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3" r:id="rId3"/>
    <p:sldId id="334" r:id="rId4"/>
    <p:sldId id="336" r:id="rId5"/>
    <p:sldId id="338" r:id="rId6"/>
    <p:sldId id="340" r:id="rId7"/>
    <p:sldId id="335" r:id="rId8"/>
    <p:sldId id="339" r:id="rId9"/>
    <p:sldId id="341" r:id="rId10"/>
    <p:sldId id="342" r:id="rId11"/>
    <p:sldId id="343" r:id="rId12"/>
    <p:sldId id="296" r:id="rId13"/>
    <p:sldId id="285" r:id="rId14"/>
    <p:sldId id="260" r:id="rId15"/>
    <p:sldId id="271" r:id="rId16"/>
    <p:sldId id="289" r:id="rId17"/>
    <p:sldId id="262" r:id="rId18"/>
    <p:sldId id="273" r:id="rId19"/>
    <p:sldId id="310" r:id="rId20"/>
    <p:sldId id="311" r:id="rId21"/>
    <p:sldId id="298" r:id="rId22"/>
    <p:sldId id="302" r:id="rId23"/>
    <p:sldId id="344" r:id="rId24"/>
    <p:sldId id="345" r:id="rId25"/>
    <p:sldId id="299" r:id="rId26"/>
    <p:sldId id="325" r:id="rId27"/>
    <p:sldId id="346" r:id="rId28"/>
    <p:sldId id="347" r:id="rId29"/>
    <p:sldId id="348" r:id="rId30"/>
    <p:sldId id="312" r:id="rId31"/>
    <p:sldId id="281" r:id="rId32"/>
  </p:sldIdLst>
  <p:sldSz cx="9144000" cy="6858000" type="screen4x3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92621" autoAdjust="0"/>
  </p:normalViewPr>
  <p:slideViewPr>
    <p:cSldViewPr>
      <p:cViewPr varScale="1">
        <p:scale>
          <a:sx n="64" d="100"/>
          <a:sy n="64" d="100"/>
        </p:scale>
        <p:origin x="-10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699" y="0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612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699" y="6456612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0496D6-E4EA-4DE2-AE04-F88EA6C612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832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E8D8-9820-475C-9D14-2E1BE6528CC8}" type="datetimeFigureOut">
              <a:rPr lang="en-GB" smtClean="0"/>
              <a:pPr/>
              <a:t>21/03/2018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D7D17-3ACD-4FE7-BD77-75E3BD19F75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29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$224 trillion underfunding by 2050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study the World Economic Forum; this figure incorporates, corporate, public and individual pensions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D7D17-3ACD-4FE7-BD77-75E3BD19F75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996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From: MSCI,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PENSION UNDERFUNDING CONCERNS | OCTOBER 2016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D7D17-3ACD-4FE7-BD77-75E3BD19F75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86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Pensions buyouts are booming for overburdened companies, The Telegraph,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https://www.telegraph.co.uk/business/2016/12/30/pensions-buyouts-booming-overburdened-companies/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D7D17-3ACD-4FE7-BD77-75E3BD19F75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110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D7D17-3ACD-4FE7-BD77-75E3BD19F75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279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D7D17-3ACD-4FE7-BD77-75E3BD19F75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102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5629-2412-4EE8-90BF-DD1DD8D218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3396127"/>
              </p:ext>
            </p:extLst>
          </p:nvPr>
        </p:nvGraphicFramePr>
        <p:xfrm>
          <a:off x="6948264" y="0"/>
          <a:ext cx="1047750" cy="714375"/>
        </p:xfrm>
        <a:graphic>
          <a:graphicData uri="http://schemas.openxmlformats.org/presentationml/2006/ole">
            <p:oleObj spid="_x0000_s1289" name="Bitmap Image" r:id="rId3" imgW="1171429" imgH="80021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6469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F75E3-4621-4C42-BB01-0016DFF6C99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046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692150"/>
            <a:ext cx="2057400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19800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C253-8D61-4054-A4D1-E35785D2A21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538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7EFF-F24A-42F8-A6BD-BB467B04F4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646772068"/>
              </p:ext>
            </p:extLst>
          </p:nvPr>
        </p:nvGraphicFramePr>
        <p:xfrm>
          <a:off x="6948264" y="0"/>
          <a:ext cx="1047750" cy="714375"/>
        </p:xfrm>
        <a:graphic>
          <a:graphicData uri="http://schemas.openxmlformats.org/presentationml/2006/ole">
            <p:oleObj spid="_x0000_s2313" name="Bitmap Image" r:id="rId3" imgW="1171429" imgH="80021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287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82AE-5016-46A9-8E19-4071B3DE92D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559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A2D4-F7D6-4A1B-B372-ED87D4389F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560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2A4D-1529-4784-A78E-2320C27A69F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433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0F23-7E4F-4398-BDCD-7E27792297E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85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A182A-862B-45ED-866B-B503C8B9ACC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558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2A0B-3496-455E-93B0-10CD438C6A5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048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E83C-AE9B-4778-9B26-4823D371D9C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257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692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6CE71B5-F98D-4455-8572-77072EE0E77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Saving with group or individual personal pension schemes.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573016"/>
            <a:ext cx="7776864" cy="252028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Ania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Zalewska</a:t>
            </a:r>
          </a:p>
          <a:p>
            <a:pPr eaLnBrk="1" hangingPunct="1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Centre for Governance and Regulation</a:t>
            </a:r>
          </a:p>
          <a:p>
            <a:pPr eaLnBrk="1" hangingPunct="1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School of Management, University of Bath, UK </a:t>
            </a:r>
          </a:p>
          <a:p>
            <a:pPr eaLnBrk="1" hangingPunct="1"/>
            <a:endParaRPr lang="en-U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en-GB" sz="1800" b="1" dirty="0">
                <a:latin typeface="Calibri" panose="020F0502020204030204" pitchFamily="34" charset="0"/>
              </a:rPr>
              <a:t>“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Savings, Risks and Retirement Financing”</a:t>
            </a:r>
          </a:p>
          <a:p>
            <a:pPr eaLnBrk="1" hangingPunct="1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Institut du Risque et de l’Assurance du Mans (IRA), 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Le Mans </a:t>
            </a:r>
            <a:r>
              <a:rPr lang="en-GB" sz="1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Université</a:t>
            </a:r>
            <a:endParaRPr lang="en-GB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20 March 2018</a:t>
            </a:r>
          </a:p>
          <a:p>
            <a:pPr eaLnBrk="1" hangingPunct="1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7D79B-60EA-4830-9C0C-9B1DB664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2060"/>
                </a:solidFill>
              </a:rPr>
              <a:t>‘De-risking’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CB9DDC-2A62-4002-93AD-B895CC79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</a:rPr>
              <a:t>Liability-driven-investments (LDIs)</a:t>
            </a:r>
          </a:p>
          <a:p>
            <a:r>
              <a:rPr lang="en-GB" sz="2800" dirty="0">
                <a:solidFill>
                  <a:srgbClr val="002060"/>
                </a:solidFill>
              </a:rPr>
              <a:t>Buy-in/outs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49165E-4D80-41C6-8683-0DE370249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564904"/>
            <a:ext cx="5760640" cy="372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838FD0-40F5-4E4A-BE08-478B20AFA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068" y="2564904"/>
            <a:ext cx="5940152" cy="39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4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F07CE-0154-44DE-961A-452E3958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64" y="886793"/>
            <a:ext cx="8568183" cy="1080666"/>
          </a:xfrm>
        </p:spPr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Are DC schemes the meaningful alternative?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09717-48B6-4673-BA85-9704CC2A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64" y="2132856"/>
            <a:ext cx="8264649" cy="4382244"/>
          </a:xfrm>
        </p:spPr>
        <p:txBody>
          <a:bodyPr/>
          <a:lstStyle/>
          <a:p>
            <a:r>
              <a:rPr lang="en-GB" sz="1800" dirty="0">
                <a:solidFill>
                  <a:srgbClr val="002060"/>
                </a:solidFill>
              </a:rPr>
              <a:t>People are resistant to save </a:t>
            </a:r>
          </a:p>
          <a:p>
            <a:pPr lvl="1"/>
            <a:r>
              <a:rPr lang="en-GB" sz="1400" dirty="0">
                <a:solidFill>
                  <a:srgbClr val="002060"/>
                </a:solidFill>
              </a:rPr>
              <a:t>delay the decision</a:t>
            </a:r>
          </a:p>
          <a:p>
            <a:pPr lvl="1"/>
            <a:r>
              <a:rPr lang="en-GB" sz="1400" dirty="0">
                <a:solidFill>
                  <a:srgbClr val="002060"/>
                </a:solidFill>
              </a:rPr>
              <a:t>Do not save enough</a:t>
            </a:r>
          </a:p>
          <a:p>
            <a:pPr marL="57150" indent="0">
              <a:buNone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(Rae 1834, Pigou 1920, Ramsey 1928,</a:t>
            </a:r>
          </a:p>
          <a:p>
            <a:pPr marL="57150" indent="0">
              <a:buNone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Strotz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1955, Phelps and Pollak 1968)</a:t>
            </a:r>
          </a:p>
          <a:p>
            <a:pPr marL="57150" indent="0">
              <a:buNone/>
            </a:pP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Participation in capital markets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is IQ related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Bernheim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1995, 1998, Cole, Paulson and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Shastry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2014,</a:t>
            </a:r>
          </a:p>
          <a:p>
            <a:pPr marL="0" indent="0">
              <a:buNone/>
            </a:pP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Grinblatt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Keloharju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Linnainmaa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2011, Mandell 2004, </a:t>
            </a:r>
          </a:p>
          <a:p>
            <a:pPr marL="0" indent="0">
              <a:buNone/>
            </a:pP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Guiso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Jappelli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2005, Lusardi and Mitchell 2006,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Moore 2003, van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Rooij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Alessie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and Lusardi 2011)</a:t>
            </a:r>
          </a:p>
          <a:p>
            <a:pPr marL="0" indent="0">
              <a:buNone/>
            </a:pP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Mr &amp; Mrs Average have lower investment skills than professional investors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Ahmed, Barber and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Odean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2016,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Beshears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Choi,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Laibson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and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Madrian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2009, Campbell 2006,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Gennaioli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Shleifer, and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Vishny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2015,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Guiso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Viviano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2015, van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Rooij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Alessie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Lusardi 2011, von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Gaudecker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2015)</a:t>
            </a:r>
          </a:p>
          <a:p>
            <a:pPr marL="57150" indent="0">
              <a:buNone/>
            </a:pPr>
            <a:endParaRPr lang="en-GB" sz="1400" dirty="0">
              <a:solidFill>
                <a:srgbClr val="002060"/>
              </a:solidFill>
            </a:endParaRPr>
          </a:p>
          <a:p>
            <a:endParaRPr lang="en-GB" sz="1800" dirty="0">
              <a:solidFill>
                <a:srgbClr val="002060"/>
              </a:solidFill>
            </a:endParaRPr>
          </a:p>
          <a:p>
            <a:endParaRPr lang="en-GB" sz="1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7B55AA-8243-4BAF-8C2E-9A5AAEBA07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4545707" cy="32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46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Yet…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Institutional investors are not that skilled either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(Jensen 1968, Gruber 1996, French 2008,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Bergstresser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, Chalmers, and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Tufano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2009, Del Guercio, Reuter and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Tkac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2010, Chalmers and Reuter 2012,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Hackethal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, Haliassos and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Jappelli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2012)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Institutional investors discriminate against less informed, more dispersed, in other words, “more vulnerable” investors 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Banks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(Beck and Brown 2015,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Cavalluzzo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Cavalluzzo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Wolken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2002, Collin and Baker 2005),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Palia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2016)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Mutual funds (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Christoffersen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Musto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, 2002;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Houge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and Wellman, 2007; Gil-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Bazo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and Ruiz-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Versy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, 2009; Shirley and Stark, 2016)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Pension funds?</a:t>
            </a:r>
          </a:p>
        </p:txBody>
      </p:sp>
    </p:spTree>
    <p:extLst>
      <p:ext uri="{BB962C8B-B14F-4D97-AF65-F5344CB8AC3E}">
        <p14:creationId xmlns:p14="http://schemas.microsoft.com/office/powerpoint/2010/main" xmlns="" val="30331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2371" y="4152630"/>
            <a:ext cx="6267450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6653">
            <a:off x="21385" y="1779486"/>
            <a:ext cx="6894369" cy="130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1364">
            <a:off x="890120" y="2098923"/>
            <a:ext cx="8471529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81392">
            <a:off x="18419" y="1924017"/>
            <a:ext cx="9400700" cy="1789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FD9DC7-0E28-4EED-AE02-3E5D065199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294823"/>
            <a:ext cx="8304300" cy="38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3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281113"/>
          </a:xfrm>
        </p:spPr>
        <p:txBody>
          <a:bodyPr/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UK pension industry</a:t>
            </a:r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6" y="1772816"/>
            <a:ext cx="77819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51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28829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Does it make a difference whether one saves with group or individual schemes?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8100392" cy="4382244"/>
          </a:xfrm>
        </p:spPr>
        <p:txBody>
          <a:bodyPr/>
          <a:lstStyle/>
          <a:p>
            <a:pPr marL="57150" indent="0">
              <a:buNone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Companies may have a greater bargaining power</a:t>
            </a:r>
          </a:p>
          <a:p>
            <a:pPr marL="800100"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Costly exit </a:t>
            </a:r>
          </a:p>
          <a:p>
            <a:pPr marL="800100"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Reputation </a:t>
            </a:r>
          </a:p>
          <a:p>
            <a:pPr marL="800100"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Bigger contracts</a:t>
            </a:r>
          </a:p>
          <a:p>
            <a:pPr lvl="2"/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Economies of scale</a:t>
            </a:r>
          </a:p>
          <a:p>
            <a:pPr lvl="3"/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Lower fees</a:t>
            </a:r>
          </a:p>
          <a:p>
            <a:pPr lvl="3"/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More flexible contracts</a:t>
            </a:r>
          </a:p>
          <a:p>
            <a:pPr marL="114300" indent="0">
              <a:buNone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Companies may have better monitoring</a:t>
            </a:r>
          </a:p>
          <a:p>
            <a:pPr lvl="2"/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Better returns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 Individuals have less financial understanding</a:t>
            </a:r>
          </a:p>
          <a:p>
            <a:pPr lvl="2"/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Better performance targets</a:t>
            </a:r>
          </a:p>
          <a:p>
            <a:pPr lvl="2"/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3" indent="0">
              <a:buNone/>
            </a:pP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12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What can we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989138"/>
            <a:ext cx="8675687" cy="4525962"/>
          </a:xfrm>
        </p:spPr>
        <p:txBody>
          <a:bodyPr/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H1: GPP funds outperform IPP funds</a:t>
            </a: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H2: IPPs’ PPBs are not tougher than GPPs’ PPBs</a:t>
            </a: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H3: GPPs’ PPB-related performance my not be better than IPP’s PPB-related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893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99" y="1835150"/>
            <a:ext cx="8172401" cy="4679950"/>
          </a:xfrm>
        </p:spPr>
        <p:txBody>
          <a:bodyPr/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1980-2015 available data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Adopted characteristics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1963-2014 inception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1986-2015 returns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Periods considered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January 1986 – December 2015: 12K IPPs v.1.4K GPPs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January 1996 – December 2015: 12KIPPs v. 1.4 GPPs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August 2007 –  December 2015: 14K IPPs v. 1.8K GPPs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Analysis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Cross-section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Time series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Propensity score matching</a:t>
            </a:r>
          </a:p>
        </p:txBody>
      </p:sp>
    </p:spTree>
    <p:extLst>
      <p:ext uri="{BB962C8B-B14F-4D97-AF65-F5344CB8AC3E}">
        <p14:creationId xmlns:p14="http://schemas.microsoft.com/office/powerpoint/2010/main" xmlns="" val="220628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Who gets better returns (H1)?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calculators.org/graphics/diminishing-retur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1752"/>
            <a:ext cx="6768752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56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Who earns higher returns (H1)?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700808"/>
            <a:ext cx="7868791" cy="4813994"/>
          </a:xfrm>
        </p:spPr>
        <p:txBody>
          <a:bodyPr/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GPPs statistically significantly outperform IPPs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Whole sample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Sample restricted to funds with PPBs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Sample restricted to funds by providers who offer both IPPs and GPPs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Sample restricted to funds by providers who offer both IPPs and GPPS </a:t>
            </a:r>
            <a:r>
              <a:rPr lang="en-GB" sz="2000" u="sng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have the same PPBs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There is no statistical difference between the performance of IPPs provided by providers who offer IPPs only and offer both IPPs and GPPs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There is no statistical difference between the performance of GPPs provided by providers who offer GPPs only and offer both IPPs and GPPs</a:t>
            </a: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91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C0303-8A11-4598-8981-A82A3910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Basic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3C2C0-6AEB-4308-B8BD-AA48C1D7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7" y="1628800"/>
            <a:ext cx="8662416" cy="4886300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Size of the pension industry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GB" sz="1800" dirty="0">
                <a:solidFill>
                  <a:srgbClr val="002060"/>
                </a:solidFill>
              </a:rPr>
              <a:t>Wills Towers Watson’s ‘Global Pension Assets Study 2017’  in 2016: 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2060"/>
                </a:solidFill>
              </a:rPr>
              <a:t>$36,435 billion in pension assets (62.0% of their GDP) in 22 major pension markets, of which:</a:t>
            </a:r>
          </a:p>
          <a:p>
            <a:pPr lvl="2"/>
            <a:r>
              <a:rPr lang="en-GB" sz="1600" dirty="0">
                <a:solidFill>
                  <a:srgbClr val="002060"/>
                </a:solidFill>
              </a:rPr>
              <a:t>Australia – $1,583 </a:t>
            </a:r>
            <a:r>
              <a:rPr lang="en-GB" sz="1600" dirty="0" err="1">
                <a:solidFill>
                  <a:srgbClr val="002060"/>
                </a:solidFill>
              </a:rPr>
              <a:t>bn</a:t>
            </a:r>
            <a:r>
              <a:rPr lang="en-GB" sz="1600" dirty="0">
                <a:solidFill>
                  <a:srgbClr val="002060"/>
                </a:solidFill>
              </a:rPr>
              <a:t> or 126%</a:t>
            </a:r>
          </a:p>
          <a:p>
            <a:pPr lvl="2"/>
            <a:r>
              <a:rPr lang="en-GB" sz="1600" dirty="0">
                <a:solidFill>
                  <a:srgbClr val="002060"/>
                </a:solidFill>
              </a:rPr>
              <a:t>Canada - $1,575 </a:t>
            </a:r>
            <a:r>
              <a:rPr lang="en-GB" sz="1600" dirty="0" err="1">
                <a:solidFill>
                  <a:srgbClr val="002060"/>
                </a:solidFill>
              </a:rPr>
              <a:t>bn</a:t>
            </a:r>
            <a:r>
              <a:rPr lang="en-GB" sz="1600" dirty="0">
                <a:solidFill>
                  <a:srgbClr val="002060"/>
                </a:solidFill>
              </a:rPr>
              <a:t> or 103%</a:t>
            </a:r>
          </a:p>
          <a:p>
            <a:pPr lvl="2"/>
            <a:r>
              <a:rPr lang="en-GB" sz="1600" dirty="0">
                <a:solidFill>
                  <a:srgbClr val="002060"/>
                </a:solidFill>
              </a:rPr>
              <a:t>Japan - $2,808 </a:t>
            </a:r>
            <a:r>
              <a:rPr lang="en-GB" sz="1600" dirty="0" err="1">
                <a:solidFill>
                  <a:srgbClr val="002060"/>
                </a:solidFill>
              </a:rPr>
              <a:t>bn</a:t>
            </a:r>
            <a:r>
              <a:rPr lang="en-GB" sz="1600" dirty="0">
                <a:solidFill>
                  <a:srgbClr val="002060"/>
                </a:solidFill>
              </a:rPr>
              <a:t> or 59%</a:t>
            </a:r>
          </a:p>
          <a:p>
            <a:pPr lvl="2"/>
            <a:r>
              <a:rPr lang="en-GB" sz="1600" dirty="0">
                <a:solidFill>
                  <a:srgbClr val="002060"/>
                </a:solidFill>
              </a:rPr>
              <a:t>Netherlands - $1,296 </a:t>
            </a:r>
            <a:r>
              <a:rPr lang="en-GB" sz="1600" dirty="0" err="1">
                <a:solidFill>
                  <a:srgbClr val="002060"/>
                </a:solidFill>
              </a:rPr>
              <a:t>bn</a:t>
            </a:r>
            <a:r>
              <a:rPr lang="en-GB" sz="1600" dirty="0">
                <a:solidFill>
                  <a:srgbClr val="002060"/>
                </a:solidFill>
              </a:rPr>
              <a:t> or 168%</a:t>
            </a:r>
          </a:p>
          <a:p>
            <a:pPr lvl="2"/>
            <a:r>
              <a:rPr lang="en-GB" sz="1600" dirty="0">
                <a:solidFill>
                  <a:srgbClr val="002060"/>
                </a:solidFill>
              </a:rPr>
              <a:t>Switzerland - $817 </a:t>
            </a:r>
            <a:r>
              <a:rPr lang="en-GB" sz="1600" dirty="0" err="1">
                <a:solidFill>
                  <a:srgbClr val="002060"/>
                </a:solidFill>
              </a:rPr>
              <a:t>bn</a:t>
            </a:r>
            <a:r>
              <a:rPr lang="en-GB" sz="1600" dirty="0">
                <a:solidFill>
                  <a:srgbClr val="002060"/>
                </a:solidFill>
              </a:rPr>
              <a:t> or 123%</a:t>
            </a:r>
          </a:p>
          <a:p>
            <a:pPr lvl="2"/>
            <a:r>
              <a:rPr lang="en-GB" sz="1600" dirty="0">
                <a:solidFill>
                  <a:srgbClr val="002060"/>
                </a:solidFill>
              </a:rPr>
              <a:t>UK - $2,868 </a:t>
            </a:r>
            <a:r>
              <a:rPr lang="en-GB" sz="1600" dirty="0" err="1">
                <a:solidFill>
                  <a:srgbClr val="002060"/>
                </a:solidFill>
              </a:rPr>
              <a:t>bn</a:t>
            </a:r>
            <a:r>
              <a:rPr lang="en-GB" sz="1600" dirty="0">
                <a:solidFill>
                  <a:srgbClr val="002060"/>
                </a:solidFill>
              </a:rPr>
              <a:t> or 108%</a:t>
            </a:r>
          </a:p>
          <a:p>
            <a:pPr lvl="2"/>
            <a:r>
              <a:rPr lang="en-GB" sz="1600" dirty="0">
                <a:solidFill>
                  <a:srgbClr val="002060"/>
                </a:solidFill>
              </a:rPr>
              <a:t>USA - $22,480 </a:t>
            </a:r>
            <a:r>
              <a:rPr lang="en-GB" sz="1600" dirty="0" err="1">
                <a:solidFill>
                  <a:srgbClr val="002060"/>
                </a:solidFill>
              </a:rPr>
              <a:t>bn</a:t>
            </a:r>
            <a:r>
              <a:rPr lang="en-GB" sz="1600" dirty="0">
                <a:solidFill>
                  <a:srgbClr val="002060"/>
                </a:solidFill>
              </a:rPr>
              <a:t>  or 121%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CF264-788C-4947-A7B4-9E886CB84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0504" y="3153743"/>
            <a:ext cx="4113219" cy="33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46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Who gets better returns (H1)?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968552"/>
          </a:xfrm>
        </p:spPr>
        <p:txBody>
          <a:bodyPr/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There are differences in the performance across different fund asset classes considered: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Equity IPPs &lt; Equity GPPs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Money market IPPs &lt; Money market GPPs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Allocation IPPS &lt; Allocation GPPs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Alternative IPPs &lt; Alternative GPPs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Property IPPs &lt; Property GPPs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No difference for fixed income and miscellaneous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This is robust to different sample specifications 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These differences are not explained by differences in downside risk – if anything, GPPs have lower downside risk than IPPs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7-factors alphas are statistically significantly higher for the equity, mixed (alternative), property and money market sectors plus several investment styles within fixed interest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28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Who has tougher benchmarks (H2)?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35150"/>
            <a:ext cx="6528850" cy="45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20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60" y="218006"/>
            <a:ext cx="8182740" cy="476672"/>
          </a:xfrm>
        </p:spPr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Reported D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GPP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633806"/>
              </p:ext>
            </p:extLst>
          </p:nvPr>
        </p:nvGraphicFramePr>
        <p:xfrm>
          <a:off x="23133" y="929998"/>
          <a:ext cx="9143993" cy="5914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1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00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01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39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936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2107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R</a:t>
                      </a:r>
                      <a:r>
                        <a:rPr lang="en-GB" sz="1600" baseline="-25000" dirty="0">
                          <a:solidFill>
                            <a:schemeClr val="accent2"/>
                          </a:solidFill>
                          <a:effectLst/>
                        </a:rPr>
                        <a:t>PPB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-R</a:t>
                      </a:r>
                      <a:r>
                        <a:rPr lang="en-GB" sz="1600" baseline="-25000" dirty="0">
                          <a:solidFill>
                            <a:schemeClr val="accent2"/>
                          </a:solidFill>
                          <a:effectLst/>
                        </a:rPr>
                        <a:t>TB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accent2"/>
                          </a:solidFill>
                          <a:effectLst/>
                        </a:rPr>
                        <a:t>Sharpe</a:t>
                      </a:r>
                      <a:r>
                        <a:rPr lang="en-GB" sz="1600" baseline="-25000" dirty="0" err="1">
                          <a:solidFill>
                            <a:schemeClr val="accent2"/>
                          </a:solidFill>
                          <a:effectLst/>
                        </a:rPr>
                        <a:t>PPB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2007-2015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0.037**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(0.287)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(0.270)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(0.522)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(0.054)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(0.609)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income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0.548*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(0.675)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(0.721)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(0.256)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(0.219)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(0.480)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 Market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0.056**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0.048*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(0.198)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(0.171)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(0.919)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(0.313)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(0.075)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3.633***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3.631***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3.840***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(0.709)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(0.708)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(0.880)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-0.348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(0.865)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(0.865)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(0.783)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(0.783)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(0.787)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Miscellaneous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-0.569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(0.548)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(0.577)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(0.493)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(0.137)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(0.136)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(0.102)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8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0.503**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0.887**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0.116**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0.219***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(0.228)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(0.213)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78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CB239-E315-481E-AEB1-63B66E92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76DB486-C499-4806-9233-446CC78D2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2906311"/>
              </p:ext>
            </p:extLst>
          </p:nvPr>
        </p:nvGraphicFramePr>
        <p:xfrm>
          <a:off x="446087" y="1380004"/>
          <a:ext cx="8321150" cy="411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350">
                  <a:extLst>
                    <a:ext uri="{9D8B030D-6E8A-4147-A177-3AD203B41FA5}">
                      <a16:colId xmlns:a16="http://schemas.microsoft.com/office/drawing/2014/main" xmlns="" val="3807727850"/>
                    </a:ext>
                  </a:extLst>
                </a:gridCol>
                <a:gridCol w="1106833">
                  <a:extLst>
                    <a:ext uri="{9D8B030D-6E8A-4147-A177-3AD203B41FA5}">
                      <a16:colId xmlns:a16="http://schemas.microsoft.com/office/drawing/2014/main" xmlns="" val="3395230891"/>
                    </a:ext>
                  </a:extLst>
                </a:gridCol>
                <a:gridCol w="270259">
                  <a:extLst>
                    <a:ext uri="{9D8B030D-6E8A-4147-A177-3AD203B41FA5}">
                      <a16:colId xmlns:a16="http://schemas.microsoft.com/office/drawing/2014/main" xmlns="" val="1715276665"/>
                    </a:ext>
                  </a:extLst>
                </a:gridCol>
                <a:gridCol w="909184">
                  <a:extLst>
                    <a:ext uri="{9D8B030D-6E8A-4147-A177-3AD203B41FA5}">
                      <a16:colId xmlns:a16="http://schemas.microsoft.com/office/drawing/2014/main" xmlns="" val="1882433103"/>
                    </a:ext>
                  </a:extLst>
                </a:gridCol>
                <a:gridCol w="270259">
                  <a:extLst>
                    <a:ext uri="{9D8B030D-6E8A-4147-A177-3AD203B41FA5}">
                      <a16:colId xmlns:a16="http://schemas.microsoft.com/office/drawing/2014/main" xmlns="" val="2740716966"/>
                    </a:ext>
                  </a:extLst>
                </a:gridCol>
                <a:gridCol w="1046278">
                  <a:extLst>
                    <a:ext uri="{9D8B030D-6E8A-4147-A177-3AD203B41FA5}">
                      <a16:colId xmlns:a16="http://schemas.microsoft.com/office/drawing/2014/main" xmlns="" val="1034237862"/>
                    </a:ext>
                  </a:extLst>
                </a:gridCol>
                <a:gridCol w="270259">
                  <a:extLst>
                    <a:ext uri="{9D8B030D-6E8A-4147-A177-3AD203B41FA5}">
                      <a16:colId xmlns:a16="http://schemas.microsoft.com/office/drawing/2014/main" xmlns="" val="801074974"/>
                    </a:ext>
                  </a:extLst>
                </a:gridCol>
                <a:gridCol w="919278">
                  <a:extLst>
                    <a:ext uri="{9D8B030D-6E8A-4147-A177-3AD203B41FA5}">
                      <a16:colId xmlns:a16="http://schemas.microsoft.com/office/drawing/2014/main" xmlns="" val="3623340120"/>
                    </a:ext>
                  </a:extLst>
                </a:gridCol>
                <a:gridCol w="270259">
                  <a:extLst>
                    <a:ext uri="{9D8B030D-6E8A-4147-A177-3AD203B41FA5}">
                      <a16:colId xmlns:a16="http://schemas.microsoft.com/office/drawing/2014/main" xmlns="" val="2856723494"/>
                    </a:ext>
                  </a:extLst>
                </a:gridCol>
                <a:gridCol w="1187575">
                  <a:extLst>
                    <a:ext uri="{9D8B030D-6E8A-4147-A177-3AD203B41FA5}">
                      <a16:colId xmlns:a16="http://schemas.microsoft.com/office/drawing/2014/main" xmlns="" val="3855207571"/>
                    </a:ext>
                  </a:extLst>
                </a:gridCol>
                <a:gridCol w="270259">
                  <a:extLst>
                    <a:ext uri="{9D8B030D-6E8A-4147-A177-3AD203B41FA5}">
                      <a16:colId xmlns:a16="http://schemas.microsoft.com/office/drawing/2014/main" xmlns="" val="2196953014"/>
                    </a:ext>
                  </a:extLst>
                </a:gridCol>
                <a:gridCol w="982357">
                  <a:extLst>
                    <a:ext uri="{9D8B030D-6E8A-4147-A177-3AD203B41FA5}">
                      <a16:colId xmlns:a16="http://schemas.microsoft.com/office/drawing/2014/main" xmlns="" val="1316785812"/>
                    </a:ext>
                  </a:extLst>
                </a:gridCol>
              </a:tblGrid>
              <a:tr h="619582">
                <a:tc gridSpan="1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treatment effects on treated (ATET)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47757601"/>
                  </a:ext>
                </a:extLst>
              </a:tr>
              <a:tr h="695910">
                <a:tc gridSpan="1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Matched by: External/Internal, ABI PC, Age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03837428"/>
                  </a:ext>
                </a:extLst>
              </a:tr>
              <a:tr h="351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ATET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0.455**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0.241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0.451**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0.199***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0.084*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0.150***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08722238"/>
                  </a:ext>
                </a:extLst>
              </a:tr>
              <a:tr h="351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(0.040)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(0.218)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(0.011)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(0.089)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(0.001)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66708029"/>
                  </a:ext>
                </a:extLst>
              </a:tr>
              <a:tr h="351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N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1,958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1,962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2,240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1,958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1,962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2,240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32426237"/>
                  </a:ext>
                </a:extLst>
              </a:tr>
              <a:tr h="619582">
                <a:tc gridSpan="1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Matched by: External/Internal, ABI PC, Age, Size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99163796"/>
                  </a:ext>
                </a:extLst>
              </a:tr>
              <a:tr h="351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ATET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0.248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0.733***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0.492**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0.138**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0.164***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0.125**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40982826"/>
                  </a:ext>
                </a:extLst>
              </a:tr>
              <a:tr h="351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(0.346)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(0.002)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(0.031)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(0.017)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(0.001)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(0.026)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34322210"/>
                  </a:ext>
                </a:extLst>
              </a:tr>
              <a:tr h="351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N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1,238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1,242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1,430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1,238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1,242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1,430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97105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326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E1612-D8C9-4A93-BFD1-2F9FB9A6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52674"/>
          </a:xfrm>
        </p:spPr>
        <p:txBody>
          <a:bodyPr/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Who has tougher benchmarks (H2)?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BB23E-47C8-457A-8F4B-D7864D7B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8840"/>
            <a:ext cx="8064127" cy="4526260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IPPs do not have tougher benchmarks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Some evidence that equity, money market and property GGP funds have more challenging benchmarks</a:t>
            </a:r>
          </a:p>
        </p:txBody>
      </p:sp>
    </p:spTree>
    <p:extLst>
      <p:ext uri="{BB962C8B-B14F-4D97-AF65-F5344CB8AC3E}">
        <p14:creationId xmlns:p14="http://schemas.microsoft.com/office/powerpoint/2010/main" xmlns="" val="1692739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Who has better PPB-related performance (H3)?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556792"/>
            <a:ext cx="4176464" cy="4844699"/>
          </a:xfrm>
        </p:spPr>
      </p:pic>
    </p:spTree>
    <p:extLst>
      <p:ext uri="{BB962C8B-B14F-4D97-AF65-F5344CB8AC3E}">
        <p14:creationId xmlns:p14="http://schemas.microsoft.com/office/powerpoint/2010/main" xmlns="" val="2917468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60" y="218006"/>
            <a:ext cx="8182740" cy="476672"/>
          </a:xfrm>
        </p:spPr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Reported D</a:t>
            </a:r>
            <a:r>
              <a:rPr lang="en-GB" sz="2800" baseline="-25000" dirty="0">
                <a:solidFill>
                  <a:schemeClr val="accent2">
                    <a:lumMod val="75000"/>
                  </a:schemeClr>
                </a:solidFill>
              </a:rPr>
              <a:t>GPP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3045637"/>
              </p:ext>
            </p:extLst>
          </p:nvPr>
        </p:nvGraphicFramePr>
        <p:xfrm>
          <a:off x="23133" y="929998"/>
          <a:ext cx="9143993" cy="592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1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00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01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39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936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2107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R-R</a:t>
                      </a:r>
                      <a:r>
                        <a:rPr lang="en-GB" sz="1600" baseline="-25000" dirty="0">
                          <a:solidFill>
                            <a:schemeClr val="accent2"/>
                          </a:solidFill>
                          <a:effectLst/>
                        </a:rPr>
                        <a:t>PPB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1600" baseline="30000" dirty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2007-2015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1.039***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0.896***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0.916***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1.109***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income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0.427*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(0.748)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(0.552)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(0.176)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(0.376)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(0.247)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(0.069)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7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 Market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0.514**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0.293*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0.390*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(0.109)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(0.235)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(0.059)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(0.260)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(0.098)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-1.924***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-1.924***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-1.539***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-0.984***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-0.983***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-0.355**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(0.045)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3.417***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3.417***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3.417***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-0.227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(0.295)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(0.295)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(0.158)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Miscellaneous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(0.914)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(0.614)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(0.905)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(0.854)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(0.797)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1.177***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1.900***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0.818***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1.758***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2.258***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5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505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D3D1B-998F-4D22-B023-38167EA9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4747F46-BA12-4DCE-BF8F-631230F2F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6995109"/>
              </p:ext>
            </p:extLst>
          </p:nvPr>
        </p:nvGraphicFramePr>
        <p:xfrm>
          <a:off x="298130" y="1340768"/>
          <a:ext cx="8845870" cy="3571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911">
                  <a:extLst>
                    <a:ext uri="{9D8B030D-6E8A-4147-A177-3AD203B41FA5}">
                      <a16:colId xmlns:a16="http://schemas.microsoft.com/office/drawing/2014/main" xmlns="" val="1032013756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3345711409"/>
                    </a:ext>
                  </a:extLst>
                </a:gridCol>
                <a:gridCol w="936281">
                  <a:extLst>
                    <a:ext uri="{9D8B030D-6E8A-4147-A177-3AD203B41FA5}">
                      <a16:colId xmlns:a16="http://schemas.microsoft.com/office/drawing/2014/main" xmlns="" val="2315971501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4099435272"/>
                    </a:ext>
                  </a:extLst>
                </a:gridCol>
                <a:gridCol w="937275">
                  <a:extLst>
                    <a:ext uri="{9D8B030D-6E8A-4147-A177-3AD203B41FA5}">
                      <a16:colId xmlns:a16="http://schemas.microsoft.com/office/drawing/2014/main" xmlns="" val="2189748098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2986027944"/>
                    </a:ext>
                  </a:extLst>
                </a:gridCol>
                <a:gridCol w="937275">
                  <a:extLst>
                    <a:ext uri="{9D8B030D-6E8A-4147-A177-3AD203B41FA5}">
                      <a16:colId xmlns:a16="http://schemas.microsoft.com/office/drawing/2014/main" xmlns="" val="4282974796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654446354"/>
                    </a:ext>
                  </a:extLst>
                </a:gridCol>
                <a:gridCol w="937275">
                  <a:extLst>
                    <a:ext uri="{9D8B030D-6E8A-4147-A177-3AD203B41FA5}">
                      <a16:colId xmlns:a16="http://schemas.microsoft.com/office/drawing/2014/main" xmlns="" val="1171382191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1305486861"/>
                    </a:ext>
                  </a:extLst>
                </a:gridCol>
                <a:gridCol w="934291">
                  <a:extLst>
                    <a:ext uri="{9D8B030D-6E8A-4147-A177-3AD203B41FA5}">
                      <a16:colId xmlns:a16="http://schemas.microsoft.com/office/drawing/2014/main" xmlns="" val="3486845658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3330985702"/>
                    </a:ext>
                  </a:extLst>
                </a:gridCol>
                <a:gridCol w="1019860">
                  <a:extLst>
                    <a:ext uri="{9D8B030D-6E8A-4147-A177-3AD203B41FA5}">
                      <a16:colId xmlns:a16="http://schemas.microsoft.com/office/drawing/2014/main" xmlns="" val="4170087190"/>
                    </a:ext>
                  </a:extLst>
                </a:gridCol>
              </a:tblGrid>
              <a:tr h="673537">
                <a:tc grid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Matched by: External/Internal, ABI PC, 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                                                     R-R</a:t>
                      </a:r>
                      <a:r>
                        <a:rPr lang="en-GB" sz="1600" baseline="-25000" dirty="0">
                          <a:solidFill>
                            <a:srgbClr val="002060"/>
                          </a:solidFill>
                          <a:effectLst/>
                        </a:rPr>
                        <a:t>PPB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                 M</a:t>
                      </a:r>
                      <a:r>
                        <a:rPr lang="en-GB" sz="1600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20423984"/>
                  </a:ext>
                </a:extLst>
              </a:tr>
              <a:tr h="3768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ATET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0.859***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0.671***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1.056***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0.447***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0.805***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0.749***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10314944"/>
                  </a:ext>
                </a:extLst>
              </a:tr>
              <a:tr h="350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55460821"/>
                  </a:ext>
                </a:extLst>
              </a:tr>
              <a:tr h="358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1,958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1,962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2,240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1.958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1,962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2,240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481925087"/>
                  </a:ext>
                </a:extLst>
              </a:tr>
              <a:tr h="583704">
                <a:tc grid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Matched by: External/Internal, ABI PC, Age, Size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57918988"/>
                  </a:ext>
                </a:extLst>
              </a:tr>
              <a:tr h="410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ATET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0.497***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0.718***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1.047***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0.334**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0.560***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0.810***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25405885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(0.004)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(0.002)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(0.031)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(0.005)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05947107"/>
                  </a:ext>
                </a:extLst>
              </a:tr>
              <a:tr h="5225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1,238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1,242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1,430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1,958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1,962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2,240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10959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169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13E96-52B9-48D1-8823-1DDE0677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7B6B71-6424-4E9B-B19B-79038AEDD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98BB045D-6F6F-4B3A-9624-1F10E80A8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0901094"/>
              </p:ext>
            </p:extLst>
          </p:nvPr>
        </p:nvGraphicFramePr>
        <p:xfrm>
          <a:off x="23133" y="929998"/>
          <a:ext cx="9143993" cy="5946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5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95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2107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GIR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Tracking error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2007-2015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2007-2015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0.058***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-1.289***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-1.255***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-1.080***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(0.003)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income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-0.182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-0.181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-0.513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(0.872)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(0.892)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(0.497)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(0.502)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(0.266)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7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 Market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0.264***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0.399***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-0.597*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(0.365)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(0.288)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(0.051)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-0.025**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1.947***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0.380**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0.380**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0.369***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(0.006)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(0.893)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(0.893)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(0.884)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Miscellaneous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(0.774)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(0.747)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(0.664)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(0.949)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(0.639)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0.046***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0.077***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0.022*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-2.335***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-2.632***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-2.349***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5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(0.058)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0079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0A253-0884-41D9-AC0C-09CFD01F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DAB7C2E-D4EE-4353-9124-0ED14BDE9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7963354"/>
              </p:ext>
            </p:extLst>
          </p:nvPr>
        </p:nvGraphicFramePr>
        <p:xfrm>
          <a:off x="268836" y="1988840"/>
          <a:ext cx="8845870" cy="3455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911">
                  <a:extLst>
                    <a:ext uri="{9D8B030D-6E8A-4147-A177-3AD203B41FA5}">
                      <a16:colId xmlns:a16="http://schemas.microsoft.com/office/drawing/2014/main" xmlns="" val="103201375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3345711409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665543423"/>
                    </a:ext>
                  </a:extLst>
                </a:gridCol>
                <a:gridCol w="1002358">
                  <a:extLst>
                    <a:ext uri="{9D8B030D-6E8A-4147-A177-3AD203B41FA5}">
                      <a16:colId xmlns:a16="http://schemas.microsoft.com/office/drawing/2014/main" xmlns="" val="2315971501"/>
                    </a:ext>
                  </a:extLst>
                </a:gridCol>
                <a:gridCol w="180171">
                  <a:extLst>
                    <a:ext uri="{9D8B030D-6E8A-4147-A177-3AD203B41FA5}">
                      <a16:colId xmlns:a16="http://schemas.microsoft.com/office/drawing/2014/main" xmlns="" val="409943527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3971154408"/>
                    </a:ext>
                  </a:extLst>
                </a:gridCol>
                <a:gridCol w="985741">
                  <a:extLst>
                    <a:ext uri="{9D8B030D-6E8A-4147-A177-3AD203B41FA5}">
                      <a16:colId xmlns:a16="http://schemas.microsoft.com/office/drawing/2014/main" xmlns="" val="21897480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986027944"/>
                    </a:ext>
                  </a:extLst>
                </a:gridCol>
                <a:gridCol w="160057">
                  <a:extLst>
                    <a:ext uri="{9D8B030D-6E8A-4147-A177-3AD203B41FA5}">
                      <a16:colId xmlns:a16="http://schemas.microsoft.com/office/drawing/2014/main" xmlns="" val="1217266677"/>
                    </a:ext>
                  </a:extLst>
                </a:gridCol>
                <a:gridCol w="937275">
                  <a:extLst>
                    <a:ext uri="{9D8B030D-6E8A-4147-A177-3AD203B41FA5}">
                      <a16:colId xmlns:a16="http://schemas.microsoft.com/office/drawing/2014/main" xmlns="" val="4282974796"/>
                    </a:ext>
                  </a:extLst>
                </a:gridCol>
                <a:gridCol w="180667">
                  <a:extLst>
                    <a:ext uri="{9D8B030D-6E8A-4147-A177-3AD203B41FA5}">
                      <a16:colId xmlns:a16="http://schemas.microsoft.com/office/drawing/2014/main" xmlns="" val="65444635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3568020938"/>
                    </a:ext>
                  </a:extLst>
                </a:gridCol>
                <a:gridCol w="985245">
                  <a:extLst>
                    <a:ext uri="{9D8B030D-6E8A-4147-A177-3AD203B41FA5}">
                      <a16:colId xmlns:a16="http://schemas.microsoft.com/office/drawing/2014/main" xmlns="" val="1171382191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1305486861"/>
                    </a:ext>
                  </a:extLst>
                </a:gridCol>
                <a:gridCol w="934291">
                  <a:extLst>
                    <a:ext uri="{9D8B030D-6E8A-4147-A177-3AD203B41FA5}">
                      <a16:colId xmlns:a16="http://schemas.microsoft.com/office/drawing/2014/main" xmlns="" val="3486845658"/>
                    </a:ext>
                  </a:extLst>
                </a:gridCol>
                <a:gridCol w="322617">
                  <a:extLst>
                    <a:ext uri="{9D8B030D-6E8A-4147-A177-3AD203B41FA5}">
                      <a16:colId xmlns:a16="http://schemas.microsoft.com/office/drawing/2014/main" xmlns="" val="3330985702"/>
                    </a:ext>
                  </a:extLst>
                </a:gridCol>
                <a:gridCol w="1019860">
                  <a:extLst>
                    <a:ext uri="{9D8B030D-6E8A-4147-A177-3AD203B41FA5}">
                      <a16:colId xmlns:a16="http://schemas.microsoft.com/office/drawing/2014/main" xmlns="" val="4170087190"/>
                    </a:ext>
                  </a:extLst>
                </a:gridCol>
              </a:tblGrid>
              <a:tr h="673537">
                <a:tc gridSpan="1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Matched by: External/Internal, ABI PC, 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                                                       GIR                                      Tracking error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20423984"/>
                  </a:ext>
                </a:extLst>
              </a:tr>
              <a:tr h="2085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ATET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0.043***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0.043***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0.051***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0.095***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-0.461***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-0.461***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-0.374**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-0.541***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10314944"/>
                  </a:ext>
                </a:extLst>
              </a:tr>
              <a:tr h="350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55460821"/>
                  </a:ext>
                </a:extLst>
              </a:tr>
              <a:tr h="358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1,892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1,896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2,174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1,958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481925087"/>
                  </a:ext>
                </a:extLst>
              </a:tr>
              <a:tr h="583704">
                <a:tc gridSpan="1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Matched by: External/Internal, ABI PC, Age, Size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57918988"/>
                  </a:ext>
                </a:extLst>
              </a:tr>
              <a:tr h="410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ATET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0.043**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0.011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0.058***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-1.062***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-0.452**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-0.418*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25405885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(0.011)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(0.372)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(0.000)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(0.048)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(0.071)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05947107"/>
                  </a:ext>
                </a:extLst>
              </a:tr>
              <a:tr h="5225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1,190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1,194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1,382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1,430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10959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64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1496F-BDC8-406E-8842-6A9A3F9C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Basic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3F657-8DBD-4B5D-BF0D-712445FD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989138"/>
            <a:ext cx="8568183" cy="4525962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Steady decline of the DB schemes/ Steady growth of the DC schemes</a:t>
            </a: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D9FE03-A304-495A-9801-CDC7781960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295" y="2692860"/>
            <a:ext cx="6516216" cy="31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871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Who has better PPB-related performance (H3)?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58679"/>
            <a:ext cx="8229600" cy="4525962"/>
          </a:xfrm>
        </p:spPr>
        <p:txBody>
          <a:bodyPr/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GPPs that have more challenging PPBs also have better benchmark-related performance and have lower tracking errors  </a:t>
            </a:r>
          </a:p>
          <a:p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GPP allocation funds may be more equity- than bond-focused: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Higher excess returns of GPPs, but no differences for Sharpe ratios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Higher excess returns of  GPP PPBs, but no differences for Sharpe ratios</a:t>
            </a:r>
          </a:p>
          <a:p>
            <a:pPr lvl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Underperformance of GPPs in relation to their PPBs</a:t>
            </a:r>
          </a:p>
        </p:txBody>
      </p:sp>
    </p:spTree>
    <p:extLst>
      <p:ext uri="{BB962C8B-B14F-4D97-AF65-F5344CB8AC3E}">
        <p14:creationId xmlns:p14="http://schemas.microsoft.com/office/powerpoint/2010/main" xmlns="" val="1375145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2"/>
                </a:solidFill>
              </a:rPr>
              <a:t>GPPs earn higher excess returns than IPPs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GPPs have tougher PPBs than IPPs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GPPs perform better against the PPBs than IPPs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Except for ASAM funds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GPPs have smaller tracking errors than IPPs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GPPs have smaller downside risk than IPPs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IPPs perform even worse when their PPBs are unclear</a:t>
            </a:r>
          </a:p>
          <a:p>
            <a:pPr marL="0" indent="0"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4" y="1628800"/>
            <a:ext cx="7822868" cy="47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63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9E8C9-2B63-4D02-98BD-2B8443D3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49A875-A444-4799-8DCB-ABE76A76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F067BD-4E5B-42C6-A38B-979290EF38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35150"/>
            <a:ext cx="6893425" cy="3860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193B05-2222-4DF5-85F1-0FD530F027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527" y="2852936"/>
            <a:ext cx="1114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3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D631F-6B22-4A17-B95F-C15E657D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DB schemes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49E4E35-306D-421A-ABCF-1BDCABF6C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7458850"/>
              </p:ext>
            </p:extLst>
          </p:nvPr>
        </p:nvGraphicFramePr>
        <p:xfrm>
          <a:off x="468312" y="1989138"/>
          <a:ext cx="8424167" cy="3528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8">
                  <a:extLst>
                    <a:ext uri="{9D8B030D-6E8A-4147-A177-3AD203B41FA5}">
                      <a16:colId xmlns:a16="http://schemas.microsoft.com/office/drawing/2014/main" xmlns="" val="1782900718"/>
                    </a:ext>
                  </a:extLst>
                </a:gridCol>
                <a:gridCol w="1404028">
                  <a:extLst>
                    <a:ext uri="{9D8B030D-6E8A-4147-A177-3AD203B41FA5}">
                      <a16:colId xmlns:a16="http://schemas.microsoft.com/office/drawing/2014/main" xmlns="" val="3050456865"/>
                    </a:ext>
                  </a:extLst>
                </a:gridCol>
                <a:gridCol w="1511656">
                  <a:extLst>
                    <a:ext uri="{9D8B030D-6E8A-4147-A177-3AD203B41FA5}">
                      <a16:colId xmlns:a16="http://schemas.microsoft.com/office/drawing/2014/main" xmlns="" val="201150253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09035946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726891947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xmlns="" val="931349363"/>
                    </a:ext>
                  </a:extLst>
                </a:gridCol>
              </a:tblGrid>
              <a:tr h="91904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# not flagged</a:t>
                      </a:r>
                    </a:p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# flagged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Underfunding of not flagged</a:t>
                      </a:r>
                    </a:p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</a:rPr>
                        <a:t>Underfunding of flagged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065918"/>
                  </a:ext>
                </a:extLst>
              </a:tr>
              <a:tr h="3727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209743"/>
                  </a:ext>
                </a:extLst>
              </a:tr>
              <a:tr h="3727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8673712"/>
                  </a:ext>
                </a:extLst>
              </a:tr>
              <a:tr h="3727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7054089"/>
                  </a:ext>
                </a:extLst>
              </a:tr>
              <a:tr h="3727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7104509"/>
                  </a:ext>
                </a:extLst>
              </a:tr>
              <a:tr h="3727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9.7%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5199566"/>
                  </a:ext>
                </a:extLst>
              </a:tr>
              <a:tr h="3727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7649877"/>
                  </a:ext>
                </a:extLst>
              </a:tr>
              <a:tr h="3727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41692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CB3145-CF18-4336-B694-95ADED078F33}"/>
              </a:ext>
            </a:extLst>
          </p:cNvPr>
          <p:cNvSpPr txBox="1"/>
          <p:nvPr/>
        </p:nvSpPr>
        <p:spPr>
          <a:xfrm>
            <a:off x="985481" y="5796518"/>
            <a:ext cx="771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Source: MSCI Accounting and Governance Risk (AGR), September 2016 </a:t>
            </a:r>
          </a:p>
        </p:txBody>
      </p:sp>
    </p:spTree>
    <p:extLst>
      <p:ext uri="{BB962C8B-B14F-4D97-AF65-F5344CB8AC3E}">
        <p14:creationId xmlns:p14="http://schemas.microsoft.com/office/powerpoint/2010/main" xmlns="" val="16161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38E9E-AEDB-47D0-800B-345C813D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ADB828-2EBC-4C81-A130-4372647D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F82F58-B5F3-4324-9132-5708EF2282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750" y="980728"/>
            <a:ext cx="7809386" cy="55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1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BE5E5-B01D-4155-A942-27E21DCF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EA2BD-C407-4F7B-A513-FD07372B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8F1C14-48D8-4FB7-BCBA-719B572FBD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13" y="969090"/>
            <a:ext cx="8178774" cy="5561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D44AE4-A5E2-4951-A404-34BC22F2BC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588" y="1123508"/>
            <a:ext cx="893066" cy="2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5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D41CF-C841-4913-BC0F-80C2C826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‘De-risking’- ‘de-equitization’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9E886D-F463-4DCE-B8D4-D3BA33EF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384A1-C95A-4261-87BD-6365FC721E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5" y="1700808"/>
            <a:ext cx="9143998" cy="4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9A8A3-A913-4675-A629-30887E15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580AB0-B137-4591-9E87-6559F8EF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6237312"/>
            <a:ext cx="8352159" cy="50405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Source: Procyclicality and structural trends in investment allocation by insurance companies and pension funds, BoE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12542D-8187-45A6-ADE6-61B68A1A92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05" y="1193773"/>
            <a:ext cx="7621215" cy="49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6903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2094</Words>
  <Application>Microsoft Office PowerPoint</Application>
  <PresentationFormat>Affichage à l'écran (4:3)</PresentationFormat>
  <Paragraphs>957</Paragraphs>
  <Slides>31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Default Design</vt:lpstr>
      <vt:lpstr>Bitmap Image</vt:lpstr>
      <vt:lpstr>Saving with group or individual personal pension schemes.  </vt:lpstr>
      <vt:lpstr>Basic facts</vt:lpstr>
      <vt:lpstr>Basic facts</vt:lpstr>
      <vt:lpstr>Diapositive 4</vt:lpstr>
      <vt:lpstr>DB schemes</vt:lpstr>
      <vt:lpstr>Diapositive 6</vt:lpstr>
      <vt:lpstr>Diapositive 7</vt:lpstr>
      <vt:lpstr>‘De-risking’- ‘de-equitization’</vt:lpstr>
      <vt:lpstr>Diapositive 9</vt:lpstr>
      <vt:lpstr>‘De-risking’ - continued</vt:lpstr>
      <vt:lpstr>Are DC schemes the meaningful alternative?</vt:lpstr>
      <vt:lpstr>Yet…</vt:lpstr>
      <vt:lpstr>Diapositive 13</vt:lpstr>
      <vt:lpstr>UK pension industry</vt:lpstr>
      <vt:lpstr>Does it make a difference whether one saves with group or individual schemes?</vt:lpstr>
      <vt:lpstr>What can we expect?</vt:lpstr>
      <vt:lpstr>Sample</vt:lpstr>
      <vt:lpstr>Who gets better returns (H1)?</vt:lpstr>
      <vt:lpstr>Who earns higher returns (H1)?</vt:lpstr>
      <vt:lpstr>Who gets better returns (H1)?</vt:lpstr>
      <vt:lpstr>Who has tougher benchmarks (H2)? </vt:lpstr>
      <vt:lpstr>Reported DGPP </vt:lpstr>
      <vt:lpstr>Diapositive 23</vt:lpstr>
      <vt:lpstr>Who has tougher benchmarks (H2)? </vt:lpstr>
      <vt:lpstr>Who has better PPB-related performance (H3)?</vt:lpstr>
      <vt:lpstr>Reported DGPP </vt:lpstr>
      <vt:lpstr>Diapositive 27</vt:lpstr>
      <vt:lpstr>Diapositive 28</vt:lpstr>
      <vt:lpstr>Diapositive 29</vt:lpstr>
      <vt:lpstr>Who has better PPB-related performance (H3)?</vt:lpstr>
      <vt:lpstr>Summary and conclusions</vt:lpstr>
    </vt:vector>
  </TitlesOfParts>
  <Company>University of Bath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Gover</dc:creator>
  <cp:lastModifiedBy>Thomas</cp:lastModifiedBy>
  <cp:revision>353</cp:revision>
  <cp:lastPrinted>2018-03-17T21:59:11Z</cp:lastPrinted>
  <dcterms:created xsi:type="dcterms:W3CDTF">2008-11-03T17:12:44Z</dcterms:created>
  <dcterms:modified xsi:type="dcterms:W3CDTF">2018-03-21T14:18:47Z</dcterms:modified>
</cp:coreProperties>
</file>