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19"/>
  </p:notesMasterIdLst>
  <p:handoutMasterIdLst>
    <p:handoutMasterId r:id="rId20"/>
  </p:handoutMasterIdLst>
  <p:sldIdLst>
    <p:sldId id="258" r:id="rId3"/>
    <p:sldId id="270" r:id="rId4"/>
    <p:sldId id="272" r:id="rId5"/>
    <p:sldId id="273" r:id="rId6"/>
    <p:sldId id="274" r:id="rId7"/>
    <p:sldId id="283" r:id="rId8"/>
    <p:sldId id="284" r:id="rId9"/>
    <p:sldId id="285" r:id="rId10"/>
    <p:sldId id="260" r:id="rId11"/>
    <p:sldId id="278" r:id="rId12"/>
    <p:sldId id="279" r:id="rId13"/>
    <p:sldId id="280" r:id="rId14"/>
    <p:sldId id="281" r:id="rId15"/>
    <p:sldId id="282" r:id="rId16"/>
    <p:sldId id="286" r:id="rId17"/>
    <p:sldId id="262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ommun.cas.pm.gouv.fr\COR-commun\03%20-%20Publications\02%20-%20Rapports%20annuels%20du%20COR\Juin%202017\Tableaux%20et%20graphiques\Partie%20II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27181841559449"/>
          <c:y val="4.9292626827613387E-2"/>
          <c:w val="0.83914468751229421"/>
          <c:h val="0.72324587692135156"/>
        </c:manualLayout>
      </c:layout>
      <c:lineChart>
        <c:grouping val="standard"/>
        <c:varyColors val="0"/>
        <c:ser>
          <c:idx val="5"/>
          <c:order val="0"/>
          <c:tx>
            <c:strRef>
              <c:f>Dépenses!$C$5</c:f>
              <c:strCache>
                <c:ptCount val="1"/>
                <c:pt idx="0">
                  <c:v>Obs</c:v>
                </c:pt>
              </c:strCache>
            </c:strRef>
          </c:tx>
          <c:spPr>
            <a:ln w="508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Dépenses!$D$4:$BV$4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Dépenses!$D$5:$BT$5</c:f>
              <c:numCache>
                <c:formatCode>General</c:formatCode>
                <c:ptCount val="69"/>
                <c:pt idx="2" formatCode="0.0%">
                  <c:v>0.11657155438274149</c:v>
                </c:pt>
                <c:pt idx="3" formatCode="0.0%">
                  <c:v>0.11740759305578982</c:v>
                </c:pt>
                <c:pt idx="4" formatCode="0.0%">
                  <c:v>0.11832063370346851</c:v>
                </c:pt>
                <c:pt idx="5" formatCode="0.0%">
                  <c:v>0.12038823745062043</c:v>
                </c:pt>
                <c:pt idx="6" formatCode="0.0%">
                  <c:v>0.12076884231687959</c:v>
                </c:pt>
                <c:pt idx="7" formatCode="0.0%">
                  <c:v>0.12223602204102156</c:v>
                </c:pt>
                <c:pt idx="8" formatCode="0.0%">
                  <c:v>0.12354594504359415</c:v>
                </c:pt>
                <c:pt idx="9" formatCode="0.0%">
                  <c:v>0.13239897393461555</c:v>
                </c:pt>
                <c:pt idx="10" formatCode="0.0%">
                  <c:v>0.13294176910502947</c:v>
                </c:pt>
                <c:pt idx="11" formatCode="0.0%">
                  <c:v>0.13455951359149537</c:v>
                </c:pt>
                <c:pt idx="12" formatCode="0.0%">
                  <c:v>0.13763487503570565</c:v>
                </c:pt>
                <c:pt idx="13" formatCode="0.0%">
                  <c:v>0.13915217310967451</c:v>
                </c:pt>
                <c:pt idx="14" formatCode="0.0%">
                  <c:v>0.14055752228631377</c:v>
                </c:pt>
                <c:pt idx="15" formatCode="0.0%">
                  <c:v>0.13992189315647185</c:v>
                </c:pt>
                <c:pt idx="16" formatCode="0.0%">
                  <c:v>0.1401696681320671</c:v>
                </c:pt>
                <c:pt idx="17" formatCode="0.0%">
                  <c:v>0.13857743662272845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Dépenses!$C$6</c:f>
              <c:strCache>
                <c:ptCount val="1"/>
                <c:pt idx="0">
                  <c:v>1,8%</c:v>
                </c:pt>
              </c:strCache>
            </c:strRef>
          </c:tx>
          <c:spPr>
            <a:ln w="254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Dépenses!$D$4:$BV$4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Dépenses!$D$6:$BV$6</c:f>
              <c:numCache>
                <c:formatCode>General</c:formatCode>
                <c:ptCount val="71"/>
                <c:pt idx="17" formatCode="0.0%">
                  <c:v>0.13857743662272845</c:v>
                </c:pt>
                <c:pt idx="18" formatCode="0.0%">
                  <c:v>0.13802281010167464</c:v>
                </c:pt>
                <c:pt idx="19" formatCode="0.0%">
                  <c:v>0.13746919223796827</c:v>
                </c:pt>
                <c:pt idx="20" formatCode="0.0%">
                  <c:v>0.13691469952892141</c:v>
                </c:pt>
                <c:pt idx="21" formatCode="0.0%">
                  <c:v>0.13633094071959781</c:v>
                </c:pt>
                <c:pt idx="22" formatCode="0.0%">
                  <c:v>0.13623447525051419</c:v>
                </c:pt>
                <c:pt idx="23" formatCode="0.0%">
                  <c:v>0.13696276505584207</c:v>
                </c:pt>
                <c:pt idx="24" formatCode="0.0%">
                  <c:v>0.1375354974063682</c:v>
                </c:pt>
                <c:pt idx="25" formatCode="0.0%">
                  <c:v>0.13783303025144855</c:v>
                </c:pt>
                <c:pt idx="26" formatCode="0.0%">
                  <c:v>0.13787946413827123</c:v>
                </c:pt>
                <c:pt idx="27" formatCode="0.0%">
                  <c:v>0.13778911532778093</c:v>
                </c:pt>
                <c:pt idx="28" formatCode="0.0%">
                  <c:v>0.13732951825443152</c:v>
                </c:pt>
                <c:pt idx="29" formatCode="0.0%">
                  <c:v>0.13673953562572694</c:v>
                </c:pt>
                <c:pt idx="30" formatCode="0.0%">
                  <c:v>0.13595336445313544</c:v>
                </c:pt>
                <c:pt idx="31" formatCode="0.0%">
                  <c:v>0.13504162375747836</c:v>
                </c:pt>
                <c:pt idx="32" formatCode="0.0%">
                  <c:v>0.1340524635640058</c:v>
                </c:pt>
                <c:pt idx="33" formatCode="0.0%">
                  <c:v>0.13334239360131772</c:v>
                </c:pt>
                <c:pt idx="34" formatCode="0.0%">
                  <c:v>0.13260467030038592</c:v>
                </c:pt>
                <c:pt idx="35" formatCode="0.0%">
                  <c:v>0.1318342430393625</c:v>
                </c:pt>
                <c:pt idx="36" formatCode="0.0%">
                  <c:v>0.13103514703948088</c:v>
                </c:pt>
                <c:pt idx="37" formatCode="0.0%">
                  <c:v>0.13021673220382898</c:v>
                </c:pt>
                <c:pt idx="38" formatCode="0.0%">
                  <c:v>0.12930746649561708</c:v>
                </c:pt>
                <c:pt idx="39" formatCode="0.0%">
                  <c:v>0.12832950801016016</c:v>
                </c:pt>
                <c:pt idx="40" formatCode="0.0%">
                  <c:v>0.12739199614461788</c:v>
                </c:pt>
                <c:pt idx="41" formatCode="0.0%">
                  <c:v>0.12647858939973905</c:v>
                </c:pt>
                <c:pt idx="42" formatCode="0.0%">
                  <c:v>0.12563457046240961</c:v>
                </c:pt>
                <c:pt idx="43" formatCode="0.0%">
                  <c:v>0.1248948960244711</c:v>
                </c:pt>
                <c:pt idx="44" formatCode="0.0%">
                  <c:v>0.12416265623220303</c:v>
                </c:pt>
                <c:pt idx="45" formatCode="0.0%">
                  <c:v>0.12344004517466298</c:v>
                </c:pt>
                <c:pt idx="46" formatCode="0.0%">
                  <c:v>0.12274440624203192</c:v>
                </c:pt>
                <c:pt idx="47" formatCode="0.0%">
                  <c:v>0.12208607064014561</c:v>
                </c:pt>
                <c:pt idx="48" formatCode="0.0%">
                  <c:v>0.12148136052227411</c:v>
                </c:pt>
                <c:pt idx="49" formatCode="0.0%">
                  <c:v>0.12088790506503566</c:v>
                </c:pt>
                <c:pt idx="50" formatCode="0.0%">
                  <c:v>0.12033794841424457</c:v>
                </c:pt>
                <c:pt idx="51" formatCode="0.0%">
                  <c:v>0.11983958012144043</c:v>
                </c:pt>
                <c:pt idx="52" formatCode="0.0%">
                  <c:v>0.11938064897800024</c:v>
                </c:pt>
                <c:pt idx="53" formatCode="0.0%">
                  <c:v>0.11893391678279884</c:v>
                </c:pt>
                <c:pt idx="54" formatCode="0.0%">
                  <c:v>0.11853328604634994</c:v>
                </c:pt>
                <c:pt idx="55" formatCode="0.0%">
                  <c:v>0.11816691240944462</c:v>
                </c:pt>
                <c:pt idx="56" formatCode="0.0%">
                  <c:v>0.11782632605280451</c:v>
                </c:pt>
                <c:pt idx="57" formatCode="0.0%">
                  <c:v>0.11750690886834614</c:v>
                </c:pt>
                <c:pt idx="58" formatCode="0.0%">
                  <c:v>0.11720316075696197</c:v>
                </c:pt>
                <c:pt idx="59" formatCode="0.0%">
                  <c:v>0.11686376466732219</c:v>
                </c:pt>
                <c:pt idx="60" formatCode="0.0%">
                  <c:v>0.11653766860269692</c:v>
                </c:pt>
                <c:pt idx="61" formatCode="0.0%">
                  <c:v>0.1162811616248238</c:v>
                </c:pt>
                <c:pt idx="62" formatCode="0.0%">
                  <c:v>0.1160989525717419</c:v>
                </c:pt>
                <c:pt idx="63" formatCode="0.0%">
                  <c:v>0.11596705821679111</c:v>
                </c:pt>
                <c:pt idx="64" formatCode="0.0%">
                  <c:v>0.11589057007338222</c:v>
                </c:pt>
                <c:pt idx="65" formatCode="0.0%">
                  <c:v>0.11588160735536766</c:v>
                </c:pt>
                <c:pt idx="66" formatCode="0.0%">
                  <c:v>0.11591802871798208</c:v>
                </c:pt>
                <c:pt idx="67" formatCode="0.0%">
                  <c:v>0.11603862981306731</c:v>
                </c:pt>
                <c:pt idx="68" formatCode="0.0%">
                  <c:v>0.11622451709903946</c:v>
                </c:pt>
                <c:pt idx="69" formatCode="0.0%">
                  <c:v>0.11645520969898487</c:v>
                </c:pt>
                <c:pt idx="70" formatCode="0.0%">
                  <c:v>0.11677889077081159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Dépenses!$C$7</c:f>
              <c:strCache>
                <c:ptCount val="1"/>
                <c:pt idx="0">
                  <c:v>1,5%</c:v>
                </c:pt>
              </c:strCache>
            </c:strRef>
          </c:tx>
          <c:spPr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Dépenses!$D$4:$BV$4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Dépenses!$D$7:$BV$7</c:f>
              <c:numCache>
                <c:formatCode>General</c:formatCode>
                <c:ptCount val="71"/>
                <c:pt idx="17" formatCode="0.0%">
                  <c:v>0.13857743662272845</c:v>
                </c:pt>
                <c:pt idx="18" formatCode="0.0%">
                  <c:v>0.13802281010167464</c:v>
                </c:pt>
                <c:pt idx="19" formatCode="0.0%">
                  <c:v>0.13746919223796827</c:v>
                </c:pt>
                <c:pt idx="20" formatCode="0.0%">
                  <c:v>0.13691469952892141</c:v>
                </c:pt>
                <c:pt idx="21" formatCode="0.0%">
                  <c:v>0.13633093739538335</c:v>
                </c:pt>
                <c:pt idx="22" formatCode="0.0%">
                  <c:v>0.13623289750480166</c:v>
                </c:pt>
                <c:pt idx="23" formatCode="0.0%">
                  <c:v>0.13699977847833072</c:v>
                </c:pt>
                <c:pt idx="24" formatCode="0.0%">
                  <c:v>0.13765215342965609</c:v>
                </c:pt>
                <c:pt idx="25" formatCode="0.0%">
                  <c:v>0.13806915279419588</c:v>
                </c:pt>
                <c:pt idx="26" formatCode="0.0%">
                  <c:v>0.13827505970947715</c:v>
                </c:pt>
                <c:pt idx="27" formatCode="0.0%">
                  <c:v>0.1383826301394169</c:v>
                </c:pt>
                <c:pt idx="28" formatCode="0.0%">
                  <c:v>0.13815616820292312</c:v>
                </c:pt>
                <c:pt idx="29" formatCode="0.0%">
                  <c:v>0.1378358810113956</c:v>
                </c:pt>
                <c:pt idx="30" formatCode="0.0%">
                  <c:v>0.13735158007510001</c:v>
                </c:pt>
                <c:pt idx="31" formatCode="0.0%">
                  <c:v>0.13677362657253145</c:v>
                </c:pt>
                <c:pt idx="32" formatCode="0.0%">
                  <c:v>0.13614944955651581</c:v>
                </c:pt>
                <c:pt idx="33" formatCode="0.0%">
                  <c:v>0.13580039913045985</c:v>
                </c:pt>
                <c:pt idx="34" formatCode="0.0%">
                  <c:v>0.13541542689569486</c:v>
                </c:pt>
                <c:pt idx="35" formatCode="0.0%">
                  <c:v>0.13498819989301894</c:v>
                </c:pt>
                <c:pt idx="36" formatCode="0.0%">
                  <c:v>0.13452130040017363</c:v>
                </c:pt>
                <c:pt idx="37" formatCode="0.0%">
                  <c:v>0.13402744156767524</c:v>
                </c:pt>
                <c:pt idx="38" formatCode="0.0%">
                  <c:v>0.13344343040772824</c:v>
                </c:pt>
                <c:pt idx="39" formatCode="0.0%">
                  <c:v>0.13276364462211279</c:v>
                </c:pt>
                <c:pt idx="40" formatCode="0.0%">
                  <c:v>0.13211348387695762</c:v>
                </c:pt>
                <c:pt idx="41" formatCode="0.0%">
                  <c:v>0.13147810124172798</c:v>
                </c:pt>
                <c:pt idx="42" formatCode="0.0%">
                  <c:v>0.1309009417412195</c:v>
                </c:pt>
                <c:pt idx="43" formatCode="0.0%">
                  <c:v>0.13042273279234554</c:v>
                </c:pt>
                <c:pt idx="44" formatCode="0.0%">
                  <c:v>0.12994297022631715</c:v>
                </c:pt>
                <c:pt idx="45" formatCode="0.0%">
                  <c:v>0.12946165425130232</c:v>
                </c:pt>
                <c:pt idx="46" formatCode="0.0%">
                  <c:v>0.12899979771846007</c:v>
                </c:pt>
                <c:pt idx="47" formatCode="0.0%">
                  <c:v>0.12856567102486299</c:v>
                </c:pt>
                <c:pt idx="48" formatCode="0.0%">
                  <c:v>0.12817796794744829</c:v>
                </c:pt>
                <c:pt idx="49" formatCode="0.0%">
                  <c:v>0.12779222199473628</c:v>
                </c:pt>
                <c:pt idx="50" formatCode="0.0%">
                  <c:v>0.12744322515652243</c:v>
                </c:pt>
                <c:pt idx="51" formatCode="0.0%">
                  <c:v>0.12713947952331867</c:v>
                </c:pt>
                <c:pt idx="52" formatCode="0.0%">
                  <c:v>0.12686798191933557</c:v>
                </c:pt>
                <c:pt idx="53" formatCode="0.0%">
                  <c:v>0.12659765230830583</c:v>
                </c:pt>
                <c:pt idx="54" formatCode="0.0%">
                  <c:v>0.126368000009665</c:v>
                </c:pt>
                <c:pt idx="55" formatCode="0.0%">
                  <c:v>0.12616521361242328</c:v>
                </c:pt>
                <c:pt idx="56" formatCode="0.0%">
                  <c:v>0.12598055712161368</c:v>
                </c:pt>
                <c:pt idx="57" formatCode="0.0%">
                  <c:v>0.12582088803378749</c:v>
                </c:pt>
                <c:pt idx="58" formatCode="0.0%">
                  <c:v>0.12565534453988536</c:v>
                </c:pt>
                <c:pt idx="59" formatCode="0.0%">
                  <c:v>0.12545487782637441</c:v>
                </c:pt>
                <c:pt idx="60" formatCode="0.0%">
                  <c:v>0.12524876278143104</c:v>
                </c:pt>
                <c:pt idx="61" formatCode="0.0%">
                  <c:v>0.12511275908456279</c:v>
                </c:pt>
                <c:pt idx="62" formatCode="0.0%">
                  <c:v>0.12504721380291786</c:v>
                </c:pt>
                <c:pt idx="63" formatCode="0.0%">
                  <c:v>0.12502776236462534</c:v>
                </c:pt>
                <c:pt idx="64" formatCode="0.0%">
                  <c:v>0.12506053077766513</c:v>
                </c:pt>
                <c:pt idx="65" formatCode="0.0%">
                  <c:v>0.12515843182760278</c:v>
                </c:pt>
                <c:pt idx="66" formatCode="0.0%">
                  <c:v>0.12529962431672922</c:v>
                </c:pt>
                <c:pt idx="67" formatCode="0.0%">
                  <c:v>0.12552659656178064</c:v>
                </c:pt>
                <c:pt idx="68" formatCode="0.0%">
                  <c:v>0.12581705584623254</c:v>
                </c:pt>
                <c:pt idx="69" formatCode="0.0%">
                  <c:v>0.12615239453005678</c:v>
                </c:pt>
                <c:pt idx="70" formatCode="0.0%">
                  <c:v>0.12658379800938599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Dépenses!$C$8</c:f>
              <c:strCache>
                <c:ptCount val="1"/>
                <c:pt idx="0">
                  <c:v>1,3%</c:v>
                </c:pt>
              </c:strCache>
            </c:strRef>
          </c:tx>
          <c:spPr>
            <a:ln w="254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Dépenses!$D$4:$BV$4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Dépenses!$D$8:$BV$8</c:f>
              <c:numCache>
                <c:formatCode>General</c:formatCode>
                <c:ptCount val="71"/>
                <c:pt idx="17" formatCode="0.0%">
                  <c:v>0.13857743662272845</c:v>
                </c:pt>
                <c:pt idx="18" formatCode="0.0%">
                  <c:v>0.13802281010167464</c:v>
                </c:pt>
                <c:pt idx="19" formatCode="0.0%">
                  <c:v>0.13746919223796827</c:v>
                </c:pt>
                <c:pt idx="20" formatCode="0.0%">
                  <c:v>0.13691469952892141</c:v>
                </c:pt>
                <c:pt idx="21" formatCode="0.0%">
                  <c:v>0.13632930566903473</c:v>
                </c:pt>
                <c:pt idx="22" formatCode="0.0%">
                  <c:v>0.13623335427467043</c:v>
                </c:pt>
                <c:pt idx="23" formatCode="0.0%">
                  <c:v>0.13702832559509348</c:v>
                </c:pt>
                <c:pt idx="24" formatCode="0.0%">
                  <c:v>0.13774872337290467</c:v>
                </c:pt>
                <c:pt idx="25" formatCode="0.0%">
                  <c:v>0.13824635900400314</c:v>
                </c:pt>
                <c:pt idx="26" formatCode="0.0%">
                  <c:v>0.13855956075356959</c:v>
                </c:pt>
                <c:pt idx="27" formatCode="0.0%">
                  <c:v>0.13880076267235583</c:v>
                </c:pt>
                <c:pt idx="28" formatCode="0.0%">
                  <c:v>0.1387319451617578</c:v>
                </c:pt>
                <c:pt idx="29" formatCode="0.0%">
                  <c:v>0.13859471739169724</c:v>
                </c:pt>
                <c:pt idx="30" formatCode="0.0%">
                  <c:v>0.13831522662301199</c:v>
                </c:pt>
                <c:pt idx="31" formatCode="0.0%">
                  <c:v>0.1379644396755218</c:v>
                </c:pt>
                <c:pt idx="32" formatCode="0.0%">
                  <c:v>0.13758972688788204</c:v>
                </c:pt>
                <c:pt idx="33" formatCode="0.0%">
                  <c:v>0.13748932257459612</c:v>
                </c:pt>
                <c:pt idx="34" formatCode="0.0%">
                  <c:v>0.13734562513501034</c:v>
                </c:pt>
                <c:pt idx="35" formatCode="0.0%">
                  <c:v>0.13715676402305849</c:v>
                </c:pt>
                <c:pt idx="36" formatCode="0.0%">
                  <c:v>0.13692196459075986</c:v>
                </c:pt>
                <c:pt idx="37" formatCode="0.0%">
                  <c:v>0.13665389173243958</c:v>
                </c:pt>
                <c:pt idx="38" formatCode="0.0%">
                  <c:v>0.1362880048323086</c:v>
                </c:pt>
                <c:pt idx="39" formatCode="0.0%">
                  <c:v>0.13581889261868454</c:v>
                </c:pt>
                <c:pt idx="40" formatCode="0.0%">
                  <c:v>0.13537159682752783</c:v>
                </c:pt>
                <c:pt idx="41" formatCode="0.0%">
                  <c:v>0.13493395206008565</c:v>
                </c:pt>
                <c:pt idx="42" formatCode="0.0%">
                  <c:v>0.13454725800872308</c:v>
                </c:pt>
                <c:pt idx="43" formatCode="0.0%">
                  <c:v>0.1342568545525171</c:v>
                </c:pt>
                <c:pt idx="44" formatCode="0.0%">
                  <c:v>0.13395771664823436</c:v>
                </c:pt>
                <c:pt idx="45" formatCode="0.0%">
                  <c:v>0.13365327995514825</c:v>
                </c:pt>
                <c:pt idx="46" formatCode="0.0%">
                  <c:v>0.13336075093713121</c:v>
                </c:pt>
                <c:pt idx="47" formatCode="0.0%">
                  <c:v>0.1330916128636889</c:v>
                </c:pt>
                <c:pt idx="48" formatCode="0.0%">
                  <c:v>0.13286182909586872</c:v>
                </c:pt>
                <c:pt idx="49" formatCode="0.0%">
                  <c:v>0.13262808734789688</c:v>
                </c:pt>
                <c:pt idx="50" formatCode="0.0%">
                  <c:v>0.1324234128439663</c:v>
                </c:pt>
                <c:pt idx="51" formatCode="0.0%">
                  <c:v>0.13226134225693054</c:v>
                </c:pt>
                <c:pt idx="52" formatCode="0.0%">
                  <c:v>0.13212440840235046</c:v>
                </c:pt>
                <c:pt idx="53" formatCode="0.0%">
                  <c:v>0.13198043618532493</c:v>
                </c:pt>
                <c:pt idx="54" formatCode="0.0%">
                  <c:v>0.13187292382908147</c:v>
                </c:pt>
                <c:pt idx="55" formatCode="0.0%">
                  <c:v>0.13178582880788178</c:v>
                </c:pt>
                <c:pt idx="56" formatCode="0.0%">
                  <c:v>0.13170958821947373</c:v>
                </c:pt>
                <c:pt idx="57" formatCode="0.0%">
                  <c:v>0.13165405365637325</c:v>
                </c:pt>
                <c:pt idx="58" formatCode="0.0%">
                  <c:v>0.1315852164609248</c:v>
                </c:pt>
                <c:pt idx="59" formatCode="0.0%">
                  <c:v>0.13147192451485024</c:v>
                </c:pt>
                <c:pt idx="60" formatCode="0.0%">
                  <c:v>0.1313453845032051</c:v>
                </c:pt>
                <c:pt idx="61" formatCode="0.0%">
                  <c:v>0.13129271292070185</c:v>
                </c:pt>
                <c:pt idx="62" formatCode="0.0%">
                  <c:v>0.13130324193158871</c:v>
                </c:pt>
                <c:pt idx="63" formatCode="0.0%">
                  <c:v>0.13135041137823561</c:v>
                </c:pt>
                <c:pt idx="64" formatCode="0.0%">
                  <c:v>0.13144989715811597</c:v>
                </c:pt>
                <c:pt idx="65" formatCode="0.0%">
                  <c:v>0.13161180052387092</c:v>
                </c:pt>
                <c:pt idx="66" formatCode="0.0%">
                  <c:v>0.13181213108667039</c:v>
                </c:pt>
                <c:pt idx="67" formatCode="0.0%">
                  <c:v>0.13210113300938373</c:v>
                </c:pt>
                <c:pt idx="68" formatCode="0.0%">
                  <c:v>0.1324494663867217</c:v>
                </c:pt>
                <c:pt idx="69" formatCode="0.0%">
                  <c:v>0.13283889034676591</c:v>
                </c:pt>
                <c:pt idx="70" formatCode="0.0%">
                  <c:v>0.13332768688696442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Dépenses!$C$9</c:f>
              <c:strCache>
                <c:ptCount val="1"/>
                <c:pt idx="0">
                  <c:v>1%</c:v>
                </c:pt>
              </c:strCache>
            </c:strRef>
          </c:tx>
          <c:spPr>
            <a:ln w="25400" cap="flat" cmpd="sng" algn="ctr">
              <a:solidFill>
                <a:schemeClr val="dk1">
                  <a:shade val="50000"/>
                </a:schemeClr>
              </a:solidFill>
              <a:prstDash val="solid"/>
            </a:ln>
            <a:effectLst/>
          </c:spPr>
          <c:marker>
            <c:symbol val="none"/>
          </c:marker>
          <c:cat>
            <c:numRef>
              <c:f>Dépenses!$D$4:$BV$4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Dépenses!$D$9:$BV$9</c:f>
              <c:numCache>
                <c:formatCode>General</c:formatCode>
                <c:ptCount val="71"/>
                <c:pt idx="17" formatCode="0.0%">
                  <c:v>0.13857743662272845</c:v>
                </c:pt>
                <c:pt idx="18" formatCode="0.0%">
                  <c:v>0.13802281010167464</c:v>
                </c:pt>
                <c:pt idx="19" formatCode="0.0%">
                  <c:v>0.13746919223796827</c:v>
                </c:pt>
                <c:pt idx="20" formatCode="0.0%">
                  <c:v>0.13691469952892141</c:v>
                </c:pt>
                <c:pt idx="21" formatCode="0.0%">
                  <c:v>0.13633093186864118</c:v>
                </c:pt>
                <c:pt idx="22" formatCode="0.0%">
                  <c:v>0.13623427639078747</c:v>
                </c:pt>
                <c:pt idx="23" formatCode="0.0%">
                  <c:v>0.13706911326377197</c:v>
                </c:pt>
                <c:pt idx="24" formatCode="0.0%">
                  <c:v>0.13787064897333903</c:v>
                </c:pt>
                <c:pt idx="25" formatCode="0.0%">
                  <c:v>0.13848955351663425</c:v>
                </c:pt>
                <c:pt idx="26" formatCode="0.0%">
                  <c:v>0.13896397161540042</c:v>
                </c:pt>
                <c:pt idx="27" formatCode="0.0%">
                  <c:v>0.13942061859925414</c:v>
                </c:pt>
                <c:pt idx="28" formatCode="0.0%">
                  <c:v>0.13960426391384939</c:v>
                </c:pt>
                <c:pt idx="29" formatCode="0.0%">
                  <c:v>0.13974306997614525</c:v>
                </c:pt>
                <c:pt idx="30" formatCode="0.0%">
                  <c:v>0.13977711463993894</c:v>
                </c:pt>
                <c:pt idx="31" formatCode="0.0%">
                  <c:v>0.13979024055676287</c:v>
                </c:pt>
                <c:pt idx="32" formatCode="0.0%">
                  <c:v>0.13980107444537052</c:v>
                </c:pt>
                <c:pt idx="33" formatCode="0.0%">
                  <c:v>0.14008422770440615</c:v>
                </c:pt>
                <c:pt idx="34" formatCode="0.0%">
                  <c:v>0.1403206566214496</c:v>
                </c:pt>
                <c:pt idx="35" formatCode="0.0%">
                  <c:v>0.14050364228753426</c:v>
                </c:pt>
                <c:pt idx="36" formatCode="0.0%">
                  <c:v>0.14063506245705126</c:v>
                </c:pt>
                <c:pt idx="37" formatCode="0.0%">
                  <c:v>0.1407258826571727</c:v>
                </c:pt>
                <c:pt idx="38" formatCode="0.0%">
                  <c:v>0.14070992282069081</c:v>
                </c:pt>
                <c:pt idx="39" formatCode="0.0%">
                  <c:v>0.14057798919911879</c:v>
                </c:pt>
                <c:pt idx="40" formatCode="0.0%">
                  <c:v>0.14046243925353524</c:v>
                </c:pt>
                <c:pt idx="41" formatCode="0.0%">
                  <c:v>0.14034496312422401</c:v>
                </c:pt>
                <c:pt idx="42" formatCode="0.0%">
                  <c:v>0.14027045005931391</c:v>
                </c:pt>
                <c:pt idx="43" formatCode="0.0%">
                  <c:v>0.14028900847989856</c:v>
                </c:pt>
                <c:pt idx="44" formatCode="0.0%">
                  <c:v>0.14029406829129729</c:v>
                </c:pt>
                <c:pt idx="45" formatCode="0.0%">
                  <c:v>0.1402807798716553</c:v>
                </c:pt>
                <c:pt idx="46" formatCode="0.0%">
                  <c:v>0.14027454605475334</c:v>
                </c:pt>
                <c:pt idx="47" formatCode="0.0%">
                  <c:v>0.14028008055228444</c:v>
                </c:pt>
                <c:pt idx="48" formatCode="0.0%">
                  <c:v>0.14032003299070386</c:v>
                </c:pt>
                <c:pt idx="49" formatCode="0.0%">
                  <c:v>0.14034521264549396</c:v>
                </c:pt>
                <c:pt idx="50" formatCode="0.0%">
                  <c:v>0.14039477352975038</c:v>
                </c:pt>
                <c:pt idx="51" formatCode="0.0%">
                  <c:v>0.14048024603184747</c:v>
                </c:pt>
                <c:pt idx="52" formatCode="0.0%">
                  <c:v>0.14058591703033696</c:v>
                </c:pt>
                <c:pt idx="53" formatCode="0.0%">
                  <c:v>0.14067195804431623</c:v>
                </c:pt>
                <c:pt idx="54" formatCode="0.0%">
                  <c:v>0.14078812440869082</c:v>
                </c:pt>
                <c:pt idx="55" formatCode="0.0%">
                  <c:v>0.14091684112141645</c:v>
                </c:pt>
                <c:pt idx="56" formatCode="0.0%">
                  <c:v>0.14104715634468581</c:v>
                </c:pt>
                <c:pt idx="57" formatCode="0.0%">
                  <c:v>0.14118516050257501</c:v>
                </c:pt>
                <c:pt idx="58" formatCode="0.0%">
                  <c:v>0.14129697364545971</c:v>
                </c:pt>
                <c:pt idx="59" formatCode="0.0%">
                  <c:v>0.1413523412573176</c:v>
                </c:pt>
                <c:pt idx="60" formatCode="0.0%">
                  <c:v>0.14138470617789833</c:v>
                </c:pt>
                <c:pt idx="61" formatCode="0.0%">
                  <c:v>0.14148880190607832</c:v>
                </c:pt>
                <c:pt idx="62" formatCode="0.0%">
                  <c:v>0.14165188872756124</c:v>
                </c:pt>
                <c:pt idx="63" formatCode="0.0%">
                  <c:v>0.14185193181062583</c:v>
                </c:pt>
                <c:pt idx="64" formatCode="0.0%">
                  <c:v>0.14209314526040706</c:v>
                </c:pt>
                <c:pt idx="65" formatCode="0.0%">
                  <c:v>0.14239301430277346</c:v>
                </c:pt>
                <c:pt idx="66" formatCode="0.0%">
                  <c:v>0.14273253065095007</c:v>
                </c:pt>
                <c:pt idx="67" formatCode="0.0%">
                  <c:v>0.14315053426553176</c:v>
                </c:pt>
                <c:pt idx="68" formatCode="0.0%">
                  <c:v>0.14362928234744102</c:v>
                </c:pt>
                <c:pt idx="69" formatCode="0.0%">
                  <c:v>0.14415104657368019</c:v>
                </c:pt>
                <c:pt idx="70" formatCode="0.0%">
                  <c:v>0.14477036304770802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54528"/>
        <c:axId val="56456320"/>
      </c:lineChart>
      <c:catAx>
        <c:axId val="5645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56456320"/>
        <c:crosses val="autoZero"/>
        <c:auto val="1"/>
        <c:lblAlgn val="ctr"/>
        <c:lblOffset val="100"/>
        <c:noMultiLvlLbl val="0"/>
      </c:catAx>
      <c:valAx>
        <c:axId val="56456320"/>
        <c:scaling>
          <c:orientation val="minMax"/>
          <c:max val="0.15000000000000008"/>
          <c:min val="0.1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en % du PIB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56454528"/>
        <c:crosses val="autoZero"/>
        <c:crossBetween val="between"/>
        <c:majorUnit val="1.0000000000000005E-2"/>
      </c:valAx>
    </c:plotArea>
    <c:legend>
      <c:legendPos val="b"/>
      <c:layout>
        <c:manualLayout>
          <c:xMode val="edge"/>
          <c:yMode val="edge"/>
          <c:x val="0.35170271455579633"/>
          <c:y val="0.89834030118567709"/>
          <c:w val="0.57469844519388658"/>
          <c:h val="8.01874154979158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fr-FR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82371794871789"/>
          <c:y val="3.2064285714285698E-2"/>
          <c:w val="0.80694444444444535"/>
          <c:h val="0.69883888888888934"/>
        </c:manualLayout>
      </c:layout>
      <c:lineChart>
        <c:grouping val="standard"/>
        <c:varyColors val="0"/>
        <c:ser>
          <c:idx val="5"/>
          <c:order val="0"/>
          <c:tx>
            <c:strRef>
              <c:f>'Fig 2.15'!$C$15</c:f>
              <c:strCache>
                <c:ptCount val="1"/>
                <c:pt idx="0">
                  <c:v>Obs</c:v>
                </c:pt>
              </c:strCache>
            </c:strRef>
          </c:tx>
          <c:spPr>
            <a:ln w="5080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'Fig 2.15'!$D$4:$BV$4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'Fig 2.15'!$D$15:$BV$15</c:f>
              <c:numCache>
                <c:formatCode>General</c:formatCode>
                <c:ptCount val="71"/>
                <c:pt idx="5" formatCode="0.0%">
                  <c:v>0.48694644076868066</c:v>
                </c:pt>
                <c:pt idx="6" formatCode="0.0%">
                  <c:v>0.48566926049395398</c:v>
                </c:pt>
                <c:pt idx="7" formatCode="0.0%">
                  <c:v>0.48782235599209867</c:v>
                </c:pt>
                <c:pt idx="8" formatCode="0.0%">
                  <c:v>0.49059266699494108</c:v>
                </c:pt>
                <c:pt idx="9" formatCode="0.0%">
                  <c:v>0.50068999590673113</c:v>
                </c:pt>
                <c:pt idx="10" formatCode="0.0%">
                  <c:v>0.49665302091565805</c:v>
                </c:pt>
                <c:pt idx="11" formatCode="0.0%">
                  <c:v>0.50475294489158828</c:v>
                </c:pt>
                <c:pt idx="12" formatCode="0.0%">
                  <c:v>0.50935955875696126</c:v>
                </c:pt>
                <c:pt idx="13" formatCode="0.0%">
                  <c:v>0.51600413692721081</c:v>
                </c:pt>
                <c:pt idx="14" formatCode="0.0%">
                  <c:v>0.51762250977388491</c:v>
                </c:pt>
                <c:pt idx="15" formatCode="0.0%">
                  <c:v>0.5165200495589104</c:v>
                </c:pt>
                <c:pt idx="16" formatCode="0.0%">
                  <c:v>0.51601905172505269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'Fig 2.1 arr'!#REF!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x"/>
            <c:size val="4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'Fig 2.15'!$D$4:$BV$4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'Fig 2.1 arr'!#REF!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'Fig 2.15'!$C$16</c:f>
              <c:strCache>
                <c:ptCount val="1"/>
                <c:pt idx="0">
                  <c:v>1,8%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circle"/>
            <c:size val="4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'Fig 2.15'!$D$4:$BV$4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'Fig 2.15'!$D$16:$BV$16</c:f>
              <c:numCache>
                <c:formatCode>General</c:formatCode>
                <c:ptCount val="71"/>
                <c:pt idx="16" formatCode="0.0%">
                  <c:v>0.51601905172505269</c:v>
                </c:pt>
                <c:pt idx="17" formatCode="0.0%">
                  <c:v>0.51960006313094453</c:v>
                </c:pt>
                <c:pt idx="18" formatCode="0.0%">
                  <c:v>0.52084012826857096</c:v>
                </c:pt>
                <c:pt idx="19" formatCode="0.0%">
                  <c:v>0.51770186393962336</c:v>
                </c:pt>
                <c:pt idx="20" formatCode="0.0%">
                  <c:v>0.51562284462647034</c:v>
                </c:pt>
                <c:pt idx="21" formatCode="0.0%">
                  <c:v>0.51021100374176376</c:v>
                </c:pt>
                <c:pt idx="22" formatCode="0.0%">
                  <c:v>0.50797453268957282</c:v>
                </c:pt>
                <c:pt idx="23" formatCode="0.0%">
                  <c:v>0.50600677362558832</c:v>
                </c:pt>
                <c:pt idx="24" formatCode="0.0%">
                  <c:v>0.50226868755602672</c:v>
                </c:pt>
                <c:pt idx="25" formatCode="0.0%">
                  <c:v>0.49762149685393836</c:v>
                </c:pt>
                <c:pt idx="26" formatCode="0.0%">
                  <c:v>0.49342426403407885</c:v>
                </c:pt>
                <c:pt idx="27" formatCode="0.0%">
                  <c:v>0.48950054764376966</c:v>
                </c:pt>
                <c:pt idx="28" formatCode="0.0%">
                  <c:v>0.48423135629221248</c:v>
                </c:pt>
                <c:pt idx="29" formatCode="0.0%">
                  <c:v>0.47958202078518514</c:v>
                </c:pt>
                <c:pt idx="30" formatCode="0.0%">
                  <c:v>0.47442271070682668</c:v>
                </c:pt>
                <c:pt idx="31" formatCode="0.0%">
                  <c:v>0.46859287427574031</c:v>
                </c:pt>
                <c:pt idx="32" formatCode="0.0%">
                  <c:v>0.46269406032031446</c:v>
                </c:pt>
                <c:pt idx="33" formatCode="0.0%">
                  <c:v>0.45907200741360826</c:v>
                </c:pt>
                <c:pt idx="34" formatCode="0.0%">
                  <c:v>0.45350881237947344</c:v>
                </c:pt>
                <c:pt idx="35" formatCode="0.0%">
                  <c:v>0.44849704425010523</c:v>
                </c:pt>
                <c:pt idx="36" formatCode="0.0%">
                  <c:v>0.44305921618640004</c:v>
                </c:pt>
                <c:pt idx="37" formatCode="0.0%">
                  <c:v>0.43767687991182364</c:v>
                </c:pt>
                <c:pt idx="38" formatCode="0.0%">
                  <c:v>0.43266941343861337</c:v>
                </c:pt>
                <c:pt idx="39" formatCode="0.0%">
                  <c:v>0.42803160197798201</c:v>
                </c:pt>
                <c:pt idx="40" formatCode="0.0%">
                  <c:v>0.42291901229366918</c:v>
                </c:pt>
                <c:pt idx="41" formatCode="0.0%">
                  <c:v>0.41742275190319011</c:v>
                </c:pt>
                <c:pt idx="42" formatCode="0.0%">
                  <c:v>0.41137403631796582</c:v>
                </c:pt>
                <c:pt idx="43" formatCode="0.0%">
                  <c:v>0.40582414749589257</c:v>
                </c:pt>
                <c:pt idx="44" formatCode="0.0%">
                  <c:v>0.40177696200208318</c:v>
                </c:pt>
                <c:pt idx="45" formatCode="0.0%">
                  <c:v>0.39854766007162712</c:v>
                </c:pt>
                <c:pt idx="46" formatCode="0.0%">
                  <c:v>0.39332681641508122</c:v>
                </c:pt>
                <c:pt idx="47" formatCode="0.0%">
                  <c:v>0.38860326063042411</c:v>
                </c:pt>
                <c:pt idx="48" formatCode="0.0%">
                  <c:v>0.38410811097582698</c:v>
                </c:pt>
                <c:pt idx="49" formatCode="0.0%">
                  <c:v>0.38003593417111575</c:v>
                </c:pt>
                <c:pt idx="50" formatCode="0.0%">
                  <c:v>0.37599336506531228</c:v>
                </c:pt>
                <c:pt idx="51" formatCode="0.0%">
                  <c:v>0.3722508433292725</c:v>
                </c:pt>
                <c:pt idx="52" formatCode="0.0%">
                  <c:v>0.36840974987293174</c:v>
                </c:pt>
                <c:pt idx="53" formatCode="0.0%">
                  <c:v>0.36591865628105597</c:v>
                </c:pt>
                <c:pt idx="54" formatCode="0.0%">
                  <c:v>0.36381868487067115</c:v>
                </c:pt>
                <c:pt idx="55" formatCode="0.0%">
                  <c:v>0.3616930847968674</c:v>
                </c:pt>
                <c:pt idx="56" formatCode="0.0%">
                  <c:v>0.35966089265306683</c:v>
                </c:pt>
                <c:pt idx="57" formatCode="0.0%">
                  <c:v>0.35733292070620098</c:v>
                </c:pt>
                <c:pt idx="58" formatCode="0.0%">
                  <c:v>0.35622970274201077</c:v>
                </c:pt>
                <c:pt idx="59" formatCode="0.0%">
                  <c:v>0.35453874824019371</c:v>
                </c:pt>
                <c:pt idx="60" formatCode="0.0%">
                  <c:v>0.35265544447244362</c:v>
                </c:pt>
                <c:pt idx="61" formatCode="0.0%">
                  <c:v>0.35160599682707189</c:v>
                </c:pt>
                <c:pt idx="62" formatCode="0.0%">
                  <c:v>0.35075973868085231</c:v>
                </c:pt>
                <c:pt idx="63" formatCode="0.0%">
                  <c:v>0.35013335793093586</c:v>
                </c:pt>
                <c:pt idx="64" formatCode="0.0%">
                  <c:v>0.34890648239691646</c:v>
                </c:pt>
                <c:pt idx="65" formatCode="0.0%">
                  <c:v>0.34742744049913915</c:v>
                </c:pt>
                <c:pt idx="66" formatCode="0.0%">
                  <c:v>0.34694870127475502</c:v>
                </c:pt>
                <c:pt idx="67" formatCode="0.0%">
                  <c:v>0.34557714913428705</c:v>
                </c:pt>
                <c:pt idx="68" formatCode="0.0%">
                  <c:v>0.34438809183634805</c:v>
                </c:pt>
                <c:pt idx="69" formatCode="0.0%">
                  <c:v>0.34339863270059551</c:v>
                </c:pt>
                <c:pt idx="70" formatCode="0.0%">
                  <c:v>0.34161958059350123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'Fig 2.15'!$C$17</c:f>
              <c:strCache>
                <c:ptCount val="1"/>
                <c:pt idx="0">
                  <c:v>1,5%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triangle"/>
            <c:size val="4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'Fig 2.15'!$D$4:$BV$4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'Fig 2.15'!$D$17:$BV$17</c:f>
              <c:numCache>
                <c:formatCode>General</c:formatCode>
                <c:ptCount val="71"/>
                <c:pt idx="16" formatCode="0.0%">
                  <c:v>0.51601905172505269</c:v>
                </c:pt>
                <c:pt idx="17" formatCode="0.0%">
                  <c:v>0.51960015595982378</c:v>
                </c:pt>
                <c:pt idx="18" formatCode="0.0%">
                  <c:v>0.52084048981931996</c:v>
                </c:pt>
                <c:pt idx="19" formatCode="0.0%">
                  <c:v>0.51770233231938689</c:v>
                </c:pt>
                <c:pt idx="20" formatCode="0.0%">
                  <c:v>0.51562330918748445</c:v>
                </c:pt>
                <c:pt idx="21" formatCode="0.0%">
                  <c:v>0.51031229561004821</c:v>
                </c:pt>
                <c:pt idx="22" formatCode="0.0%">
                  <c:v>0.50832030818512908</c:v>
                </c:pt>
                <c:pt idx="23" formatCode="0.0%">
                  <c:v>0.50669509378563504</c:v>
                </c:pt>
                <c:pt idx="24" formatCode="0.0%">
                  <c:v>0.50343653028732371</c:v>
                </c:pt>
                <c:pt idx="25" formatCode="0.0%">
                  <c:v>0.49934270026366834</c:v>
                </c:pt>
                <c:pt idx="26" formatCode="0.0%">
                  <c:v>0.49583265991790981</c:v>
                </c:pt>
                <c:pt idx="27" formatCode="0.0%">
                  <c:v>0.49266671049142369</c:v>
                </c:pt>
                <c:pt idx="28" formatCode="0.0%">
                  <c:v>0.48826484046923135</c:v>
                </c:pt>
                <c:pt idx="29" formatCode="0.0%">
                  <c:v>0.48459585396260613</c:v>
                </c:pt>
                <c:pt idx="30" formatCode="0.0%">
                  <c:v>0.48047108597376886</c:v>
                </c:pt>
                <c:pt idx="31" formatCode="0.0%">
                  <c:v>0.47576571087210401</c:v>
                </c:pt>
                <c:pt idx="32" formatCode="0.0%">
                  <c:v>0.47102683934579609</c:v>
                </c:pt>
                <c:pt idx="33" formatCode="0.0%">
                  <c:v>0.46856389574537138</c:v>
                </c:pt>
                <c:pt idx="34" formatCode="0.0%">
                  <c:v>0.464077369630711</c:v>
                </c:pt>
                <c:pt idx="35" formatCode="0.0%">
                  <c:v>0.46010334370356343</c:v>
                </c:pt>
                <c:pt idx="36" formatCode="0.0%">
                  <c:v>0.45564908336732657</c:v>
                </c:pt>
                <c:pt idx="37" formatCode="0.0%">
                  <c:v>0.45120819529673262</c:v>
                </c:pt>
                <c:pt idx="38" formatCode="0.0%">
                  <c:v>0.44710719581289621</c:v>
                </c:pt>
                <c:pt idx="39" formatCode="0.0%">
                  <c:v>0.4433413199298149</c:v>
                </c:pt>
                <c:pt idx="40" formatCode="0.0%">
                  <c:v>0.43903260020122642</c:v>
                </c:pt>
                <c:pt idx="41" formatCode="0.0%">
                  <c:v>0.43428308199665194</c:v>
                </c:pt>
                <c:pt idx="42" formatCode="0.0%">
                  <c:v>0.42892399697966327</c:v>
                </c:pt>
                <c:pt idx="43" formatCode="0.0%">
                  <c:v>0.4240395101574706</c:v>
                </c:pt>
                <c:pt idx="44" formatCode="0.0%">
                  <c:v>0.42068337868580091</c:v>
                </c:pt>
                <c:pt idx="45" formatCode="0.0%">
                  <c:v>0.41815019268428605</c:v>
                </c:pt>
                <c:pt idx="46" formatCode="0.0%">
                  <c:v>0.41348696325036022</c:v>
                </c:pt>
                <c:pt idx="47" formatCode="0.0%">
                  <c:v>0.40929890029920241</c:v>
                </c:pt>
                <c:pt idx="48" formatCode="0.0%">
                  <c:v>0.4053127958127084</c:v>
                </c:pt>
                <c:pt idx="49" formatCode="0.0%">
                  <c:v>0.40173007132578736</c:v>
                </c:pt>
                <c:pt idx="50" formatCode="0.0%">
                  <c:v>0.39814219006065432</c:v>
                </c:pt>
                <c:pt idx="51" formatCode="0.0%">
                  <c:v>0.39483482518341023</c:v>
                </c:pt>
                <c:pt idx="52" formatCode="0.0%">
                  <c:v>0.39137906954206242</c:v>
                </c:pt>
                <c:pt idx="53" formatCode="0.0%">
                  <c:v>0.38932282089658876</c:v>
                </c:pt>
                <c:pt idx="54" formatCode="0.0%">
                  <c:v>0.38765328065734866</c:v>
                </c:pt>
                <c:pt idx="55" formatCode="0.0%">
                  <c:v>0.38591910483307723</c:v>
                </c:pt>
                <c:pt idx="56" formatCode="0.0%">
                  <c:v>0.38425350792395085</c:v>
                </c:pt>
                <c:pt idx="57" formatCode="0.0%">
                  <c:v>0.38223956134888509</c:v>
                </c:pt>
                <c:pt idx="58" formatCode="0.0%">
                  <c:v>0.38151118775623633</c:v>
                </c:pt>
                <c:pt idx="59" formatCode="0.0%">
                  <c:v>0.38013021930082053</c:v>
                </c:pt>
                <c:pt idx="60" formatCode="0.0%">
                  <c:v>0.37851849151044148</c:v>
                </c:pt>
                <c:pt idx="61" formatCode="0.0%">
                  <c:v>0.37778790169716131</c:v>
                </c:pt>
                <c:pt idx="62" formatCode="0.0%">
                  <c:v>0.37724811039527706</c:v>
                </c:pt>
                <c:pt idx="63" formatCode="0.0%">
                  <c:v>0.37691558492979543</c:v>
                </c:pt>
                <c:pt idx="64" formatCode="0.0%">
                  <c:v>0.37591925837139023</c:v>
                </c:pt>
                <c:pt idx="65" formatCode="0.0%">
                  <c:v>0.37463275918952643</c:v>
                </c:pt>
                <c:pt idx="66" formatCode="0.0%">
                  <c:v>0.37440876230346204</c:v>
                </c:pt>
                <c:pt idx="67" formatCode="0.0%">
                  <c:v>0.37320062269964371</c:v>
                </c:pt>
                <c:pt idx="68" formatCode="0.0%">
                  <c:v>0.37216725338168438</c:v>
                </c:pt>
                <c:pt idx="69" formatCode="0.0%">
                  <c:v>0.37134222248548232</c:v>
                </c:pt>
                <c:pt idx="70" formatCode="0.0%">
                  <c:v>0.36965074579055068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'Fig 2.15'!$C$18</c:f>
              <c:strCache>
                <c:ptCount val="1"/>
                <c:pt idx="0">
                  <c:v>1,3%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diamond"/>
            <c:size val="4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'Fig 2.15'!$D$4:$BV$4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'Fig 2.15'!$D$18:$BV$18</c:f>
              <c:numCache>
                <c:formatCode>General</c:formatCode>
                <c:ptCount val="71"/>
                <c:pt idx="16" formatCode="0.0%">
                  <c:v>0.51601905172505269</c:v>
                </c:pt>
                <c:pt idx="17" formatCode="0.0%">
                  <c:v>0.51955561005172601</c:v>
                </c:pt>
                <c:pt idx="18" formatCode="0.0%">
                  <c:v>0.52079158572634066</c:v>
                </c:pt>
                <c:pt idx="19" formatCode="0.0%">
                  <c:v>0.51765102451829748</c:v>
                </c:pt>
                <c:pt idx="20" formatCode="0.0%">
                  <c:v>0.51557752324310768</c:v>
                </c:pt>
                <c:pt idx="21" formatCode="0.0%">
                  <c:v>0.51041276630337129</c:v>
                </c:pt>
                <c:pt idx="22" formatCode="0.0%">
                  <c:v>0.5085662590825607</c:v>
                </c:pt>
                <c:pt idx="23" formatCode="0.0%">
                  <c:v>0.5071864361366365</c:v>
                </c:pt>
                <c:pt idx="24" formatCode="0.0%">
                  <c:v>0.5042650821705521</c:v>
                </c:pt>
                <c:pt idx="25" formatCode="0.0%">
                  <c:v>0.50059117864862879</c:v>
                </c:pt>
                <c:pt idx="26" formatCode="0.0%">
                  <c:v>0.49754214030963057</c:v>
                </c:pt>
                <c:pt idx="27" formatCode="0.0%">
                  <c:v>0.49491913576871216</c:v>
                </c:pt>
                <c:pt idx="28" formatCode="0.0%">
                  <c:v>0.4911349214961499</c:v>
                </c:pt>
                <c:pt idx="29" formatCode="0.0%">
                  <c:v>0.48811428534646889</c:v>
                </c:pt>
                <c:pt idx="30" formatCode="0.0%">
                  <c:v>0.48471131807698958</c:v>
                </c:pt>
                <c:pt idx="31" formatCode="0.0%">
                  <c:v>0.480743408576772</c:v>
                </c:pt>
                <c:pt idx="32" formatCode="0.0%">
                  <c:v>0.47680386014310178</c:v>
                </c:pt>
                <c:pt idx="33" formatCode="0.0%">
                  <c:v>0.47514375175066925</c:v>
                </c:pt>
                <c:pt idx="34" formatCode="0.0%">
                  <c:v>0.47140430173242442</c:v>
                </c:pt>
                <c:pt idx="35" formatCode="0.0%">
                  <c:v>0.46815478079141876</c:v>
                </c:pt>
                <c:pt idx="36" formatCode="0.0%">
                  <c:v>0.46439136040451967</c:v>
                </c:pt>
                <c:pt idx="37" formatCode="0.0%">
                  <c:v>0.46061370253500328</c:v>
                </c:pt>
                <c:pt idx="38" formatCode="0.0%">
                  <c:v>0.45715490445767454</c:v>
                </c:pt>
                <c:pt idx="39" formatCode="0.0%">
                  <c:v>0.45401042319337748</c:v>
                </c:pt>
                <c:pt idx="40" formatCode="0.0%">
                  <c:v>0.45027756527843638</c:v>
                </c:pt>
                <c:pt idx="41" formatCode="0.0%">
                  <c:v>0.44606511945628097</c:v>
                </c:pt>
                <c:pt idx="42" formatCode="0.0%">
                  <c:v>0.44120437093174469</c:v>
                </c:pt>
                <c:pt idx="43" formatCode="0.0%">
                  <c:v>0.43680186344190985</c:v>
                </c:pt>
                <c:pt idx="44" formatCode="0.0%">
                  <c:v>0.43394796366100069</c:v>
                </c:pt>
                <c:pt idx="45" formatCode="0.0%">
                  <c:v>0.43192155258232257</c:v>
                </c:pt>
                <c:pt idx="46" formatCode="0.0%">
                  <c:v>0.42766852115467335</c:v>
                </c:pt>
                <c:pt idx="47" formatCode="0.0%">
                  <c:v>0.42387596724649329</c:v>
                </c:pt>
                <c:pt idx="48" formatCode="0.0%">
                  <c:v>0.42026666617343278</c:v>
                </c:pt>
                <c:pt idx="49" formatCode="0.0%">
                  <c:v>0.41704601503359323</c:v>
                </c:pt>
                <c:pt idx="50" formatCode="0.0%">
                  <c:v>0.41379390008980754</c:v>
                </c:pt>
                <c:pt idx="51" formatCode="0.0%">
                  <c:v>0.41081036256573744</c:v>
                </c:pt>
                <c:pt idx="52" formatCode="0.0%">
                  <c:v>0.40764351478978689</c:v>
                </c:pt>
                <c:pt idx="53" formatCode="0.0%">
                  <c:v>0.40591003585937002</c:v>
                </c:pt>
                <c:pt idx="54" formatCode="0.0%">
                  <c:v>0.404556822320223</c:v>
                </c:pt>
                <c:pt idx="55" formatCode="0.0%">
                  <c:v>0.40311161552443359</c:v>
                </c:pt>
                <c:pt idx="56" formatCode="0.0%">
                  <c:v>0.40171418613160675</c:v>
                </c:pt>
                <c:pt idx="57" formatCode="0.0%">
                  <c:v>0.39992824779375485</c:v>
                </c:pt>
                <c:pt idx="58" formatCode="0.0%">
                  <c:v>0.39946786641904208</c:v>
                </c:pt>
                <c:pt idx="59" formatCode="0.0%">
                  <c:v>0.39830657242754364</c:v>
                </c:pt>
                <c:pt idx="60" formatCode="0.0%">
                  <c:v>0.39688461846100687</c:v>
                </c:pt>
                <c:pt idx="61" formatCode="0.0%">
                  <c:v>0.39637585612499354</c:v>
                </c:pt>
                <c:pt idx="62" formatCode="0.0%">
                  <c:v>0.39604603465052957</c:v>
                </c:pt>
                <c:pt idx="63" formatCode="0.0%">
                  <c:v>0.39591070847000148</c:v>
                </c:pt>
                <c:pt idx="64" formatCode="0.0%">
                  <c:v>0.39506432404568997</c:v>
                </c:pt>
                <c:pt idx="65" formatCode="0.0%">
                  <c:v>0.39389801733804886</c:v>
                </c:pt>
                <c:pt idx="66" formatCode="0.0%">
                  <c:v>0.39383635942720985</c:v>
                </c:pt>
                <c:pt idx="67" formatCode="0.0%">
                  <c:v>0.39272203412451162</c:v>
                </c:pt>
                <c:pt idx="68" formatCode="0.0%">
                  <c:v>0.39177181614626</c:v>
                </c:pt>
                <c:pt idx="69" formatCode="0.0%">
                  <c:v>0.39103302537943052</c:v>
                </c:pt>
                <c:pt idx="70" formatCode="0.0%">
                  <c:v>0.38937127636133623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'Fig 2.15'!$C$19</c:f>
              <c:strCache>
                <c:ptCount val="1"/>
                <c:pt idx="0">
                  <c:v>1%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star"/>
            <c:size val="4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'Fig 2.15'!$D$4:$BV$4</c:f>
              <c:numCache>
                <c:formatCode>General</c:formatCode>
                <c:ptCount val="7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  <c:pt idx="57">
                  <c:v>2057</c:v>
                </c:pt>
                <c:pt idx="58">
                  <c:v>2058</c:v>
                </c:pt>
                <c:pt idx="59">
                  <c:v>2059</c:v>
                </c:pt>
                <c:pt idx="60">
                  <c:v>2060</c:v>
                </c:pt>
                <c:pt idx="61">
                  <c:v>2061</c:v>
                </c:pt>
                <c:pt idx="62">
                  <c:v>2062</c:v>
                </c:pt>
                <c:pt idx="63">
                  <c:v>2063</c:v>
                </c:pt>
                <c:pt idx="64">
                  <c:v>2064</c:v>
                </c:pt>
                <c:pt idx="65">
                  <c:v>2065</c:v>
                </c:pt>
                <c:pt idx="66">
                  <c:v>2066</c:v>
                </c:pt>
                <c:pt idx="67">
                  <c:v>2067</c:v>
                </c:pt>
                <c:pt idx="68">
                  <c:v>2068</c:v>
                </c:pt>
                <c:pt idx="69">
                  <c:v>2069</c:v>
                </c:pt>
                <c:pt idx="70">
                  <c:v>2070</c:v>
                </c:pt>
              </c:numCache>
            </c:numRef>
          </c:cat>
          <c:val>
            <c:numRef>
              <c:f>'Fig 2.15'!$D$19:$BV$19</c:f>
              <c:numCache>
                <c:formatCode>General</c:formatCode>
                <c:ptCount val="71"/>
                <c:pt idx="16" formatCode="0.0%">
                  <c:v>0.51601905172505269</c:v>
                </c:pt>
                <c:pt idx="17" formatCode="0.0%">
                  <c:v>0.51960032114722976</c:v>
                </c:pt>
                <c:pt idx="18" formatCode="0.0%">
                  <c:v>0.52084039488803324</c:v>
                </c:pt>
                <c:pt idx="19" formatCode="0.0%">
                  <c:v>0.51770216030934202</c:v>
                </c:pt>
                <c:pt idx="20" formatCode="0.0%">
                  <c:v>0.51562320288164698</c:v>
                </c:pt>
                <c:pt idx="21" formatCode="0.0%">
                  <c:v>0.51056445217544622</c:v>
                </c:pt>
                <c:pt idx="22" formatCode="0.0%">
                  <c:v>0.508965914367281</c:v>
                </c:pt>
                <c:pt idx="23" formatCode="0.0%">
                  <c:v>0.50798051519514442</c:v>
                </c:pt>
                <c:pt idx="24" formatCode="0.0%">
                  <c:v>0.50553485506925455</c:v>
                </c:pt>
                <c:pt idx="25" formatCode="0.0%">
                  <c:v>0.50242010470070109</c:v>
                </c:pt>
                <c:pt idx="26" formatCode="0.0%">
                  <c:v>0.50006046656419378</c:v>
                </c:pt>
                <c:pt idx="27" formatCode="0.0%">
                  <c:v>0.49821313938048967</c:v>
                </c:pt>
                <c:pt idx="28" formatCode="0.0%">
                  <c:v>0.4953176843059614</c:v>
                </c:pt>
                <c:pt idx="29" formatCode="0.0%">
                  <c:v>0.49326137973693723</c:v>
                </c:pt>
                <c:pt idx="30" formatCode="0.0%">
                  <c:v>0.49093762553154485</c:v>
                </c:pt>
                <c:pt idx="31" formatCode="0.0%">
                  <c:v>0.48810086224823113</c:v>
                </c:pt>
                <c:pt idx="32" formatCode="0.0%">
                  <c:v>0.48540022302060837</c:v>
                </c:pt>
                <c:pt idx="33" formatCode="0.0%">
                  <c:v>0.48497400040475303</c:v>
                </c:pt>
                <c:pt idx="34" formatCode="0.0%">
                  <c:v>0.48239396708936738</c:v>
                </c:pt>
                <c:pt idx="35" formatCode="0.0%">
                  <c:v>0.48028100310722321</c:v>
                </c:pt>
                <c:pt idx="36" formatCode="0.0%">
                  <c:v>0.47761209158979429</c:v>
                </c:pt>
                <c:pt idx="37" formatCode="0.0%">
                  <c:v>0.47488479662891087</c:v>
                </c:pt>
                <c:pt idx="38" formatCode="0.0%">
                  <c:v>0.47244871991633247</c:v>
                </c:pt>
                <c:pt idx="39" formatCode="0.0%">
                  <c:v>0.47029465874702958</c:v>
                </c:pt>
                <c:pt idx="40" formatCode="0.0%">
                  <c:v>0.4674947065307008</c:v>
                </c:pt>
                <c:pt idx="41" formatCode="0.0%">
                  <c:v>0.46414765802471619</c:v>
                </c:pt>
                <c:pt idx="42" formatCode="0.0%">
                  <c:v>0.46009749641870262</c:v>
                </c:pt>
                <c:pt idx="43" formatCode="0.0%">
                  <c:v>0.45649174830980505</c:v>
                </c:pt>
                <c:pt idx="44" formatCode="0.0%">
                  <c:v>0.45447267855569395</c:v>
                </c:pt>
                <c:pt idx="45" formatCode="0.0%">
                  <c:v>0.45327965003380738</c:v>
                </c:pt>
                <c:pt idx="46" formatCode="0.0%">
                  <c:v>0.44971960442087061</c:v>
                </c:pt>
                <c:pt idx="47" formatCode="0.0%">
                  <c:v>0.44659875526519854</c:v>
                </c:pt>
                <c:pt idx="48" formatCode="0.0%">
                  <c:v>0.44362988223204236</c:v>
                </c:pt>
                <c:pt idx="49" formatCode="0.0%">
                  <c:v>0.44103204323569567</c:v>
                </c:pt>
                <c:pt idx="50" formatCode="0.0%">
                  <c:v>0.43835741491596669</c:v>
                </c:pt>
                <c:pt idx="51" formatCode="0.0%">
                  <c:v>0.43593624228667577</c:v>
                </c:pt>
                <c:pt idx="52" formatCode="0.0%">
                  <c:v>0.43328193145413341</c:v>
                </c:pt>
                <c:pt idx="53" formatCode="0.0%">
                  <c:v>0.4321133236095363</c:v>
                </c:pt>
                <c:pt idx="54" formatCode="0.0%">
                  <c:v>0.43131736307091439</c:v>
                </c:pt>
                <c:pt idx="55" formatCode="0.0%">
                  <c:v>0.43038390870437154</c:v>
                </c:pt>
                <c:pt idx="56" formatCode="0.0%">
                  <c:v>0.42946862751590242</c:v>
                </c:pt>
                <c:pt idx="57" formatCode="0.0%">
                  <c:v>0.42808633715812633</c:v>
                </c:pt>
                <c:pt idx="58" formatCode="0.0%">
                  <c:v>0.42809472353974776</c:v>
                </c:pt>
                <c:pt idx="59" formatCode="0.0%">
                  <c:v>0.42733229035729442</c:v>
                </c:pt>
                <c:pt idx="60" formatCode="0.0%">
                  <c:v>0.426265473660078</c:v>
                </c:pt>
                <c:pt idx="61" formatCode="0.0%">
                  <c:v>0.42615773581242622</c:v>
                </c:pt>
                <c:pt idx="62" formatCode="0.0%">
                  <c:v>0.42619446861986776</c:v>
                </c:pt>
                <c:pt idx="63" formatCode="0.0%">
                  <c:v>0.4264328462758406</c:v>
                </c:pt>
                <c:pt idx="64" formatCode="0.0%">
                  <c:v>0.42588042380582453</c:v>
                </c:pt>
                <c:pt idx="65" formatCode="0.0%">
                  <c:v>0.42496145600296376</c:v>
                </c:pt>
                <c:pt idx="66" formatCode="0.0%">
                  <c:v>0.42519290876226917</c:v>
                </c:pt>
                <c:pt idx="67" formatCode="0.0%">
                  <c:v>0.42426027989384435</c:v>
                </c:pt>
                <c:pt idx="68" formatCode="0.0%">
                  <c:v>0.42349374501108872</c:v>
                </c:pt>
                <c:pt idx="69" formatCode="0.0%">
                  <c:v>0.42294479165240961</c:v>
                </c:pt>
                <c:pt idx="70" formatCode="0.0%">
                  <c:v>0.42136458818536709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192640"/>
        <c:axId val="169281024"/>
      </c:lineChart>
      <c:catAx>
        <c:axId val="16819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169281024"/>
        <c:crosses val="autoZero"/>
        <c:auto val="1"/>
        <c:lblAlgn val="ctr"/>
        <c:lblOffset val="100"/>
        <c:tickLblSkip val="10"/>
        <c:noMultiLvlLbl val="0"/>
      </c:catAx>
      <c:valAx>
        <c:axId val="169281024"/>
        <c:scaling>
          <c:orientation val="minMax"/>
          <c:max val="0.60000000000000031"/>
          <c:min val="0.30000000000000016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68192640"/>
        <c:crosses val="autoZero"/>
        <c:crossBetween val="between"/>
        <c:majorUnit val="0.05"/>
      </c:valAx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1.6152222222222203E-2"/>
          <c:y val="0.88251468253968302"/>
          <c:w val="0.9771029629629624"/>
          <c:h val="0.11748531746031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0.16152</cdr:x>
      <cdr:y>0.17825</cdr:y>
    </cdr:from>
    <cdr:to>
      <cdr:x>0.27435</cdr:x>
      <cdr:y>0.25542</cdr:y>
    </cdr:to>
    <cdr:sp macro="" textlink="">
      <cdr:nvSpPr>
        <cdr:cNvPr id="2" name="Pentagone 1"/>
        <cdr:cNvSpPr/>
      </cdr:nvSpPr>
      <cdr:spPr>
        <a:xfrm xmlns:a="http://schemas.openxmlformats.org/drawingml/2006/main">
          <a:off x="1207213" y="788400"/>
          <a:ext cx="843308" cy="341312"/>
        </a:xfrm>
        <a:prstGeom xmlns:a="http://schemas.openxmlformats.org/drawingml/2006/main" prst="homePlat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defRPr/>
          </a:pPr>
          <a:r>
            <a:rPr lang="fr-FR" sz="1400" b="1" dirty="0" smtClean="0"/>
            <a:t>14,0 %</a:t>
          </a:r>
          <a:endParaRPr lang="fr-FR" sz="1400" b="1" dirty="0"/>
        </a:p>
      </cdr:txBody>
    </cdr:sp>
  </cdr:relSizeAnchor>
  <cdr:relSizeAnchor xmlns:cdr="http://schemas.openxmlformats.org/drawingml/2006/chartDrawing">
    <cdr:from>
      <cdr:x>0.67831</cdr:x>
      <cdr:y>0.15721</cdr:y>
    </cdr:from>
    <cdr:to>
      <cdr:x>0.76794</cdr:x>
      <cdr:y>0.21967</cdr:y>
    </cdr:to>
    <cdr:sp macro="" textlink="">
      <cdr:nvSpPr>
        <cdr:cNvPr id="4" name="ZoneTexte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69802" y="695310"/>
          <a:ext cx="669905" cy="2762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fr-FR" altLang="fr-FR" sz="1200" dirty="0"/>
            <a:t>Sc. </a:t>
          </a:r>
          <a:r>
            <a:rPr lang="fr-FR" altLang="fr-FR" sz="1200" dirty="0" smtClean="0"/>
            <a:t>1 %</a:t>
          </a:r>
          <a:endParaRPr lang="fr-FR" altLang="fr-FR" sz="1200" dirty="0"/>
        </a:p>
      </cdr:txBody>
    </cdr:sp>
  </cdr:relSizeAnchor>
  <cdr:relSizeAnchor xmlns:cdr="http://schemas.openxmlformats.org/drawingml/2006/chartDrawing">
    <cdr:from>
      <cdr:x>0.69009</cdr:x>
      <cdr:y>0.6096</cdr:y>
    </cdr:from>
    <cdr:to>
      <cdr:x>0.79735</cdr:x>
      <cdr:y>0.67205</cdr:y>
    </cdr:to>
    <cdr:sp macro="" textlink="">
      <cdr:nvSpPr>
        <cdr:cNvPr id="5" name="ZoneTexte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57847" y="2696206"/>
          <a:ext cx="801674" cy="2762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fr-FR" altLang="fr-FR" sz="1200" dirty="0"/>
            <a:t>Sc. </a:t>
          </a:r>
          <a:r>
            <a:rPr lang="fr-FR" altLang="fr-FR" sz="1200" dirty="0" smtClean="0"/>
            <a:t>1,8 %</a:t>
          </a:r>
          <a:endParaRPr lang="fr-FR" altLang="fr-FR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538344-D81C-449C-AF5D-CD166FB8741A}" type="datetime1">
              <a:rPr lang="fr-FR"/>
              <a:pPr>
                <a:defRPr/>
              </a:pPr>
              <a:t>21/03/2018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C4EA2-F3C1-4EA7-9B55-6A604F7195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64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B9E072-B892-4FF5-BE5F-3897314EA473}" type="datetime1">
              <a:rPr lang="fr-FR"/>
              <a:pPr>
                <a:defRPr/>
              </a:pPr>
              <a:t>21/03/2018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D8F479-37E3-4D16-A1B9-A8F574CFD16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92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D965C-3057-4298-85A5-47162A5E44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4B96D8-A121-40E2-878F-4165048884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Préférence pour le présent ; procrastination ; information imparfaite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5191E-2362-45DF-B28F-AC033315F8D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Préférence pour le présent ; procrastination ; information imparfaite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5191E-2362-45DF-B28F-AC033315F8D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D685B-45F1-4428-96A5-F1F9426CC8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625C6A-0432-4EB5-9F15-2C59E9FABE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FFEF9F-3676-4A7F-BACB-56DA6D1F01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BA26B0-B75D-4F05-A390-507F47AFF8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90EF3D-E90A-4A71-AF30-0B62114E6A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6FCAD8-BA99-45DB-882A-43BB5C324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6757BF-7307-462C-AEB4-E98F075D01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1AEE8E-58F1-46BA-9938-4901572D5AC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>
            <a:spLocks noChangeArrowheads="1"/>
          </p:cNvSpPr>
          <p:nvPr userDrawn="1"/>
        </p:nvSpPr>
        <p:spPr bwMode="auto">
          <a:xfrm>
            <a:off x="4076700" y="4152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704673" y="1943099"/>
            <a:ext cx="7248701" cy="1000125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00368B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704673" y="2943224"/>
            <a:ext cx="6562902" cy="14287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500" b="0">
                <a:solidFill>
                  <a:srgbClr val="00368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188913" y="6564313"/>
            <a:ext cx="18161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solidFill>
                  <a:schemeClr val="bg1"/>
                </a:solidFill>
              </a:rPr>
              <a:t>Le Mans – 20 March 2018</a:t>
            </a: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296150" y="6564313"/>
            <a:ext cx="1606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1200" b="1" dirty="0" smtClean="0">
                <a:solidFill>
                  <a:schemeClr val="bg1"/>
                </a:solidFill>
              </a:rPr>
              <a:t>www.cor-retraites.fr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33525"/>
            <a:ext cx="8141478" cy="4230688"/>
          </a:xfrm>
          <a:prstGeom prst="rect">
            <a:avLst/>
          </a:prstGeom>
        </p:spPr>
        <p:txBody>
          <a:bodyPr/>
          <a:lstStyle>
            <a:lvl1pPr marL="361950" marR="0" indent="-276225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 b="0">
                <a:solidFill>
                  <a:srgbClr val="00368B"/>
                </a:solidFill>
              </a:defRPr>
            </a:lvl1pPr>
            <a:lvl2pPr marL="628650" indent="-266700">
              <a:buFont typeface="Calibri" panose="020F0502020204030204" pitchFamily="34" charset="0"/>
              <a:buChar char="–"/>
              <a:defRPr sz="2000" b="0">
                <a:solidFill>
                  <a:schemeClr val="tx1"/>
                </a:solidFill>
              </a:defRPr>
            </a:lvl2pPr>
            <a:lvl3pPr marL="1076325" indent="-361950">
              <a:buFont typeface="Wingdings" panose="05000000000000000000" pitchFamily="2" charset="2"/>
              <a:buChar char="§"/>
              <a:defRPr sz="1800">
                <a:solidFill>
                  <a:srgbClr val="00368B"/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err="1" smtClean="0"/>
              <a:t>Nd</a:t>
            </a:r>
            <a:r>
              <a:rPr lang="fr-FR" dirty="0" smtClean="0"/>
              <a:t> </a:t>
            </a:r>
          </a:p>
          <a:p>
            <a:pPr lvl="2"/>
            <a:endParaRPr lang="fr-FR" dirty="0" smtClean="0"/>
          </a:p>
          <a:p>
            <a:pPr lvl="0"/>
            <a:endParaRPr lang="fr-FR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009650" y="574935"/>
            <a:ext cx="7893828" cy="710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 baseline="0">
                <a:solidFill>
                  <a:srgbClr val="00368B"/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altLang="fr-FR" smtClean="0"/>
              <a:t>Modifiez les styles du texte du masque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5200" y="6565900"/>
            <a:ext cx="2133600" cy="16827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6C5163-8798-4161-9AD4-3AA6D4637D0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0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508000"/>
            <a:ext cx="8027988" cy="7270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99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09625" y="17319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 de la présentation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09625" y="3162300"/>
            <a:ext cx="71437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Type</a:t>
            </a:r>
          </a:p>
          <a:p>
            <a:pPr lvl="1"/>
            <a:endParaRPr lang="fr-FR" altLang="fr-FR" smtClean="0"/>
          </a:p>
          <a:p>
            <a:pPr lvl="1"/>
            <a:endParaRPr lang="fr-FR" altLang="fr-FR" smtClean="0"/>
          </a:p>
          <a:p>
            <a:pPr lvl="1"/>
            <a:r>
              <a:rPr lang="fr-FR" altLang="fr-FR" smtClean="0"/>
              <a:t>Emetteur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368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68B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00368B"/>
          </a:solidFill>
          <a:latin typeface="+mn-lt"/>
          <a:ea typeface="+mn-ea"/>
          <a:cs typeface="+mn-cs"/>
        </a:defRPr>
      </a:lvl1pPr>
      <a:lvl2pPr marL="457200" algn="r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1bi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39713"/>
            <a:ext cx="5270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012825" y="508000"/>
            <a:ext cx="7770813" cy="0"/>
          </a:xfrm>
          <a:prstGeom prst="line">
            <a:avLst/>
          </a:prstGeom>
          <a:ln>
            <a:solidFill>
              <a:srgbClr val="00368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 userDrawn="1"/>
        </p:nvSpPr>
        <p:spPr>
          <a:xfrm>
            <a:off x="2463800" y="238125"/>
            <a:ext cx="6362700" cy="517525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 baseline="0">
                <a:solidFill>
                  <a:srgbClr val="00368B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 err="1" smtClean="0"/>
              <a:t>Incentivising</a:t>
            </a:r>
            <a:r>
              <a:rPr lang="en-US" dirty="0" smtClean="0"/>
              <a:t>  retirement savings: why and how?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5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209675" y="2130425"/>
            <a:ext cx="7248525" cy="1298575"/>
          </a:xfrm>
        </p:spPr>
        <p:txBody>
          <a:bodyPr anchor="t"/>
          <a:lstStyle/>
          <a:p>
            <a:pPr eaLnBrk="1" hangingPunct="1"/>
            <a:r>
              <a:rPr lang="en-GB" altLang="fr-FR" sz="3200" smtClean="0">
                <a:cs typeface="Calibri" pitchFamily="34" charset="0"/>
              </a:rPr>
              <a:t>Incentivising</a:t>
            </a:r>
            <a:r>
              <a:rPr lang="en-US" altLang="fr-FR" sz="3200" smtClean="0">
                <a:cs typeface="Calibri" pitchFamily="34" charset="0"/>
              </a:rPr>
              <a:t> retirement savings: </a:t>
            </a:r>
            <a:br>
              <a:rPr lang="en-US" altLang="fr-FR" sz="3200" smtClean="0">
                <a:cs typeface="Calibri" pitchFamily="34" charset="0"/>
              </a:rPr>
            </a:br>
            <a:r>
              <a:rPr lang="en-US" altLang="fr-FR" sz="3200" smtClean="0">
                <a:cs typeface="Calibri" pitchFamily="34" charset="0"/>
              </a:rPr>
              <a:t>why and how?</a:t>
            </a:r>
            <a:endParaRPr lang="en-US" altLang="fr-FR" sz="3200" smtClean="0"/>
          </a:p>
        </p:txBody>
      </p:sp>
      <p:sp>
        <p:nvSpPr>
          <p:cNvPr id="5123" name="Subtitle 3"/>
          <p:cNvSpPr>
            <a:spLocks noGrp="1"/>
          </p:cNvSpPr>
          <p:nvPr>
            <p:ph type="subTitle" idx="1"/>
          </p:nvPr>
        </p:nvSpPr>
        <p:spPr>
          <a:xfrm>
            <a:off x="1209675" y="3648075"/>
            <a:ext cx="7553325" cy="2038350"/>
          </a:xfrm>
        </p:spPr>
        <p:txBody>
          <a:bodyPr/>
          <a:lstStyle/>
          <a:p>
            <a:pPr eaLnBrk="1" hangingPunct="1"/>
            <a:r>
              <a:rPr lang="fr-FR" altLang="fr-FR" sz="2000" smtClean="0"/>
              <a:t>Le Mans, 20 March 2018</a:t>
            </a:r>
            <a:endParaRPr lang="en-GB" altLang="fr-FR" sz="2000" smtClean="0"/>
          </a:p>
        </p:txBody>
      </p:sp>
      <p:sp>
        <p:nvSpPr>
          <p:cNvPr id="5124" name="ZoneTexte 1"/>
          <p:cNvSpPr txBox="1">
            <a:spLocks noChangeArrowheads="1"/>
          </p:cNvSpPr>
          <p:nvPr/>
        </p:nvSpPr>
        <p:spPr bwMode="auto">
          <a:xfrm>
            <a:off x="5648325" y="4743450"/>
            <a:ext cx="2809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defRPr sz="2000">
                <a:solidFill>
                  <a:srgbClr val="00368B"/>
                </a:solidFill>
                <a:latin typeface="Calibri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Anne Lavigne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chemeClr val="tx1"/>
                </a:solidFill>
              </a:rPr>
              <a:t>Secrétariat général du COR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685800" y="1063625"/>
            <a:ext cx="8140700" cy="552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Arial" charset="0"/>
              <a:buChar char="•"/>
            </a:pPr>
            <a:r>
              <a:rPr lang="en-US" altLang="fr-FR" dirty="0" smtClean="0"/>
              <a:t>Taxing retirement savings</a:t>
            </a:r>
          </a:p>
          <a:p>
            <a:pPr lvl="1"/>
            <a:r>
              <a:rPr lang="en-US" altLang="fr-FR" dirty="0" smtClean="0"/>
              <a:t>Phasing</a:t>
            </a:r>
          </a:p>
          <a:p>
            <a:pPr lvl="2"/>
            <a:r>
              <a:rPr lang="en-US" altLang="fr-FR" dirty="0" smtClean="0"/>
              <a:t>Entry (contributions), accumulation phase (investment earnings), exit (annuity or lump sum)</a:t>
            </a:r>
          </a:p>
          <a:p>
            <a:pPr lvl="1"/>
            <a:r>
              <a:rPr lang="en-US" altLang="fr-FR" dirty="0" smtClean="0"/>
              <a:t>Possibilities</a:t>
            </a:r>
          </a:p>
          <a:p>
            <a:pPr lvl="2"/>
            <a:r>
              <a:rPr lang="en-US" altLang="fr-FR" dirty="0" smtClean="0"/>
              <a:t>E (exemption) or T (taxation); with qualifications  “e” (partial exemption) or “t” (partial taxation)</a:t>
            </a:r>
          </a:p>
          <a:p>
            <a:pPr>
              <a:buFont typeface="Arial" charset="0"/>
              <a:buChar char="•"/>
            </a:pPr>
            <a:r>
              <a:rPr lang="en-US" altLang="fr-FR" dirty="0" smtClean="0"/>
              <a:t>Two main taxing patterns: taxing upfront vs. in retirement</a:t>
            </a:r>
          </a:p>
          <a:p>
            <a:pPr lvl="1"/>
            <a:r>
              <a:rPr lang="en-US" altLang="fr-FR" dirty="0" smtClean="0"/>
              <a:t>TEE or TTE: upfront taxation (contributions only or contributions + returns on investment) and exemption in retirement</a:t>
            </a:r>
            <a:r>
              <a:rPr lang="en-US" altLang="fr-FR" dirty="0" smtClean="0">
                <a:sym typeface="Wingdings" pitchFamily="2" charset="2"/>
              </a:rPr>
              <a:t> taxing pattern for ‘normal’ savings</a:t>
            </a:r>
            <a:endParaRPr lang="en-US" altLang="fr-FR" dirty="0" smtClean="0"/>
          </a:p>
          <a:p>
            <a:pPr lvl="1"/>
            <a:r>
              <a:rPr lang="en-US" altLang="fr-FR" dirty="0" smtClean="0"/>
              <a:t>EET or ETT: upfront exemption and taxation at exit (withdrawals or withdrawals and returns on investment) </a:t>
            </a:r>
            <a:r>
              <a:rPr lang="en-US" altLang="fr-FR" dirty="0" smtClean="0">
                <a:sym typeface="Wingdings" pitchFamily="2" charset="2"/>
              </a:rPr>
              <a:t> taxing pattern for retirement savings; incentive: time preference and lower expected earnings at retirement + progressive taxation (even if actuarial neutrality)</a:t>
            </a:r>
            <a:endParaRPr lang="en-US" altLang="fr-FR" dirty="0" smtClean="0"/>
          </a:p>
        </p:txBody>
      </p:sp>
      <p:sp>
        <p:nvSpPr>
          <p:cNvPr id="14339" name="Espace réservé du contenu 1"/>
          <p:cNvSpPr>
            <a:spLocks noGrp="1"/>
          </p:cNvSpPr>
          <p:nvPr>
            <p:ph idx="13"/>
          </p:nvPr>
        </p:nvSpPr>
        <p:spPr bwMode="auto">
          <a:xfrm>
            <a:off x="1009650" y="47942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/>
              <a:t>Fiscal </a:t>
            </a:r>
            <a:r>
              <a:rPr lang="fr-FR" altLang="fr-FR" dirty="0" err="1" smtClean="0"/>
              <a:t>incentives</a:t>
            </a:r>
            <a:r>
              <a:rPr lang="fr-FR" altLang="fr-FR" dirty="0" smtClean="0"/>
              <a:t> to retirement </a:t>
            </a:r>
            <a:r>
              <a:rPr lang="fr-FR" altLang="fr-FR" dirty="0" err="1" smtClean="0"/>
              <a:t>savings</a:t>
            </a:r>
            <a:r>
              <a:rPr lang="fr-FR" altLang="fr-FR" dirty="0" smtClean="0"/>
              <a:t> </a:t>
            </a:r>
          </a:p>
        </p:txBody>
      </p:sp>
      <p:sp>
        <p:nvSpPr>
          <p:cNvPr id="14340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60892781-9C4D-45FD-A0AA-0EB809D93F03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10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4960DD5F-E1B1-4F9F-B1DC-9100E352795B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11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3"/>
          </p:nvPr>
        </p:nvSpPr>
        <p:spPr>
          <a:xfrm>
            <a:off x="1009650" y="574675"/>
            <a:ext cx="7893050" cy="7112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fr-FR" dirty="0" smtClean="0"/>
              <a:t>Fiscal patterns of retirement </a:t>
            </a:r>
            <a:r>
              <a:rPr lang="fr-FR" dirty="0" err="1" smtClean="0"/>
              <a:t>savings</a:t>
            </a:r>
            <a:r>
              <a:rPr lang="fr-FR" dirty="0" smtClean="0"/>
              <a:t> in OECD countries</a:t>
            </a:r>
            <a:endParaRPr lang="fr-FR" dirty="0"/>
          </a:p>
        </p:txBody>
      </p:sp>
      <p:sp>
        <p:nvSpPr>
          <p:cNvPr id="53" name="Oval 11"/>
          <p:cNvSpPr/>
          <p:nvPr/>
        </p:nvSpPr>
        <p:spPr>
          <a:xfrm>
            <a:off x="304800" y="1597025"/>
            <a:ext cx="1863725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Bulgaria, Slovak Republic</a:t>
            </a:r>
          </a:p>
        </p:txBody>
      </p:sp>
      <p:sp>
        <p:nvSpPr>
          <p:cNvPr id="54" name="Oval 5"/>
          <p:cNvSpPr/>
          <p:nvPr/>
        </p:nvSpPr>
        <p:spPr>
          <a:xfrm>
            <a:off x="2608263" y="1352550"/>
            <a:ext cx="3816350" cy="331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Canada, Chile, Croatia, Estonia, Finland, Germany, Greece, Iceland, Ireland, Japan, Latvia, Netherlands, Norway, Poland, Romania, Slovenia, Spain, Switzerland,  United Kingdom, United States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3832225" y="993775"/>
            <a:ext cx="1296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fr-FR" b="1">
                <a:solidFill>
                  <a:srgbClr val="FF0000"/>
                </a:solidFill>
              </a:rPr>
              <a:t>EET</a:t>
            </a:r>
          </a:p>
        </p:txBody>
      </p:sp>
      <p:sp>
        <p:nvSpPr>
          <p:cNvPr id="56" name="Oval 7"/>
          <p:cNvSpPr/>
          <p:nvPr/>
        </p:nvSpPr>
        <p:spPr>
          <a:xfrm>
            <a:off x="6640513" y="1827213"/>
            <a:ext cx="2305050" cy="2006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Austria, Belgium, </a:t>
            </a:r>
            <a:r>
              <a:rPr lang="en-GB" dirty="0">
                <a:solidFill>
                  <a:schemeClr val="accent6"/>
                </a:solidFill>
              </a:rPr>
              <a:t>France</a:t>
            </a:r>
            <a:r>
              <a:rPr lang="en-GB" dirty="0">
                <a:solidFill>
                  <a:schemeClr val="bg1"/>
                </a:solidFill>
              </a:rPr>
              <a:t>, Israel, Korea, Malta, Portugal</a:t>
            </a:r>
          </a:p>
        </p:txBody>
      </p:sp>
      <p:sp>
        <p:nvSpPr>
          <p:cNvPr id="57" name="TextBox 8"/>
          <p:cNvSpPr txBox="1"/>
          <p:nvPr/>
        </p:nvSpPr>
        <p:spPr>
          <a:xfrm>
            <a:off x="7145338" y="1403350"/>
            <a:ext cx="1295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TET</a:t>
            </a:r>
          </a:p>
        </p:txBody>
      </p:sp>
      <p:sp>
        <p:nvSpPr>
          <p:cNvPr id="58" name="Oval 9"/>
          <p:cNvSpPr/>
          <p:nvPr/>
        </p:nvSpPr>
        <p:spPr>
          <a:xfrm>
            <a:off x="6640513" y="4522788"/>
            <a:ext cx="1728787" cy="1358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Australia, New Zealand, Turkey</a:t>
            </a:r>
          </a:p>
        </p:txBody>
      </p:sp>
      <p:sp>
        <p:nvSpPr>
          <p:cNvPr id="15370" name="TextBox 10"/>
          <p:cNvSpPr txBox="1">
            <a:spLocks noChangeArrowheads="1"/>
          </p:cNvSpPr>
          <p:nvPr/>
        </p:nvSpPr>
        <p:spPr bwMode="auto">
          <a:xfrm>
            <a:off x="6791325" y="4184650"/>
            <a:ext cx="1296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fr-FR" b="1">
                <a:solidFill>
                  <a:srgbClr val="00B050"/>
                </a:solidFill>
              </a:rPr>
              <a:t>TTE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520700" y="117316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fr-FR" b="1"/>
              <a:t>EEE</a:t>
            </a:r>
          </a:p>
        </p:txBody>
      </p:sp>
      <p:sp>
        <p:nvSpPr>
          <p:cNvPr id="61" name="Oval 13"/>
          <p:cNvSpPr/>
          <p:nvPr/>
        </p:nvSpPr>
        <p:spPr>
          <a:xfrm>
            <a:off x="4516438" y="5026025"/>
            <a:ext cx="1728787" cy="1358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Denmark, Italy, Sweden</a:t>
            </a:r>
          </a:p>
        </p:txBody>
      </p:sp>
      <p:sp>
        <p:nvSpPr>
          <p:cNvPr id="15373" name="TextBox 14"/>
          <p:cNvSpPr txBox="1">
            <a:spLocks noChangeArrowheads="1"/>
          </p:cNvSpPr>
          <p:nvPr/>
        </p:nvSpPr>
        <p:spPr bwMode="auto">
          <a:xfrm>
            <a:off x="4732338" y="4665663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fr-FR" b="1">
                <a:solidFill>
                  <a:srgbClr val="FF0000"/>
                </a:solidFill>
              </a:rPr>
              <a:t>ETT</a:t>
            </a:r>
          </a:p>
        </p:txBody>
      </p:sp>
      <p:sp>
        <p:nvSpPr>
          <p:cNvPr id="63" name="Oval 17"/>
          <p:cNvSpPr/>
          <p:nvPr/>
        </p:nvSpPr>
        <p:spPr>
          <a:xfrm>
            <a:off x="584200" y="3568700"/>
            <a:ext cx="1584325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Cyprus</a:t>
            </a:r>
          </a:p>
        </p:txBody>
      </p:sp>
      <p:sp>
        <p:nvSpPr>
          <p:cNvPr id="15375" name="TextBox 18"/>
          <p:cNvSpPr txBox="1">
            <a:spLocks noChangeArrowheads="1"/>
          </p:cNvSpPr>
          <p:nvPr/>
        </p:nvSpPr>
        <p:spPr bwMode="auto">
          <a:xfrm>
            <a:off x="728663" y="319881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fr-FR" b="1"/>
              <a:t>ETE</a:t>
            </a:r>
          </a:p>
        </p:txBody>
      </p:sp>
      <p:sp>
        <p:nvSpPr>
          <p:cNvPr id="65" name="Oval 19"/>
          <p:cNvSpPr/>
          <p:nvPr/>
        </p:nvSpPr>
        <p:spPr>
          <a:xfrm>
            <a:off x="1608138" y="4810125"/>
            <a:ext cx="2224087" cy="1658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Czech Republic, Hungary, Lithuania, Luxembourg,  Mexico</a:t>
            </a:r>
          </a:p>
        </p:txBody>
      </p:sp>
      <p:sp>
        <p:nvSpPr>
          <p:cNvPr id="15377" name="TextBox 20"/>
          <p:cNvSpPr txBox="1">
            <a:spLocks noChangeArrowheads="1"/>
          </p:cNvSpPr>
          <p:nvPr/>
        </p:nvSpPr>
        <p:spPr bwMode="auto">
          <a:xfrm>
            <a:off x="2176463" y="4449763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fr-FR" b="1">
                <a:solidFill>
                  <a:srgbClr val="00B050"/>
                </a:solidFill>
              </a:rPr>
              <a:t>TEE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6435726" y="6107926"/>
            <a:ext cx="1816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Source: OECD (2016) 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FBC639F0-06A7-4D5F-B332-F00565039DD1}" type="slidenum">
              <a:rPr lang="en-US" altLang="fr-FR" sz="1200" b="1">
                <a:solidFill>
                  <a:schemeClr val="bg1"/>
                </a:solidFill>
              </a:rPr>
              <a:pPr algn="ctr" eaLnBrk="1" hangingPunct="1"/>
              <a:t>12</a:t>
            </a:fld>
            <a:endParaRPr lang="en-US" altLang="fr-FR" sz="1400" b="1" dirty="0">
              <a:solidFill>
                <a:schemeClr val="bg1"/>
              </a:solidFill>
            </a:endParaRPr>
          </a:p>
        </p:txBody>
      </p:sp>
      <p:sp>
        <p:nvSpPr>
          <p:cNvPr id="16387" name="Titre 1"/>
          <p:cNvSpPr>
            <a:spLocks noGrp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>
              <a:defRPr/>
            </a:pPr>
            <a:r>
              <a:rPr lang="fr-FR" altLang="fr-FR" sz="2800" b="1" dirty="0">
                <a:solidFill>
                  <a:srgbClr val="00368B"/>
                </a:solidFill>
                <a:latin typeface="+mn-lt"/>
                <a:ea typeface="+mn-ea"/>
                <a:cs typeface="+mn-cs"/>
              </a:rPr>
              <a:t>Taxation of retirement </a:t>
            </a:r>
            <a:r>
              <a:rPr lang="fr-FR" altLang="fr-FR" sz="2800" b="1" dirty="0" err="1">
                <a:solidFill>
                  <a:srgbClr val="00368B"/>
                </a:solidFill>
                <a:latin typeface="+mn-lt"/>
                <a:ea typeface="+mn-ea"/>
                <a:cs typeface="+mn-cs"/>
              </a:rPr>
              <a:t>savings</a:t>
            </a:r>
            <a:r>
              <a:rPr lang="fr-FR" altLang="fr-FR" sz="2800" b="1" dirty="0">
                <a:solidFill>
                  <a:srgbClr val="00368B"/>
                </a:solidFill>
                <a:latin typeface="+mn-lt"/>
                <a:ea typeface="+mn-ea"/>
                <a:cs typeface="+mn-cs"/>
              </a:rPr>
              <a:t> in France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823913" y="1150938"/>
          <a:ext cx="7496176" cy="5376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044"/>
                <a:gridCol w="1874044"/>
                <a:gridCol w="1874044"/>
                <a:gridCol w="1874044"/>
              </a:tblGrid>
              <a:tr h="250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Dispositif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>
                          <a:effectLst/>
                        </a:rPr>
                        <a:t>Cotisations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>
                          <a:effectLst/>
                        </a:rPr>
                        <a:t>Revenus des placements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Prestations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</a:tr>
              <a:tr h="586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Contrat « Article 39 » </a:t>
                      </a:r>
                      <a:r>
                        <a:rPr lang="fr-FR" sz="1400" b="0" kern="1200" dirty="0">
                          <a:effectLst/>
                        </a:rPr>
                        <a:t>(EET)</a:t>
                      </a:r>
                      <a:endParaRPr lang="fr-FR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(IR, CSG &amp;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(IR, CSG &amp;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&amp; CRDS + taxe à la charge de l’employeur)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</a:tr>
              <a:tr h="1256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Contrat « Article 83 » et plan d’épargne retraite d’entreprise (PERE) </a:t>
                      </a:r>
                      <a:endParaRPr lang="fr-FR" sz="1400" kern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kern="1200" dirty="0" smtClean="0">
                          <a:effectLst/>
                        </a:rPr>
                        <a:t>(</a:t>
                      </a:r>
                      <a:r>
                        <a:rPr lang="fr-FR" sz="1400" b="1" kern="1200" dirty="0" err="1">
                          <a:effectLst/>
                        </a:rPr>
                        <a:t>tET</a:t>
                      </a:r>
                      <a:r>
                        <a:rPr lang="fr-FR" sz="1400" b="1" kern="1200" dirty="0">
                          <a:effectLst/>
                        </a:rPr>
                        <a:t>)</a:t>
                      </a:r>
                      <a:endParaRPr lang="fr-F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Obligatoires : 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 si cotisations &lt; 8 % du salaire brut)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Facultatifs : 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 si cotisations &lt; 10 % du revenu brut) ;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T (CSG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 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</a:tr>
              <a:tr h="936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Plan d’épargne retraite populaire (PERP), PREFON, COREM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(</a:t>
                      </a:r>
                      <a:r>
                        <a:rPr lang="fr-FR" sz="1400" b="1" kern="1200" dirty="0" err="1">
                          <a:effectLst/>
                        </a:rPr>
                        <a:t>tET</a:t>
                      </a:r>
                      <a:r>
                        <a:rPr lang="fr-FR" sz="1400" b="1" kern="1200" dirty="0">
                          <a:effectLst/>
                        </a:rPr>
                        <a:t>)</a:t>
                      </a:r>
                      <a:endParaRPr lang="fr-F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 si cotisations &lt; 10 % du revenu brut)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T 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</a:tr>
              <a:tr h="753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Contrat « Madelin » ou « Madelin agricole »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(</a:t>
                      </a:r>
                      <a:r>
                        <a:rPr lang="fr-FR" sz="1400" b="1" kern="1200" dirty="0" err="1">
                          <a:effectLst/>
                        </a:rPr>
                        <a:t>tET</a:t>
                      </a:r>
                      <a:r>
                        <a:rPr lang="fr-FR" sz="1400" b="1" kern="1200" dirty="0">
                          <a:effectLst/>
                        </a:rPr>
                        <a:t>)</a:t>
                      </a:r>
                      <a:endParaRPr lang="fr-F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(BIC, BNC)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</a:tr>
              <a:tr h="159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effectLst/>
                        </a:rPr>
                        <a:t>Plan d’épargne retraite collectif (PERCO)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(</a:t>
                      </a:r>
                      <a:r>
                        <a:rPr lang="fr-FR" sz="1400" b="1" kern="1200" dirty="0" err="1">
                          <a:effectLst/>
                        </a:rPr>
                        <a:t>ttt</a:t>
                      </a:r>
                      <a:r>
                        <a:rPr lang="fr-FR" sz="1400" b="1" kern="1200" dirty="0">
                          <a:effectLst/>
                        </a:rPr>
                        <a:t>)</a:t>
                      </a:r>
                      <a:endParaRPr lang="fr-F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Employé (versements volontaires) : T 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et CRDS) ;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Employé (sommes issues de la participation et de l’intéressement) : E 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(IR, CSG et CRDS)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Employeur : </a:t>
                      </a:r>
                      <a:endParaRPr lang="fr-FR" sz="1100" kern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 smtClean="0">
                          <a:effectLst/>
                        </a:rPr>
                        <a:t>E (IR</a:t>
                      </a:r>
                      <a:r>
                        <a:rPr lang="fr-FR" sz="1100" kern="1200" dirty="0">
                          <a:effectLst/>
                        </a:rPr>
                        <a:t>) ; T (CSG et CRDS)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effectLst/>
                        </a:rPr>
                        <a:t>T</a:t>
                      </a:r>
                      <a:endParaRPr lang="fr-FR" sz="11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(CSG et CRDS lors du retrait)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E 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 pour retrait en capital)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T</a:t>
                      </a:r>
                      <a:endParaRPr lang="fr-F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effectLst/>
                        </a:rPr>
                        <a:t>(IR pour retrait en rente)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3291" marR="83291" marT="41652" marB="41652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997701" y="6587351"/>
            <a:ext cx="1816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Source: COR (2018) 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99327ADB-77A8-4C0A-B07B-3F09C8891568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13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sp>
        <p:nvSpPr>
          <p:cNvPr id="17411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685800" y="1317625"/>
            <a:ext cx="8140700" cy="4618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</a:pPr>
            <a:r>
              <a:rPr lang="en-US" altLang="fr-FR" dirty="0" smtClean="0"/>
              <a:t>Financial incentives: matching contributions by employers, State subsidies, tax credit</a:t>
            </a:r>
          </a:p>
          <a:p>
            <a:pPr>
              <a:buFont typeface="Arial" charset="0"/>
              <a:buChar char="•"/>
            </a:pPr>
            <a:r>
              <a:rPr lang="en-US" altLang="fr-FR" dirty="0" smtClean="0"/>
              <a:t>What impact on retirement savings?</a:t>
            </a:r>
          </a:p>
          <a:p>
            <a:pPr lvl="1"/>
            <a:r>
              <a:rPr lang="en-US" altLang="fr-FR" dirty="0" smtClean="0"/>
              <a:t>Increase in participation</a:t>
            </a:r>
          </a:p>
          <a:p>
            <a:pPr lvl="1"/>
            <a:r>
              <a:rPr lang="en-US" altLang="fr-FR" dirty="0" smtClean="0"/>
              <a:t>Increase in average contributions to retirement savings plans, especially for high-income individuals (and EET pattern)</a:t>
            </a:r>
          </a:p>
          <a:p>
            <a:pPr lvl="1"/>
            <a:r>
              <a:rPr lang="en-US" altLang="fr-FR" dirty="0" smtClean="0"/>
              <a:t>Is it net savings or reallocation of existing savings? Difficult to assess (new savings between 9% and 100%, plausibly around 25%)</a:t>
            </a:r>
          </a:p>
          <a:p>
            <a:pPr>
              <a:buFont typeface="Arial" charset="0"/>
              <a:buChar char="•"/>
            </a:pPr>
            <a:r>
              <a:rPr lang="en-US" altLang="fr-FR" dirty="0" smtClean="0"/>
              <a:t>What cost for public finance?</a:t>
            </a:r>
          </a:p>
          <a:p>
            <a:pPr lvl="1"/>
            <a:r>
              <a:rPr lang="en-US" altLang="fr-FR" dirty="0" smtClean="0"/>
              <a:t>Ongoing assessment at OECD</a:t>
            </a:r>
          </a:p>
          <a:p>
            <a:pPr lvl="1"/>
            <a:r>
              <a:rPr lang="en-US" altLang="fr-FR" dirty="0" smtClean="0"/>
              <a:t>In France : 11.3 </a:t>
            </a:r>
            <a:r>
              <a:rPr lang="en-US" altLang="fr-FR" dirty="0" err="1" smtClean="0"/>
              <a:t>Bn</a:t>
            </a:r>
            <a:r>
              <a:rPr lang="en-US" altLang="fr-FR" dirty="0" smtClean="0"/>
              <a:t>€ in 2013 (to compare to 220 </a:t>
            </a:r>
            <a:r>
              <a:rPr lang="en-US" altLang="fr-FR" dirty="0" err="1" smtClean="0"/>
              <a:t>Bn</a:t>
            </a:r>
            <a:r>
              <a:rPr lang="en-US" altLang="fr-FR" dirty="0" smtClean="0"/>
              <a:t>€ overall capital income)</a:t>
            </a:r>
          </a:p>
          <a:p>
            <a:pPr lvl="1"/>
            <a:r>
              <a:rPr lang="en-US" altLang="fr-FR" dirty="0" smtClean="0"/>
              <a:t>Trade off between subsidizing retirement savings and sustaining PAYG</a:t>
            </a:r>
          </a:p>
        </p:txBody>
      </p:sp>
      <p:sp>
        <p:nvSpPr>
          <p:cNvPr id="17412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862013" y="574675"/>
            <a:ext cx="8040687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fr-FR" smtClean="0"/>
              <a:t>Are tax and financial incentives efficient?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577F7657-2F05-438F-BBF5-C420866D4E51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14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sp>
        <p:nvSpPr>
          <p:cNvPr id="18435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685800" y="1301750"/>
            <a:ext cx="8140700" cy="4616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</a:pPr>
            <a:r>
              <a:rPr lang="en-US" altLang="fr-FR" smtClean="0"/>
              <a:t>Automatic enrollment and default options</a:t>
            </a:r>
          </a:p>
          <a:p>
            <a:pPr lvl="1"/>
            <a:r>
              <a:rPr lang="en-US" altLang="fr-FR" smtClean="0"/>
              <a:t>Automatic enrollment: default enrollment of employees with a withdraw option; effective to increase participation but not necessarily the amount of contribution (US, UK)</a:t>
            </a:r>
          </a:p>
          <a:p>
            <a:pPr lvl="1"/>
            <a:r>
              <a:rPr lang="en-US" altLang="fr-FR" smtClean="0"/>
              <a:t>Other default options: escalating contributions rates linked to pay raises (SMaRT program); asset allocation (PERCO in France); Swedish PPM</a:t>
            </a:r>
          </a:p>
          <a:p>
            <a:pPr>
              <a:buFont typeface="Arial" charset="0"/>
              <a:buChar char="•"/>
            </a:pPr>
            <a:r>
              <a:rPr lang="en-US" altLang="fr-FR" smtClean="0"/>
              <a:t>Information campaigns and comparators </a:t>
            </a:r>
          </a:p>
          <a:p>
            <a:pPr lvl="1"/>
            <a:r>
              <a:rPr lang="en-US" altLang="fr-FR" smtClean="0"/>
              <a:t>German experiment of Riester plans: sending an information letter has lead to an estimated increase of 10% in Riester savings</a:t>
            </a:r>
          </a:p>
          <a:p>
            <a:pPr lvl="1"/>
            <a:r>
              <a:rPr lang="en-US" altLang="fr-FR" smtClean="0"/>
              <a:t>Chilean experiment of a public platform comparing pay-out options: orientates savers towards the best offer and raises annuity rates</a:t>
            </a:r>
          </a:p>
        </p:txBody>
      </p:sp>
      <p:sp>
        <p:nvSpPr>
          <p:cNvPr id="18436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862013" y="574675"/>
            <a:ext cx="8040687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Nudges and other non-financial incentives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577F7657-2F05-438F-BBF5-C420866D4E51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15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sp>
        <p:nvSpPr>
          <p:cNvPr id="18435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685800" y="1301750"/>
            <a:ext cx="8140700" cy="4616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fr-FR" altLang="fr-FR" dirty="0"/>
              <a:t>Blanchet, </a:t>
            </a:r>
            <a:r>
              <a:rPr lang="fr-FR" altLang="fr-FR" dirty="0" smtClean="0"/>
              <a:t>T., Y. </a:t>
            </a:r>
            <a:r>
              <a:rPr lang="fr-FR" altLang="fr-FR" dirty="0"/>
              <a:t>Dubois, </a:t>
            </a:r>
            <a:r>
              <a:rPr lang="fr-FR" altLang="fr-FR" dirty="0" err="1" smtClean="0"/>
              <a:t>A.Marino</a:t>
            </a:r>
            <a:r>
              <a:rPr lang="fr-FR" altLang="fr-FR" dirty="0" smtClean="0"/>
              <a:t> </a:t>
            </a:r>
            <a:r>
              <a:rPr lang="fr-FR" altLang="fr-FR" dirty="0"/>
              <a:t>et </a:t>
            </a:r>
            <a:r>
              <a:rPr lang="fr-FR" altLang="fr-FR" dirty="0" smtClean="0"/>
              <a:t>M. Roger (2016), « Patrimoine </a:t>
            </a:r>
            <a:r>
              <a:rPr lang="fr-FR" altLang="fr-FR" dirty="0"/>
              <a:t>privé et retraite en </a:t>
            </a:r>
            <a:r>
              <a:rPr lang="fr-FR" altLang="fr-FR" dirty="0" smtClean="0"/>
              <a:t>France », </a:t>
            </a:r>
            <a:r>
              <a:rPr lang="fr-FR" altLang="fr-FR" i="1" dirty="0" smtClean="0"/>
              <a:t>Revue </a:t>
            </a:r>
            <a:r>
              <a:rPr lang="fr-FR" altLang="fr-FR" i="1" dirty="0"/>
              <a:t>française </a:t>
            </a:r>
            <a:r>
              <a:rPr lang="fr-FR" altLang="fr-FR" i="1" dirty="0" smtClean="0"/>
              <a:t>d’économie, </a:t>
            </a:r>
            <a:r>
              <a:rPr lang="fr-FR" altLang="fr-FR" dirty="0" smtClean="0"/>
              <a:t>XXXI(1), 207-244.</a:t>
            </a:r>
          </a:p>
          <a:p>
            <a:pPr>
              <a:buFont typeface="Arial" charset="0"/>
              <a:buChar char="•"/>
            </a:pPr>
            <a:r>
              <a:rPr lang="en-US" altLang="fr-FR" dirty="0" err="1" smtClean="0"/>
              <a:t>Conseil</a:t>
            </a:r>
            <a:r>
              <a:rPr lang="en-US" altLang="fr-FR" dirty="0" smtClean="0"/>
              <a:t> </a:t>
            </a:r>
            <a:r>
              <a:rPr lang="en-US" altLang="fr-FR" dirty="0" err="1"/>
              <a:t>d’orientation</a:t>
            </a:r>
            <a:r>
              <a:rPr lang="en-US" altLang="fr-FR" dirty="0"/>
              <a:t> des </a:t>
            </a:r>
            <a:r>
              <a:rPr lang="en-US" altLang="fr-FR" dirty="0" err="1"/>
              <a:t>retraites</a:t>
            </a:r>
            <a:r>
              <a:rPr lang="en-US" altLang="fr-FR" dirty="0"/>
              <a:t> (2018b) </a:t>
            </a:r>
            <a:r>
              <a:rPr lang="en-US" altLang="fr-FR" dirty="0" smtClean="0"/>
              <a:t>“Note de </a:t>
            </a:r>
            <a:r>
              <a:rPr lang="en-US" altLang="fr-FR" dirty="0" err="1" smtClean="0"/>
              <a:t>présentation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générale</a:t>
            </a:r>
            <a:r>
              <a:rPr lang="en-US" altLang="fr-FR" dirty="0" smtClean="0"/>
              <a:t>”, </a:t>
            </a:r>
            <a:r>
              <a:rPr lang="en-US" altLang="fr-FR" dirty="0"/>
              <a:t>note du </a:t>
            </a:r>
            <a:r>
              <a:rPr lang="en-US" altLang="fr-FR" dirty="0" err="1"/>
              <a:t>secrétariat</a:t>
            </a:r>
            <a:r>
              <a:rPr lang="en-US" altLang="fr-FR" dirty="0"/>
              <a:t> </a:t>
            </a:r>
            <a:r>
              <a:rPr lang="en-US" altLang="fr-FR" dirty="0" err="1"/>
              <a:t>général</a:t>
            </a:r>
            <a:r>
              <a:rPr lang="en-US" altLang="fr-FR" dirty="0"/>
              <a:t>, séance du 24 janvier 2018, </a:t>
            </a:r>
            <a:r>
              <a:rPr lang="en-US" altLang="fr-FR" dirty="0" smtClean="0"/>
              <a:t>12 </a:t>
            </a:r>
            <a:r>
              <a:rPr lang="en-US" altLang="fr-FR" dirty="0"/>
              <a:t>p</a:t>
            </a:r>
            <a:r>
              <a:rPr lang="en-US" altLang="fr-FR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altLang="fr-FR" dirty="0" err="1" smtClean="0"/>
              <a:t>Conseil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d’orientation</a:t>
            </a:r>
            <a:r>
              <a:rPr lang="en-US" altLang="fr-FR" dirty="0" smtClean="0"/>
              <a:t> des </a:t>
            </a:r>
            <a:r>
              <a:rPr lang="en-US" altLang="fr-FR" dirty="0" err="1" smtClean="0"/>
              <a:t>retraites</a:t>
            </a:r>
            <a:r>
              <a:rPr lang="en-US" altLang="fr-FR" dirty="0" smtClean="0"/>
              <a:t> (2018b) “Les </a:t>
            </a:r>
            <a:r>
              <a:rPr lang="en-US" altLang="fr-FR" dirty="0" err="1" smtClean="0"/>
              <a:t>incitations</a:t>
            </a:r>
            <a:r>
              <a:rPr lang="en-US" altLang="fr-FR" dirty="0" smtClean="0"/>
              <a:t> à </a:t>
            </a:r>
            <a:r>
              <a:rPr lang="en-US" altLang="fr-FR" dirty="0" err="1" smtClean="0"/>
              <a:t>l’épargne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retraite</a:t>
            </a:r>
            <a:r>
              <a:rPr lang="en-US" altLang="fr-FR" dirty="0" smtClean="0"/>
              <a:t>”, note du </a:t>
            </a:r>
            <a:r>
              <a:rPr lang="en-US" altLang="fr-FR" dirty="0" err="1" smtClean="0"/>
              <a:t>secrétariat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général</a:t>
            </a:r>
            <a:r>
              <a:rPr lang="en-US" altLang="fr-FR" dirty="0" smtClean="0"/>
              <a:t>, séance du 24 janvier 2018, 15 p.</a:t>
            </a:r>
          </a:p>
          <a:p>
            <a:pPr>
              <a:buFont typeface="Arial" charset="0"/>
              <a:buChar char="•"/>
            </a:pPr>
            <a:r>
              <a:rPr lang="fr-FR" altLang="fr-FR" dirty="0" err="1"/>
              <a:t>Galiana</a:t>
            </a:r>
            <a:r>
              <a:rPr lang="fr-FR" altLang="fr-FR" dirty="0"/>
              <a:t> L., </a:t>
            </a:r>
            <a:r>
              <a:rPr lang="fr-FR" altLang="fr-FR" dirty="0" err="1"/>
              <a:t>Lafféter</a:t>
            </a:r>
            <a:r>
              <a:rPr lang="fr-FR" altLang="fr-FR" dirty="0"/>
              <a:t> Q. et O. </a:t>
            </a:r>
            <a:r>
              <a:rPr lang="fr-FR" altLang="fr-FR" dirty="0" smtClean="0"/>
              <a:t>Simon (2017), </a:t>
            </a:r>
            <a:r>
              <a:rPr lang="fr-FR" altLang="fr-FR" dirty="0"/>
              <a:t>L’économie française, INSEE Références, édition 2017, p. 97-114</a:t>
            </a:r>
            <a:r>
              <a:rPr lang="en-US" altLang="fr-FR" dirty="0"/>
              <a:t>.</a:t>
            </a:r>
          </a:p>
          <a:p>
            <a:pPr>
              <a:buFont typeface="Arial" charset="0"/>
              <a:buChar char="•"/>
            </a:pPr>
            <a:r>
              <a:rPr lang="en-US" altLang="fr-FR" dirty="0" smtClean="0"/>
              <a:t>OECD </a:t>
            </a:r>
            <a:r>
              <a:rPr lang="en-US" altLang="fr-FR" dirty="0" smtClean="0"/>
              <a:t>(2016), “Does the Tax Treatment of Retirement Savings Provide an Advantage when People Save for Retirement?” </a:t>
            </a:r>
            <a:r>
              <a:rPr lang="en-US" altLang="fr-FR" i="1" dirty="0" smtClean="0"/>
              <a:t>Pension Outlook 2016,</a:t>
            </a:r>
            <a:r>
              <a:rPr lang="en-US" altLang="fr-FR" dirty="0" smtClean="0"/>
              <a:t> chapter 2, 43-76.</a:t>
            </a:r>
          </a:p>
          <a:p>
            <a:pPr>
              <a:buFont typeface="Arial" charset="0"/>
              <a:buChar char="•"/>
            </a:pPr>
            <a:r>
              <a:rPr lang="en-US" altLang="fr-FR" dirty="0" smtClean="0"/>
              <a:t>OECD (2015), “Stocktaking of the Tax Treatment of Funded Private Pension Plans in OECD Countries”, Secretary-General, OECD.</a:t>
            </a:r>
          </a:p>
          <a:p>
            <a:pPr>
              <a:buFont typeface="Arial" charset="0"/>
              <a:buChar char="•"/>
            </a:pPr>
            <a:r>
              <a:rPr lang="en-US" altLang="fr-FR" dirty="0" err="1" smtClean="0"/>
              <a:t>Thaler</a:t>
            </a:r>
            <a:r>
              <a:rPr lang="en-US" altLang="fr-FR" dirty="0" smtClean="0"/>
              <a:t>, R. &amp; S. </a:t>
            </a:r>
            <a:r>
              <a:rPr lang="en-US" altLang="fr-FR" dirty="0" err="1" smtClean="0"/>
              <a:t>Benartzi</a:t>
            </a:r>
            <a:r>
              <a:rPr lang="en-US" altLang="fr-FR" dirty="0" smtClean="0"/>
              <a:t> (2004), “Save More Tomorrow ™ : Using Behavioral Economics to Increase Employee Saving”, Journal of Political Economy, 112(1), S164-S167.</a:t>
            </a:r>
          </a:p>
          <a:p>
            <a:pPr>
              <a:buFont typeface="Arial" charset="0"/>
              <a:buChar char="•"/>
            </a:pPr>
            <a:endParaRPr lang="en-US" altLang="fr-FR" dirty="0" smtClean="0"/>
          </a:p>
        </p:txBody>
      </p:sp>
      <p:sp>
        <p:nvSpPr>
          <p:cNvPr id="18436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862013" y="574675"/>
            <a:ext cx="8040687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err="1" smtClean="0"/>
              <a:t>References</a:t>
            </a:r>
            <a:r>
              <a:rPr lang="fr-FR" altLang="fr-FR" dirty="0" smtClean="0"/>
              <a:t> (</a:t>
            </a:r>
            <a:r>
              <a:rPr lang="fr-FR" altLang="fr-FR" dirty="0" err="1" smtClean="0"/>
              <a:t>selection</a:t>
            </a:r>
            <a:r>
              <a:rPr lang="fr-FR" alt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37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0" y="2790825"/>
            <a:ext cx="9144000" cy="1019175"/>
          </a:xfrm>
        </p:spPr>
        <p:txBody>
          <a:bodyPr anchor="t"/>
          <a:lstStyle/>
          <a:p>
            <a:pPr algn="ctr" eaLnBrk="1" hangingPunct="1"/>
            <a:r>
              <a:rPr lang="fr-FR" altLang="fr-FR" sz="3600" smtClean="0">
                <a:cs typeface="Calibri" pitchFamily="34" charset="0"/>
              </a:rPr>
              <a:t>Merci de votre attention</a:t>
            </a:r>
            <a:br>
              <a:rPr lang="fr-FR" altLang="fr-FR" sz="3600" smtClean="0">
                <a:cs typeface="Calibri" pitchFamily="34" charset="0"/>
              </a:rPr>
            </a:br>
            <a:r>
              <a:rPr lang="fr-FR" altLang="fr-FR" sz="3600" smtClean="0">
                <a:cs typeface="Calibri" pitchFamily="34" charset="0"/>
              </a:rPr>
              <a:t>Thanks for your attention</a:t>
            </a:r>
            <a:endParaRPr lang="fr-FR" altLang="fr-FR" sz="3600" smtClean="0"/>
          </a:p>
        </p:txBody>
      </p:sp>
      <p:sp>
        <p:nvSpPr>
          <p:cNvPr id="19459" name="Subtitle 3"/>
          <p:cNvSpPr>
            <a:spLocks noGrp="1"/>
          </p:cNvSpPr>
          <p:nvPr>
            <p:ph type="subTitle" idx="1"/>
          </p:nvPr>
        </p:nvSpPr>
        <p:spPr>
          <a:xfrm>
            <a:off x="0" y="4152900"/>
            <a:ext cx="9144000" cy="1238250"/>
          </a:xfrm>
        </p:spPr>
        <p:txBody>
          <a:bodyPr/>
          <a:lstStyle/>
          <a:p>
            <a:pPr algn="ctr" eaLnBrk="1" hangingPunct="1"/>
            <a:r>
              <a:rPr lang="fr-FR" altLang="fr-FR" sz="2000" smtClean="0">
                <a:solidFill>
                  <a:schemeClr val="tx1"/>
                </a:solidFill>
              </a:rPr>
              <a:t>Suivez l’actualité et les travaux du COR </a:t>
            </a:r>
            <a:br>
              <a:rPr lang="fr-FR" altLang="fr-FR" sz="2000" smtClean="0">
                <a:solidFill>
                  <a:schemeClr val="tx1"/>
                </a:solidFill>
              </a:rPr>
            </a:br>
            <a:r>
              <a:rPr lang="fr-FR" altLang="fr-FR" sz="2000" smtClean="0">
                <a:solidFill>
                  <a:schemeClr val="tx1"/>
                </a:solidFill>
              </a:rPr>
              <a:t>sur </a:t>
            </a:r>
            <a:r>
              <a:rPr lang="fr-FR" altLang="fr-FR" sz="2000" b="1" smtClean="0">
                <a:solidFill>
                  <a:srgbClr val="003A88"/>
                </a:solidFill>
              </a:rPr>
              <a:t>www.cor-retraites.fr</a:t>
            </a:r>
            <a:r>
              <a:rPr lang="fr-FR" altLang="fr-FR" sz="2000" smtClean="0">
                <a:solidFill>
                  <a:schemeClr val="tx1"/>
                </a:solidFill>
              </a:rPr>
              <a:t> et twitter        </a:t>
            </a:r>
            <a:r>
              <a:rPr lang="fr-FR" altLang="fr-FR" sz="2000" b="1" smtClean="0">
                <a:solidFill>
                  <a:srgbClr val="003A88"/>
                </a:solidFill>
              </a:rPr>
              <a:t>@COR_Retraites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4524375"/>
            <a:ext cx="3206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685800" y="1285875"/>
            <a:ext cx="8140700" cy="48577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fr-FR" sz="3200" dirty="0" smtClean="0"/>
              <a:t>Context </a:t>
            </a:r>
          </a:p>
          <a:p>
            <a:pPr lvl="1">
              <a:defRPr/>
            </a:pPr>
            <a:r>
              <a:rPr lang="en-US" altLang="fr-FR" sz="2800" dirty="0" smtClean="0"/>
              <a:t>Level and composition of savings (and wealth) in France</a:t>
            </a:r>
          </a:p>
          <a:p>
            <a:pPr lvl="2">
              <a:defRPr/>
            </a:pPr>
            <a:r>
              <a:rPr lang="en-US" altLang="fr-FR" sz="2400" dirty="0" smtClean="0"/>
              <a:t>High level of household savings</a:t>
            </a:r>
          </a:p>
          <a:p>
            <a:pPr lvl="2">
              <a:defRPr/>
            </a:pPr>
            <a:r>
              <a:rPr lang="en-US" altLang="fr-FR" sz="2400" dirty="0" smtClean="0"/>
              <a:t>High share of non financial savings (real estate)</a:t>
            </a:r>
          </a:p>
          <a:p>
            <a:pPr lvl="2">
              <a:defRPr/>
            </a:pPr>
            <a:r>
              <a:rPr lang="en-US" altLang="fr-FR" sz="2400" dirty="0" smtClean="0"/>
              <a:t>High proportion of liquid and safe assets in the share of financial savings (life insurance)</a:t>
            </a:r>
          </a:p>
          <a:p>
            <a:pPr marL="723900" indent="-361950">
              <a:buFont typeface="Calibri" panose="020F0502020204030204" pitchFamily="34" charset="0"/>
              <a:buChar char="–"/>
              <a:defRPr/>
            </a:pPr>
            <a:r>
              <a:rPr lang="en-US" altLang="fr-FR" sz="2800" dirty="0" smtClean="0">
                <a:solidFill>
                  <a:schemeClr val="tx1"/>
                </a:solidFill>
              </a:rPr>
              <a:t>PAYG pension system</a:t>
            </a:r>
          </a:p>
          <a:p>
            <a:pPr lvl="2">
              <a:defRPr/>
            </a:pPr>
            <a:r>
              <a:rPr lang="en-US" altLang="fr-FR" sz="2400" dirty="0" smtClean="0"/>
              <a:t>High replacement rates</a:t>
            </a:r>
          </a:p>
          <a:p>
            <a:pPr lvl="2">
              <a:defRPr/>
            </a:pPr>
            <a:r>
              <a:rPr lang="en-US" altLang="fr-FR" sz="2400" dirty="0" smtClean="0"/>
              <a:t>Fears of less generosity in the future (demography, rules of indexation of pensions, pension reform)</a:t>
            </a:r>
          </a:p>
          <a:p>
            <a:pPr indent="-361950">
              <a:defRPr/>
            </a:pPr>
            <a:r>
              <a:rPr lang="en-US" altLang="fr-FR" sz="3200" dirty="0" smtClean="0"/>
              <a:t>Why and how to give incentives to retirement savings?</a:t>
            </a:r>
            <a:endParaRPr lang="en-US" altLang="fr-FR" sz="3200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1009650" y="57467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smtClean="0"/>
              <a:t>Introduction</a:t>
            </a:r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1DA3676-E6C1-4AF3-89A1-9486954687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685800" y="1428750"/>
            <a:ext cx="8140700" cy="4924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lang="en-US" altLang="fr-FR" sz="2800" dirty="0" smtClean="0"/>
              <a:t>Composition of wealth </a:t>
            </a:r>
          </a:p>
          <a:p>
            <a:pPr marL="361950" lvl="1" indent="0">
              <a:buFont typeface="Calibri" panose="020F0502020204030204" pitchFamily="34" charset="0"/>
              <a:buNone/>
              <a:defRPr/>
            </a:pPr>
            <a:r>
              <a:rPr lang="en-US" altLang="fr-FR" sz="2400" dirty="0" smtClean="0"/>
              <a:t>Non financial wealth (61%), financial (21%), professional (11%)</a:t>
            </a:r>
          </a:p>
          <a:p>
            <a:pPr>
              <a:defRPr/>
            </a:pPr>
            <a:r>
              <a:rPr lang="en-US" altLang="fr-FR" sz="2800" dirty="0" smtClean="0"/>
              <a:t>Holding rates of financial wealth</a:t>
            </a:r>
          </a:p>
          <a:p>
            <a:pPr lvl="1">
              <a:defRPr/>
            </a:pPr>
            <a:r>
              <a:rPr lang="en-US" altLang="fr-FR" sz="2400" dirty="0" smtClean="0"/>
              <a:t>Financial assets (stocks and bonds, directly or indirectly): 24% in 2004 </a:t>
            </a:r>
            <a:r>
              <a:rPr lang="en-US" altLang="fr-FR" sz="2400" dirty="0" smtClean="0">
                <a:sym typeface="Wingdings" panose="05000000000000000000" pitchFamily="2" charset="2"/>
              </a:rPr>
              <a:t></a:t>
            </a:r>
            <a:r>
              <a:rPr lang="en-US" altLang="fr-FR" sz="2400" dirty="0" smtClean="0"/>
              <a:t> 16.5% in 2015</a:t>
            </a:r>
          </a:p>
          <a:p>
            <a:pPr lvl="1">
              <a:defRPr/>
            </a:pPr>
            <a:r>
              <a:rPr lang="en-US" altLang="fr-FR" sz="2400" dirty="0" smtClean="0"/>
              <a:t>Retirement savings (including life insurance): 37% in 2004 </a:t>
            </a:r>
            <a:r>
              <a:rPr lang="en-US" altLang="fr-FR" sz="2400" dirty="0" smtClean="0">
                <a:sym typeface="Wingdings" panose="05000000000000000000" pitchFamily="2" charset="2"/>
              </a:rPr>
              <a:t></a:t>
            </a:r>
            <a:r>
              <a:rPr lang="en-US" altLang="fr-FR" sz="2400" dirty="0" smtClean="0"/>
              <a:t> 44% in 2015</a:t>
            </a:r>
          </a:p>
          <a:p>
            <a:pPr>
              <a:defRPr/>
            </a:pPr>
            <a:r>
              <a:rPr lang="en-US" altLang="fr-FR" sz="2800" dirty="0" smtClean="0"/>
              <a:t>Determinants of retirement savings: income, age (even over 70), education; self employed</a:t>
            </a:r>
          </a:p>
          <a:p>
            <a:pPr>
              <a:defRPr/>
            </a:pPr>
            <a:r>
              <a:rPr lang="en-US" altLang="fr-FR" sz="2800" dirty="0" smtClean="0"/>
              <a:t>25% of savers declare that they save mostly “to prepare for their old days”; higher for self-employed</a:t>
            </a:r>
            <a:endParaRPr lang="en-US" altLang="fr-FR" dirty="0" smtClean="0"/>
          </a:p>
          <a:p>
            <a:pPr marL="85725" indent="0">
              <a:buFont typeface="Arial" panose="020B0604020202020204" pitchFamily="34" charset="0"/>
              <a:buNone/>
              <a:defRPr/>
            </a:pPr>
            <a:endParaRPr lang="fr-FR" altLang="fr-FR" i="1" dirty="0" smtClean="0"/>
          </a:p>
          <a:p>
            <a:pPr marL="85725" indent="0">
              <a:buFont typeface="Arial" panose="020B0604020202020204" pitchFamily="34" charset="0"/>
              <a:buNone/>
              <a:defRPr/>
            </a:pPr>
            <a:endParaRPr lang="fr-FR" altLang="fr-FR" i="1" dirty="0" smtClean="0"/>
          </a:p>
        </p:txBody>
      </p:sp>
      <p:sp>
        <p:nvSpPr>
          <p:cNvPr id="7171" name="Espace réservé du contenu 1"/>
          <p:cNvSpPr>
            <a:spLocks noGrp="1"/>
          </p:cNvSpPr>
          <p:nvPr>
            <p:ph idx="13"/>
          </p:nvPr>
        </p:nvSpPr>
        <p:spPr bwMode="auto">
          <a:xfrm>
            <a:off x="1009650" y="57467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3200" smtClean="0"/>
              <a:t>Households savings in France</a:t>
            </a:r>
          </a:p>
        </p:txBody>
      </p:sp>
      <p:sp>
        <p:nvSpPr>
          <p:cNvPr id="7172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0916A325-0940-455E-9C5B-48981B21EFCC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3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628650" y="1522413"/>
            <a:ext cx="8140700" cy="38782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r>
              <a:rPr lang="fr-FR" altLang="fr-FR" sz="2800" dirty="0" smtClean="0"/>
              <a:t>The French PAYG (</a:t>
            </a:r>
            <a:r>
              <a:rPr lang="en-US" altLang="fr-FR" sz="2800" dirty="0" smtClean="0"/>
              <a:t>observed</a:t>
            </a:r>
            <a:r>
              <a:rPr lang="fr-FR" altLang="fr-FR" sz="2800" dirty="0" smtClean="0"/>
              <a:t> and </a:t>
            </a:r>
            <a:r>
              <a:rPr lang="en-US" altLang="fr-FR" sz="2800" dirty="0" smtClean="0"/>
              <a:t>projected</a:t>
            </a:r>
            <a:r>
              <a:rPr lang="fr-FR" altLang="fr-FR" sz="2800" dirty="0" smtClean="0"/>
              <a:t> – COR 2017)</a:t>
            </a:r>
          </a:p>
          <a:p>
            <a:pPr lvl="1">
              <a:defRPr/>
            </a:pPr>
            <a:r>
              <a:rPr lang="fr-FR" altLang="fr-FR" sz="2400" dirty="0"/>
              <a:t>Public pension </a:t>
            </a:r>
            <a:r>
              <a:rPr lang="en-US" altLang="fr-FR" sz="2400" dirty="0" smtClean="0">
                <a:hlinkClick r:id="rId3" action="ppaction://hlinksldjump"/>
              </a:rPr>
              <a:t>expenditures</a:t>
            </a:r>
            <a:endParaRPr lang="en-US" altLang="fr-FR" sz="2400" dirty="0" smtClean="0"/>
          </a:p>
          <a:p>
            <a:pPr lvl="1">
              <a:defRPr/>
            </a:pPr>
            <a:r>
              <a:rPr lang="en-US" altLang="fr-FR" sz="2400" dirty="0" smtClean="0">
                <a:hlinkClick r:id="rId4" action="ppaction://hlinksldjump"/>
              </a:rPr>
              <a:t>Retirees</a:t>
            </a:r>
            <a:r>
              <a:rPr lang="fr-FR" altLang="fr-FR" sz="2400" dirty="0" smtClean="0">
                <a:hlinkClick r:id="rId4" action="ppaction://hlinksldjump"/>
              </a:rPr>
              <a:t> vs </a:t>
            </a:r>
            <a:r>
              <a:rPr lang="fr-FR" altLang="fr-FR" sz="2400" dirty="0">
                <a:hlinkClick r:id="rId4" action="ppaction://hlinksldjump"/>
              </a:rPr>
              <a:t>active population</a:t>
            </a:r>
            <a:endParaRPr lang="fr-FR" altLang="fr-FR" sz="2400" dirty="0"/>
          </a:p>
          <a:p>
            <a:pPr>
              <a:defRPr/>
            </a:pPr>
            <a:r>
              <a:rPr lang="en-US" altLang="fr-FR" sz="2800" dirty="0" smtClean="0"/>
              <a:t>The </a:t>
            </a:r>
            <a:r>
              <a:rPr lang="en-US" altLang="fr-FR" sz="2800" dirty="0" smtClean="0">
                <a:hlinkClick r:id="rId5" action="ppaction://hlinksldjump"/>
              </a:rPr>
              <a:t>crowding out debate</a:t>
            </a:r>
            <a:endParaRPr lang="en-US" altLang="fr-FR" sz="2800" dirty="0" smtClean="0"/>
          </a:p>
          <a:p>
            <a:pPr>
              <a:defRPr/>
            </a:pPr>
            <a:r>
              <a:rPr lang="en-US" altLang="fr-FR" sz="2800" dirty="0" smtClean="0"/>
              <a:t>Assessment on French data (Blanchet et al., 2016)</a:t>
            </a:r>
          </a:p>
          <a:p>
            <a:pPr lvl="1">
              <a:defRPr/>
            </a:pPr>
            <a:r>
              <a:rPr lang="en-US" altLang="fr-FR" sz="2400" dirty="0" smtClean="0"/>
              <a:t>Increase in PAYG pension wealth crowds out private wealth</a:t>
            </a:r>
          </a:p>
          <a:p>
            <a:pPr lvl="1">
              <a:defRPr/>
            </a:pPr>
            <a:r>
              <a:rPr lang="en-US" altLang="fr-FR" sz="2400" dirty="0" smtClean="0"/>
              <a:t>Hard to estimate but the substitution mainly concerns the real estate component</a:t>
            </a:r>
            <a:endParaRPr lang="fr-FR" altLang="fr-FR" sz="2800" i="1" dirty="0"/>
          </a:p>
          <a:p>
            <a:pPr marL="85725" indent="0">
              <a:buFont typeface="Arial" panose="020B0604020202020204" pitchFamily="34" charset="0"/>
              <a:buNone/>
              <a:defRPr/>
            </a:pPr>
            <a:endParaRPr lang="fr-FR" altLang="fr-FR" i="1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>
          <a:xfrm>
            <a:off x="1009650" y="574675"/>
            <a:ext cx="7893050" cy="711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fr-FR" sz="3200" dirty="0" smtClean="0"/>
              <a:t>What is the influence of the PAYG pension system on the households’ savings rate?</a:t>
            </a:r>
            <a:endParaRPr lang="en-US" altLang="fr-FR" sz="3200" dirty="0"/>
          </a:p>
        </p:txBody>
      </p:sp>
      <p:sp>
        <p:nvSpPr>
          <p:cNvPr id="9220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1228F3DA-DCAD-46FC-9CBD-CF267CD874F9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4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sp>
        <p:nvSpPr>
          <p:cNvPr id="5" name="Bouton d’action : Suivant 4">
            <a:hlinkClick r:id="rId6" action="ppaction://hlinksldjump" highlightClick="1"/>
          </p:cNvPr>
          <p:cNvSpPr/>
          <p:nvPr/>
        </p:nvSpPr>
        <p:spPr>
          <a:xfrm>
            <a:off x="8429625" y="6362700"/>
            <a:ext cx="180975" cy="133350"/>
          </a:xfrm>
          <a:prstGeom prst="actionButtonForwardNex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542B0E13-83BB-4D7C-AFF7-D7BA1AEBD38A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5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801688"/>
            <a:ext cx="8037513" cy="500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lipse 2"/>
          <p:cNvSpPr/>
          <p:nvPr/>
        </p:nvSpPr>
        <p:spPr>
          <a:xfrm>
            <a:off x="3032124" y="2041525"/>
            <a:ext cx="354013" cy="160338"/>
          </a:xfrm>
          <a:prstGeom prst="ellipse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257675" y="2362200"/>
            <a:ext cx="447676" cy="1131094"/>
          </a:xfrm>
          <a:prstGeom prst="ellipse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471569" y="3381375"/>
            <a:ext cx="424656" cy="678656"/>
          </a:xfrm>
          <a:prstGeom prst="ellipse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235076" y="1900238"/>
            <a:ext cx="215900" cy="27146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836738" y="1968500"/>
            <a:ext cx="212725" cy="13493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1" name="ZoneTexte 10"/>
          <p:cNvSpPr txBox="1">
            <a:spLocks noChangeArrowheads="1"/>
          </p:cNvSpPr>
          <p:nvPr/>
        </p:nvSpPr>
        <p:spPr bwMode="auto">
          <a:xfrm>
            <a:off x="4911725" y="6573450"/>
            <a:ext cx="22415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1200" b="1" dirty="0" smtClean="0">
                <a:solidFill>
                  <a:schemeClr val="bg1"/>
                </a:solidFill>
              </a:rPr>
              <a:t>Source : </a:t>
            </a:r>
            <a:r>
              <a:rPr lang="fr-FR" altLang="fr-FR" sz="1200" b="1" dirty="0" err="1" smtClean="0">
                <a:solidFill>
                  <a:schemeClr val="bg1"/>
                </a:solidFill>
              </a:rPr>
              <a:t>Galiana</a:t>
            </a:r>
            <a:r>
              <a:rPr lang="fr-FR" altLang="fr-FR" sz="1200" b="1" dirty="0" smtClean="0">
                <a:solidFill>
                  <a:schemeClr val="bg1"/>
                </a:solidFill>
              </a:rPr>
              <a:t> et al. (2017)</a:t>
            </a:r>
            <a:endParaRPr lang="fr-FR" altLang="fr-FR" sz="1200" b="1" dirty="0">
              <a:solidFill>
                <a:schemeClr val="bg1"/>
              </a:solidFill>
            </a:endParaRPr>
          </a:p>
        </p:txBody>
      </p:sp>
      <p:sp>
        <p:nvSpPr>
          <p:cNvPr id="10" name="Bouton d’action : Suivant 9">
            <a:hlinkClick r:id="rId4" action="ppaction://hlinksldjump" highlightClick="1"/>
          </p:cNvPr>
          <p:cNvSpPr/>
          <p:nvPr/>
        </p:nvSpPr>
        <p:spPr>
          <a:xfrm>
            <a:off x="8429625" y="6362700"/>
            <a:ext cx="180975" cy="133350"/>
          </a:xfrm>
          <a:prstGeom prst="actionButtonForwardNex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>
          <a:xfrm>
            <a:off x="1009650" y="574675"/>
            <a:ext cx="7419975" cy="711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fr-FR" sz="3200" dirty="0" smtClean="0"/>
              <a:t>Public pension expenditures – observed and projected (COR, 2017)</a:t>
            </a:r>
            <a:endParaRPr lang="en-US" altLang="fr-FR" sz="3200" dirty="0"/>
          </a:p>
        </p:txBody>
      </p:sp>
      <p:sp>
        <p:nvSpPr>
          <p:cNvPr id="10243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6B91D1CE-00DF-48E3-8208-8188CAB8934C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6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/>
        </p:nvGraphicFramePr>
        <p:xfrm>
          <a:off x="480953" y="1441449"/>
          <a:ext cx="7474122" cy="442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lèche droite 6"/>
          <p:cNvSpPr/>
          <p:nvPr/>
        </p:nvSpPr>
        <p:spPr bwMode="auto">
          <a:xfrm flipH="1">
            <a:off x="7616825" y="1830388"/>
            <a:ext cx="730250" cy="377825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400" b="1" dirty="0" smtClean="0">
                <a:latin typeface="+mj-lt"/>
                <a:cs typeface="Aharoni" panose="02010803020104030203" pitchFamily="2" charset="-79"/>
              </a:rPr>
              <a:t>14,5 %</a:t>
            </a:r>
            <a:endParaRPr lang="fr-FR" sz="14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8" name="Flèche droite 7"/>
          <p:cNvSpPr/>
          <p:nvPr/>
        </p:nvSpPr>
        <p:spPr bwMode="auto">
          <a:xfrm flipH="1">
            <a:off x="7616825" y="4062413"/>
            <a:ext cx="730250" cy="425450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400" b="1" dirty="0">
                <a:latin typeface="+mj-lt"/>
                <a:cs typeface="Aharoni" panose="02010803020104030203" pitchFamily="2" charset="-79"/>
              </a:rPr>
              <a:t>11,7 %</a:t>
            </a:r>
          </a:p>
        </p:txBody>
      </p:sp>
      <p:sp>
        <p:nvSpPr>
          <p:cNvPr id="3" name="Bouton d’action : Suivant 2">
            <a:hlinkClick r:id="rId4" action="ppaction://hlinksldjump" highlightClick="1"/>
          </p:cNvPr>
          <p:cNvSpPr/>
          <p:nvPr/>
        </p:nvSpPr>
        <p:spPr>
          <a:xfrm>
            <a:off x="8429625" y="6362700"/>
            <a:ext cx="180975" cy="133350"/>
          </a:xfrm>
          <a:prstGeom prst="actionButtonForwardNex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>
          <a:xfrm>
            <a:off x="1009650" y="574675"/>
            <a:ext cx="7419975" cy="711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fr-FR" sz="3200" dirty="0" smtClean="0"/>
              <a:t>Relative standard of living (retirees/total population) – observed and projected (COR, 2017)</a:t>
            </a:r>
            <a:endParaRPr lang="en-US" altLang="fr-FR" sz="3200" dirty="0"/>
          </a:p>
        </p:txBody>
      </p:sp>
      <p:sp>
        <p:nvSpPr>
          <p:cNvPr id="11267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46703D94-8AB3-44CD-AD35-8D9392C57402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7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039938"/>
            <a:ext cx="77755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Flèche droite 9"/>
          <p:cNvSpPr/>
          <p:nvPr/>
        </p:nvSpPr>
        <p:spPr bwMode="auto">
          <a:xfrm flipH="1">
            <a:off x="8293100" y="3013075"/>
            <a:ext cx="730250" cy="188913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400" b="1" dirty="0" smtClean="0">
                <a:latin typeface="+mj-lt"/>
                <a:cs typeface="Aharoni" panose="02010803020104030203" pitchFamily="2" charset="-79"/>
              </a:rPr>
              <a:t>94 %</a:t>
            </a:r>
            <a:endParaRPr lang="fr-FR" sz="1400" b="1" dirty="0"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1" name="Flèche droite 10"/>
          <p:cNvSpPr/>
          <p:nvPr/>
        </p:nvSpPr>
        <p:spPr bwMode="auto">
          <a:xfrm flipH="1">
            <a:off x="8293100" y="3832225"/>
            <a:ext cx="730250" cy="212725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fr-FR" sz="1400" b="1" dirty="0">
                <a:latin typeface="+mj-lt"/>
                <a:cs typeface="Aharoni" panose="02010803020104030203" pitchFamily="2" charset="-79"/>
              </a:rPr>
              <a:t>82%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3"/>
          </p:nvPr>
        </p:nvSpPr>
        <p:spPr>
          <a:xfrm>
            <a:off x="1009650" y="574675"/>
            <a:ext cx="7419975" cy="711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fr-FR" altLang="fr-FR" sz="3200" dirty="0" err="1" smtClean="0"/>
              <a:t>Average</a:t>
            </a:r>
            <a:r>
              <a:rPr lang="fr-FR" altLang="fr-FR" sz="3200" dirty="0" smtClean="0"/>
              <a:t> pension (total </a:t>
            </a:r>
            <a:r>
              <a:rPr lang="fr-FR" altLang="fr-FR" sz="3200" dirty="0" err="1" smtClean="0"/>
              <a:t>retirees</a:t>
            </a:r>
            <a:r>
              <a:rPr lang="fr-FR" altLang="fr-FR" sz="3200" dirty="0" smtClean="0"/>
              <a:t>) / </a:t>
            </a:r>
            <a:r>
              <a:rPr lang="fr-FR" altLang="fr-FR" sz="3200" dirty="0" err="1" smtClean="0"/>
              <a:t>average</a:t>
            </a:r>
            <a:r>
              <a:rPr lang="fr-FR" altLang="fr-FR" sz="3200" dirty="0" smtClean="0"/>
              <a:t> </a:t>
            </a:r>
            <a:r>
              <a:rPr lang="fr-FR" altLang="fr-FR" sz="3200" dirty="0" err="1" smtClean="0"/>
              <a:t>gross</a:t>
            </a:r>
            <a:r>
              <a:rPr lang="fr-FR" altLang="fr-FR" sz="3200" dirty="0" smtClean="0"/>
              <a:t> </a:t>
            </a:r>
            <a:r>
              <a:rPr lang="fr-FR" altLang="fr-FR" sz="3200" dirty="0" err="1" smtClean="0"/>
              <a:t>income</a:t>
            </a:r>
            <a:r>
              <a:rPr lang="fr-FR" altLang="fr-FR" sz="3200" dirty="0" smtClean="0"/>
              <a:t> </a:t>
            </a:r>
            <a:r>
              <a:rPr lang="en-US" altLang="fr-FR" sz="3200" dirty="0"/>
              <a:t>–</a:t>
            </a:r>
            <a:r>
              <a:rPr lang="fr-FR" altLang="fr-FR" sz="3200" dirty="0" smtClean="0"/>
              <a:t> </a:t>
            </a:r>
            <a:r>
              <a:rPr lang="fr-FR" altLang="fr-FR" sz="3200" dirty="0" err="1" smtClean="0"/>
              <a:t>observed</a:t>
            </a:r>
            <a:r>
              <a:rPr lang="fr-FR" altLang="fr-FR" sz="3200" dirty="0" smtClean="0"/>
              <a:t> and </a:t>
            </a:r>
            <a:r>
              <a:rPr lang="fr-FR" altLang="fr-FR" sz="3200" dirty="0" err="1" smtClean="0"/>
              <a:t>projected</a:t>
            </a:r>
            <a:endParaRPr lang="fr-FR" altLang="fr-FR" sz="3200" dirty="0"/>
          </a:p>
        </p:txBody>
      </p:sp>
      <p:sp>
        <p:nvSpPr>
          <p:cNvPr id="12291" name="Espace réservé du numéro de diapositive 2"/>
          <p:cNvSpPr txBox="1">
            <a:spLocks/>
          </p:cNvSpPr>
          <p:nvPr/>
        </p:nvSpPr>
        <p:spPr bwMode="auto">
          <a:xfrm>
            <a:off x="3505200" y="6565900"/>
            <a:ext cx="2133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fld id="{4C37A272-CA9A-4B1C-A92B-538CF493F38A}" type="slidenum">
              <a:rPr lang="en-US" altLang="fr-FR" sz="1400" b="1">
                <a:solidFill>
                  <a:schemeClr val="bg1"/>
                </a:solidFill>
              </a:rPr>
              <a:pPr algn="ctr" eaLnBrk="1" hangingPunct="1"/>
              <a:t>8</a:t>
            </a:fld>
            <a:endParaRPr lang="en-US" altLang="fr-FR" sz="1400" b="1">
              <a:solidFill>
                <a:schemeClr val="bg1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209550" y="1704975"/>
          <a:ext cx="8220076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lèche gauche 2"/>
          <p:cNvSpPr/>
          <p:nvPr/>
        </p:nvSpPr>
        <p:spPr>
          <a:xfrm>
            <a:off x="8220075" y="4267200"/>
            <a:ext cx="695325" cy="36195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34%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Flèche gauche 12"/>
          <p:cNvSpPr/>
          <p:nvPr/>
        </p:nvSpPr>
        <p:spPr>
          <a:xfrm>
            <a:off x="8196263" y="3419475"/>
            <a:ext cx="695325" cy="36195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42%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Bouton d’action : Suivant 7">
            <a:hlinkClick r:id="rId4" action="ppaction://hlinksldjump" highlightClick="1"/>
          </p:cNvPr>
          <p:cNvSpPr/>
          <p:nvPr/>
        </p:nvSpPr>
        <p:spPr>
          <a:xfrm>
            <a:off x="8429625" y="6362700"/>
            <a:ext cx="180975" cy="133350"/>
          </a:xfrm>
          <a:prstGeom prst="actionButtonForwardNext">
            <a:avLst/>
          </a:prstGeom>
          <a:ln w="9525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1"/>
          <p:cNvSpPr>
            <a:spLocks noGrp="1"/>
          </p:cNvSpPr>
          <p:nvPr>
            <p:ph idx="1"/>
          </p:nvPr>
        </p:nvSpPr>
        <p:spPr bwMode="auto">
          <a:xfrm>
            <a:off x="685800" y="1533524"/>
            <a:ext cx="8140700" cy="5032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altLang="fr-FR" sz="2800" dirty="0" smtClean="0"/>
              <a:t>Macroeconomic, paternalistic and redistributive arguments</a:t>
            </a:r>
          </a:p>
          <a:p>
            <a:pPr lvl="1"/>
            <a:r>
              <a:rPr lang="en-US" altLang="fr-FR" sz="2400" dirty="0" smtClean="0"/>
              <a:t>Lack of national long term savings</a:t>
            </a:r>
          </a:p>
          <a:p>
            <a:pPr lvl="1"/>
            <a:r>
              <a:rPr lang="en-US" altLang="fr-FR" sz="2400" dirty="0" smtClean="0"/>
              <a:t>Shortsightedness (time preference, biased expectations, assessment of future consequences of present decisions, imperfect information  and difficulties to understand it even if perfect)</a:t>
            </a:r>
          </a:p>
          <a:p>
            <a:pPr lvl="1"/>
            <a:r>
              <a:rPr lang="en-US" altLang="fr-FR" sz="2400" dirty="0" smtClean="0"/>
              <a:t>When PAYG pension system </a:t>
            </a:r>
          </a:p>
          <a:p>
            <a:pPr lvl="2"/>
            <a:r>
              <a:rPr lang="en-US" altLang="fr-FR" sz="2200" dirty="0" smtClean="0"/>
              <a:t>is weak: </a:t>
            </a:r>
            <a:r>
              <a:rPr lang="en-US" altLang="fr-FR" sz="2200" i="1" dirty="0" smtClean="0"/>
              <a:t>ex ante </a:t>
            </a:r>
            <a:r>
              <a:rPr lang="en-US" altLang="fr-FR" sz="2200" dirty="0" smtClean="0"/>
              <a:t> incentives to circumvent </a:t>
            </a:r>
            <a:r>
              <a:rPr lang="en-US" altLang="fr-FR" sz="2200" i="1" dirty="0" smtClean="0"/>
              <a:t>ex post </a:t>
            </a:r>
            <a:r>
              <a:rPr lang="en-US" altLang="fr-FR" sz="2200" dirty="0" smtClean="0"/>
              <a:t>at-risk-of-poverty for the elderly; moral hazard of </a:t>
            </a:r>
            <a:r>
              <a:rPr lang="en-US" altLang="fr-FR" sz="2200" i="1" dirty="0" smtClean="0"/>
              <a:t>ex post </a:t>
            </a:r>
            <a:r>
              <a:rPr lang="en-US" altLang="fr-FR" sz="2200" dirty="0" smtClean="0"/>
              <a:t>intervention and adverse selection on the market </a:t>
            </a:r>
            <a:r>
              <a:rPr lang="en-US" altLang="fr-FR" sz="2200" smtClean="0"/>
              <a:t>for annuities</a:t>
            </a:r>
            <a:endParaRPr lang="en-US" altLang="fr-FR" sz="2200" dirty="0" smtClean="0"/>
          </a:p>
          <a:p>
            <a:pPr lvl="2"/>
            <a:r>
              <a:rPr lang="en-US" altLang="fr-FR" sz="2200" dirty="0" smtClean="0"/>
              <a:t>is generous: debate on the trade off between direct and differed earnings (employer’s matching up of employees’ contributions)</a:t>
            </a:r>
          </a:p>
          <a:p>
            <a:pPr>
              <a:buFont typeface="Arial" charset="0"/>
              <a:buChar char="•"/>
            </a:pPr>
            <a:endParaRPr lang="fr-FR" altLang="fr-FR" sz="2200" dirty="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3"/>
          </p:nvPr>
        </p:nvSpPr>
        <p:spPr bwMode="auto">
          <a:xfrm>
            <a:off x="1009650" y="574675"/>
            <a:ext cx="7893050" cy="71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mtClean="0"/>
              <a:t>Why do we need incentivising retirement savings?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1A225E6-9CA3-4B43-B017-9F0B9C1012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Rv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PresentationCORv02</Template>
  <TotalTime>947</TotalTime>
  <Words>1197</Words>
  <Application>Microsoft Office PowerPoint</Application>
  <PresentationFormat>Affichage à l'écran (4:3)</PresentationFormat>
  <Paragraphs>189</Paragraphs>
  <Slides>16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PresentationCORv02</vt:lpstr>
      <vt:lpstr>1_Custom Design</vt:lpstr>
      <vt:lpstr>Incentivising retirement savings:  why and how?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Taxation of retirement savings in France</vt:lpstr>
      <vt:lpstr>Présentation PowerPoint</vt:lpstr>
      <vt:lpstr>Présentation PowerPoint</vt:lpstr>
      <vt:lpstr>Présentation PowerPoint</vt:lpstr>
      <vt:lpstr>Merci de votre attention Thanks for your attention</vt:lpstr>
    </vt:vector>
  </TitlesOfParts>
  <Company>SPM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LE-GUIEL Anne-sophie</dc:creator>
  <cp:lastModifiedBy>Anne Lavigne</cp:lastModifiedBy>
  <cp:revision>101</cp:revision>
  <dcterms:created xsi:type="dcterms:W3CDTF">2014-06-24T14:29:32Z</dcterms:created>
  <dcterms:modified xsi:type="dcterms:W3CDTF">2018-03-21T11:07:34Z</dcterms:modified>
</cp:coreProperties>
</file>