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6" r:id="rId2"/>
    <p:sldId id="278" r:id="rId3"/>
    <p:sldId id="267" r:id="rId4"/>
    <p:sldId id="281" r:id="rId5"/>
    <p:sldId id="282" r:id="rId6"/>
    <p:sldId id="283" r:id="rId7"/>
    <p:sldId id="280" r:id="rId8"/>
    <p:sldId id="284" r:id="rId9"/>
    <p:sldId id="285" r:id="rId10"/>
    <p:sldId id="258" r:id="rId11"/>
    <p:sldId id="287" r:id="rId12"/>
    <p:sldId id="257" r:id="rId13"/>
    <p:sldId id="263" r:id="rId14"/>
    <p:sldId id="260" r:id="rId15"/>
    <p:sldId id="286" r:id="rId16"/>
    <p:sldId id="261" r:id="rId17"/>
    <p:sldId id="262" r:id="rId18"/>
    <p:sldId id="264" r:id="rId19"/>
    <p:sldId id="299" r:id="rId20"/>
    <p:sldId id="268" r:id="rId21"/>
    <p:sldId id="298" r:id="rId22"/>
    <p:sldId id="296" r:id="rId23"/>
    <p:sldId id="289" r:id="rId24"/>
    <p:sldId id="290" r:id="rId25"/>
    <p:sldId id="291" r:id="rId26"/>
    <p:sldId id="292" r:id="rId27"/>
    <p:sldId id="293" r:id="rId28"/>
    <p:sldId id="294" r:id="rId29"/>
    <p:sldId id="29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27" autoAdjust="0"/>
  </p:normalViewPr>
  <p:slideViewPr>
    <p:cSldViewPr>
      <p:cViewPr varScale="1">
        <p:scale>
          <a:sx n="64" d="100"/>
          <a:sy n="64" d="100"/>
        </p:scale>
        <p:origin x="-1336"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DED67D-D960-4F89-81B5-4DCD286440A7}" type="datetimeFigureOut">
              <a:rPr lang="fr-FR" smtClean="0"/>
              <a:pPr/>
              <a:t>21/03/2018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3875A1-B161-4FCE-8C3C-296F7EBB7318}" type="slidenum">
              <a:rPr lang="fr-FR" smtClean="0"/>
              <a:pPr/>
              <a:t>‹N°›</a:t>
            </a:fld>
            <a:endParaRPr lang="fr-FR"/>
          </a:p>
        </p:txBody>
      </p:sp>
    </p:spTree>
    <p:extLst>
      <p:ext uri="{BB962C8B-B14F-4D97-AF65-F5344CB8AC3E}">
        <p14:creationId xmlns:p14="http://schemas.microsoft.com/office/powerpoint/2010/main" xmlns="" val="269134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2A7D6-DD74-453A-9900-0ABA7C1E8EA8}" type="datetimeFigureOut">
              <a:rPr lang="fr-FR" smtClean="0"/>
              <a:pPr/>
              <a:t>21/03/2018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11EBA-B1EC-4A69-83A6-43059602EE87}" type="slidenum">
              <a:rPr lang="fr-FR" smtClean="0"/>
              <a:pPr/>
              <a:t>‹N°›</a:t>
            </a:fld>
            <a:endParaRPr lang="fr-FR"/>
          </a:p>
        </p:txBody>
      </p:sp>
    </p:spTree>
    <p:extLst>
      <p:ext uri="{BB962C8B-B14F-4D97-AF65-F5344CB8AC3E}">
        <p14:creationId xmlns:p14="http://schemas.microsoft.com/office/powerpoint/2010/main" xmlns="" val="397510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1</a:t>
            </a:fld>
            <a:endParaRPr lang="fr-FR"/>
          </a:p>
        </p:txBody>
      </p:sp>
    </p:spTree>
    <p:extLst>
      <p:ext uri="{BB962C8B-B14F-4D97-AF65-F5344CB8AC3E}">
        <p14:creationId xmlns:p14="http://schemas.microsoft.com/office/powerpoint/2010/main" xmlns="" val="355259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11</a:t>
            </a:fld>
            <a:endParaRPr lang="fr-FR"/>
          </a:p>
        </p:txBody>
      </p:sp>
    </p:spTree>
    <p:extLst>
      <p:ext uri="{BB962C8B-B14F-4D97-AF65-F5344CB8AC3E}">
        <p14:creationId xmlns:p14="http://schemas.microsoft.com/office/powerpoint/2010/main" xmlns="" val="412374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12</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xmlns="" val="418021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13</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Les deux dernières colonnes représentent les 2 composantes de la variation de l’actif :</a:t>
            </a:r>
          </a:p>
          <a:p>
            <a:pPr eaLnBrk="1" hangingPunct="1"/>
            <a:endParaRPr lang="fr-FR" altLang="fr-FR" dirty="0"/>
          </a:p>
          <a:p>
            <a:pPr marL="171450" indent="-171450" eaLnBrk="1" hangingPunct="1">
              <a:buFontTx/>
              <a:buChar char="-"/>
            </a:pPr>
            <a:r>
              <a:rPr lang="fr-FR" altLang="fr-FR" dirty="0"/>
              <a:t>Le paiement</a:t>
            </a:r>
            <a:r>
              <a:rPr lang="fr-FR" altLang="fr-FR" baseline="0" dirty="0"/>
              <a:t> CADES (décaissement);</a:t>
            </a:r>
          </a:p>
          <a:p>
            <a:pPr marL="171450" indent="-171450" eaLnBrk="1" hangingPunct="1">
              <a:buFontTx/>
              <a:buChar char="-"/>
            </a:pPr>
            <a:r>
              <a:rPr lang="fr-FR" altLang="fr-FR" baseline="0" dirty="0"/>
              <a:t>La performance du portefeuille qui atténue le choc négatif du décaissement et, certaines années, fait plus que le compenser (2012, 2014 et 2017).</a:t>
            </a:r>
            <a:endParaRPr lang="fr-FR" altLang="fr-FR" dirty="0"/>
          </a:p>
        </p:txBody>
      </p:sp>
    </p:spTree>
    <p:extLst>
      <p:ext uri="{BB962C8B-B14F-4D97-AF65-F5344CB8AC3E}">
        <p14:creationId xmlns:p14="http://schemas.microsoft.com/office/powerpoint/2010/main" xmlns="" val="208003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14</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La performance annualisée du FRR est :</a:t>
            </a:r>
          </a:p>
          <a:p>
            <a:pPr marL="171450" indent="-171450" eaLnBrk="1" hangingPunct="1">
              <a:buFontTx/>
              <a:buChar char="-"/>
            </a:pPr>
            <a:r>
              <a:rPr lang="fr-FR" altLang="fr-FR" dirty="0"/>
              <a:t>de +4,4% depuis juin 2004;</a:t>
            </a:r>
          </a:p>
          <a:p>
            <a:pPr marL="171450" indent="-171450" eaLnBrk="1" hangingPunct="1">
              <a:buFontTx/>
              <a:buChar char="-"/>
            </a:pPr>
            <a:r>
              <a:rPr lang="fr-FR" altLang="fr-FR" dirty="0"/>
              <a:t>De +5,7% depuis janvier 2011.</a:t>
            </a:r>
          </a:p>
          <a:p>
            <a:pPr marL="0" indent="0" eaLnBrk="1" hangingPunct="1">
              <a:buFontTx/>
              <a:buNone/>
            </a:pPr>
            <a:r>
              <a:rPr lang="fr-FR" altLang="fr-FR" dirty="0"/>
              <a:t>Compte-tenu</a:t>
            </a:r>
            <a:r>
              <a:rPr lang="fr-FR" altLang="fr-FR" baseline="0" dirty="0"/>
              <a:t> du bouleversement du modèle économique du FRR intervenu dans le cadre de la réforme des retraites de 2010, la performance annualisée depuis janvier 2011 est le critère d’appréciation de la performance authentique de la gestion.</a:t>
            </a:r>
            <a:endParaRPr lang="fr-FR" altLang="fr-FR" dirty="0"/>
          </a:p>
          <a:p>
            <a:pPr marL="171450" indent="-171450" eaLnBrk="1" hangingPunct="1">
              <a:buFontTx/>
              <a:buChar char="-"/>
            </a:pPr>
            <a:endParaRPr lang="fr-FR" altLang="fr-FR" dirty="0"/>
          </a:p>
        </p:txBody>
      </p:sp>
    </p:spTree>
    <p:extLst>
      <p:ext uri="{BB962C8B-B14F-4D97-AF65-F5344CB8AC3E}">
        <p14:creationId xmlns:p14="http://schemas.microsoft.com/office/powerpoint/2010/main" xmlns="" val="278593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15</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marL="171450" indent="-171450" eaLnBrk="1" hangingPunct="1">
              <a:buFontTx/>
              <a:buChar char="-"/>
            </a:pPr>
            <a:endParaRPr lang="fr-FR" altLang="fr-FR" baseline="0" dirty="0"/>
          </a:p>
        </p:txBody>
      </p:sp>
    </p:spTree>
    <p:extLst>
      <p:ext uri="{BB962C8B-B14F-4D97-AF65-F5344CB8AC3E}">
        <p14:creationId xmlns:p14="http://schemas.microsoft.com/office/powerpoint/2010/main" xmlns="" val="1723951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16</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Les fonds versés au FRR sont, pour l’essentiel, des recettes fiscales auquel l’Etat a renoncé. Il a donc dû emprunter une</a:t>
            </a:r>
            <a:r>
              <a:rPr lang="fr-FR" altLang="fr-FR" baseline="0" dirty="0"/>
              <a:t> somme équivalente puisqu’il a été constamment en déficit.</a:t>
            </a:r>
          </a:p>
          <a:p>
            <a:pPr eaLnBrk="1" hangingPunct="1"/>
            <a:endParaRPr lang="fr-FR" altLang="fr-FR" baseline="0" dirty="0"/>
          </a:p>
          <a:p>
            <a:pPr eaLnBrk="1" hangingPunct="1"/>
            <a:r>
              <a:rPr lang="fr-FR" altLang="fr-FR" baseline="0" dirty="0"/>
              <a:t>Aujourd’hui, l’Etat peut donc théoriquement arbitrer chaque année entre :</a:t>
            </a:r>
          </a:p>
          <a:p>
            <a:pPr marL="171450" indent="-171450" eaLnBrk="1" hangingPunct="1">
              <a:buFontTx/>
              <a:buChar char="-"/>
            </a:pPr>
            <a:r>
              <a:rPr lang="fr-FR" altLang="fr-FR" baseline="0" dirty="0"/>
              <a:t>une décision de remboursement de sa dette, ce qui revient à investir à un taux équivalent à celui des OAT ou de la dette CADES;</a:t>
            </a:r>
          </a:p>
          <a:p>
            <a:pPr marL="171450" indent="-171450" eaLnBrk="1" hangingPunct="1">
              <a:buFontTx/>
              <a:buChar char="-"/>
            </a:pPr>
            <a:r>
              <a:rPr lang="fr-FR" altLang="fr-FR" baseline="0" dirty="0"/>
              <a:t>Une décision de placement dans le FRR </a:t>
            </a:r>
          </a:p>
          <a:p>
            <a:pPr marL="171450" indent="-171450" eaLnBrk="1" hangingPunct="1">
              <a:buFontTx/>
              <a:buChar char="-"/>
            </a:pPr>
            <a:endParaRPr lang="fr-FR" altLang="fr-FR" baseline="0" dirty="0"/>
          </a:p>
        </p:txBody>
      </p:sp>
    </p:spTree>
    <p:extLst>
      <p:ext uri="{BB962C8B-B14F-4D97-AF65-F5344CB8AC3E}">
        <p14:creationId xmlns:p14="http://schemas.microsoft.com/office/powerpoint/2010/main" xmlns="" val="331733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17</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xmlns="" val="276641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18</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endParaRPr lang="fr-FR" altLang="fr-FR"/>
          </a:p>
        </p:txBody>
      </p:sp>
    </p:spTree>
    <p:extLst>
      <p:ext uri="{BB962C8B-B14F-4D97-AF65-F5344CB8AC3E}">
        <p14:creationId xmlns:p14="http://schemas.microsoft.com/office/powerpoint/2010/main" xmlns="" val="235179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a:t>Rapport du COR du 22 novembre 2017 </a:t>
            </a:r>
            <a:r>
              <a:rPr lang="fr-FR" dirty="0"/>
              <a:t>:</a:t>
            </a:r>
          </a:p>
          <a:p>
            <a:endParaRPr lang="fr-FR" dirty="0"/>
          </a:p>
          <a:p>
            <a:r>
              <a:rPr lang="fr-FR" dirty="0"/>
              <a:t>1/ Jusqu’en 2022, et surtout 2020, le déficit du système de retraite serait moins important que prévu lors du précédent rapport (juin 2017) :</a:t>
            </a:r>
            <a:br>
              <a:rPr lang="fr-FR" dirty="0"/>
            </a:br>
            <a:r>
              <a:rPr lang="fr-FR" dirty="0"/>
              <a:t>-</a:t>
            </a:r>
            <a:r>
              <a:rPr lang="fr-FR" baseline="0" dirty="0"/>
              <a:t> 0,2% du PIB en 2016; - 0,1% (2,2 Mds€) en 2020 contre – 0,4% (-8,8Mds€) anticipé en juin 2017.</a:t>
            </a:r>
          </a:p>
          <a:p>
            <a:endParaRPr lang="fr-FR" baseline="0" dirty="0"/>
          </a:p>
          <a:p>
            <a:r>
              <a:rPr lang="fr-FR" baseline="0" dirty="0"/>
              <a:t>2/ Vers la fin de la décennie 2020 (vers 2027-2028), le déficit serait supérieur à 0,5% du PIB (-11Mds€) quel que soit le scenario (croissance annuelle de la productivité de 1%, 1,3%, 1,5% ou 1,8%).</a:t>
            </a:r>
          </a:p>
          <a:p>
            <a:endParaRPr lang="fr-FR" baseline="0" dirty="0"/>
          </a:p>
          <a:p>
            <a:r>
              <a:rPr lang="fr-FR" baseline="0" dirty="0"/>
              <a:t>3/ L’équilibre serait au mieux atteint en 2037, contre 2040 dans le rapport de juin, dans le scenario le plus favorable (croissance de la productivité de 1,8% par an).</a:t>
            </a:r>
          </a:p>
          <a:p>
            <a:endParaRPr lang="fr-FR" baseline="0" dirty="0"/>
          </a:p>
          <a:p>
            <a:r>
              <a:rPr lang="fr-FR" baseline="0" dirty="0"/>
              <a:t>Ce léger mieux à moyen terme s’explique par une révision à la hausse du PIB à court terme (jusqu’en 2022). La part des dépenses de retraite dans le PIB (14% en 2016 pour 312,5 Mds€) baisserait à 13,6% en 2022,</a:t>
            </a:r>
          </a:p>
          <a:p>
            <a:endParaRPr lang="fr-FR" baseline="0" dirty="0"/>
          </a:p>
          <a:p>
            <a:r>
              <a:rPr lang="fr-FR" b="1" u="sng" baseline="0" dirty="0"/>
              <a:t>Eléments de contexte et tendances </a:t>
            </a:r>
            <a:r>
              <a:rPr lang="fr-FR" baseline="0" dirty="0"/>
              <a:t>:</a:t>
            </a:r>
          </a:p>
          <a:p>
            <a:endParaRPr lang="fr-FR" baseline="0" dirty="0"/>
          </a:p>
          <a:p>
            <a:r>
              <a:rPr lang="fr-FR" baseline="0" dirty="0"/>
              <a:t>A long terme, le système est très dépendant de l’évolution de la productivité : les besoins de financement sont importants pour tout rythme de croissance de la productivité &lt; ou = à 1,5%.</a:t>
            </a:r>
          </a:p>
          <a:p>
            <a:endParaRPr lang="fr-FR" baseline="0" dirty="0"/>
          </a:p>
          <a:p>
            <a:r>
              <a:rPr lang="fr-FR" dirty="0"/>
              <a:t>Le choc de longévité (ratio démographique : (170% en 2010,</a:t>
            </a:r>
            <a:r>
              <a:rPr lang="fr-FR" baseline="0" dirty="0"/>
              <a:t> de 125% à 145% en 2060) </a:t>
            </a:r>
            <a:r>
              <a:rPr lang="fr-FR" dirty="0"/>
              <a:t>implique des changements du système de</a:t>
            </a:r>
            <a:r>
              <a:rPr lang="fr-FR" baseline="0" dirty="0"/>
              <a:t> </a:t>
            </a:r>
            <a:r>
              <a:rPr lang="fr-FR" dirty="0"/>
              <a:t>retraite plus marqués.</a:t>
            </a:r>
          </a:p>
          <a:p>
            <a:endParaRPr lang="fr-FR" dirty="0"/>
          </a:p>
          <a:p>
            <a:r>
              <a:rPr lang="fr-FR" dirty="0"/>
              <a:t>Niveau de vie des retraités français : 100,4% de celui des actifs (de 77% à 96% dans les autres pays développés; 87% en Allemagne, 86% en Suède)</a:t>
            </a:r>
            <a:r>
              <a:rPr lang="fr-FR" baseline="0" dirty="0"/>
              <a:t> selon les bases de données OCDE.</a:t>
            </a:r>
            <a:endParaRPr lang="fr-FR" dirty="0"/>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19</a:t>
            </a:fld>
            <a:endParaRPr lang="fr-FR"/>
          </a:p>
        </p:txBody>
      </p:sp>
    </p:spTree>
    <p:extLst>
      <p:ext uri="{BB962C8B-B14F-4D97-AF65-F5344CB8AC3E}">
        <p14:creationId xmlns:p14="http://schemas.microsoft.com/office/powerpoint/2010/main" xmlns="" val="2568242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20</a:t>
            </a:fld>
            <a:endParaRPr lang="fr-FR"/>
          </a:p>
        </p:txBody>
      </p:sp>
    </p:spTree>
    <p:extLst>
      <p:ext uri="{BB962C8B-B14F-4D97-AF65-F5344CB8AC3E}">
        <p14:creationId xmlns:p14="http://schemas.microsoft.com/office/powerpoint/2010/main" xmlns="" val="32688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réforme de 1993 était une réforme importante</a:t>
            </a:r>
            <a:r>
              <a:rPr lang="fr-FR" baseline="0" dirty="0"/>
              <a:t> mise en œuvre sur 15 ans. Le souvenir des grèves de décembre 1995 était encore très présent.</a:t>
            </a:r>
            <a:endParaRPr lang="fr-FR" dirty="0"/>
          </a:p>
          <a:p>
            <a:endParaRPr lang="fr-FR" dirty="0"/>
          </a:p>
          <a:p>
            <a:r>
              <a:rPr lang="fr-FR" dirty="0"/>
              <a:t>1.</a:t>
            </a:r>
            <a:r>
              <a:rPr lang="fr-FR" baseline="0" dirty="0"/>
              <a:t> </a:t>
            </a:r>
            <a:r>
              <a:rPr lang="fr-FR" dirty="0"/>
              <a:t>La réforme essentielle est celle de 2001. Elle a</a:t>
            </a:r>
            <a:r>
              <a:rPr lang="fr-FR" baseline="0" dirty="0"/>
              <a:t> été</a:t>
            </a:r>
            <a:r>
              <a:rPr lang="fr-FR" dirty="0"/>
              <a:t> mise en œuvre progressivement en raison de l’alternance politique de 2002 :</a:t>
            </a:r>
          </a:p>
          <a:p>
            <a:endParaRPr lang="fr-FR" dirty="0"/>
          </a:p>
          <a:p>
            <a:pPr marL="171450" indent="-171450">
              <a:buFontTx/>
              <a:buChar char="-"/>
            </a:pPr>
            <a:r>
              <a:rPr lang="fr-FR" dirty="0"/>
              <a:t>installation des instances de gouvernance en novembre 2002;</a:t>
            </a:r>
          </a:p>
          <a:p>
            <a:pPr marL="171450" indent="-171450">
              <a:buFontTx/>
              <a:buChar char="-"/>
            </a:pPr>
            <a:r>
              <a:rPr lang="fr-FR" dirty="0"/>
              <a:t>Premiers investissements sur les marchés financiers à partir de juin 2004</a:t>
            </a:r>
            <a:r>
              <a:rPr lang="fr-FR" baseline="0" dirty="0"/>
              <a:t> (entre 1999 et 2004, les recettes considérables accumulées ont été placées en produits monétaires).</a:t>
            </a:r>
          </a:p>
          <a:p>
            <a:pPr marL="171450" indent="-171450">
              <a:buFontTx/>
              <a:buChar char="-"/>
            </a:pPr>
            <a:endParaRPr lang="fr-FR" baseline="0" dirty="0"/>
          </a:p>
          <a:p>
            <a:pPr marL="0" indent="0">
              <a:buFontTx/>
              <a:buNone/>
            </a:pPr>
            <a:r>
              <a:rPr lang="fr-FR" baseline="0" dirty="0"/>
              <a:t>2. En cohérence avec sa mission de long terme, le FRR a mis en œuvre une allocation d’actifs très exposée au risque action (60% actions, 10% actifs non cotés et 30% obligations).</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3</a:t>
            </a:fld>
            <a:endParaRPr lang="fr-FR"/>
          </a:p>
        </p:txBody>
      </p:sp>
    </p:spTree>
    <p:extLst>
      <p:ext uri="{BB962C8B-B14F-4D97-AF65-F5344CB8AC3E}">
        <p14:creationId xmlns:p14="http://schemas.microsoft.com/office/powerpoint/2010/main" xmlns="" val="2965410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324E05-916F-40ED-99BE-E9D0FB98D2B9}" type="slidenum">
              <a:rPr lang="fr-FR" smtClean="0"/>
              <a:pPr/>
              <a:t>23</a:t>
            </a:fld>
            <a:endParaRPr lang="fr-FR"/>
          </a:p>
        </p:txBody>
      </p:sp>
    </p:spTree>
    <p:extLst>
      <p:ext uri="{BB962C8B-B14F-4D97-AF65-F5344CB8AC3E}">
        <p14:creationId xmlns:p14="http://schemas.microsoft.com/office/powerpoint/2010/main" xmlns="" val="1978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Quatre</a:t>
            </a:r>
            <a:r>
              <a:rPr lang="fr-FR" baseline="0" dirty="0"/>
              <a:t> </a:t>
            </a:r>
            <a:r>
              <a:rPr lang="fr-FR" dirty="0"/>
              <a:t>catégories de recettes :</a:t>
            </a:r>
          </a:p>
          <a:p>
            <a:endParaRPr lang="fr-FR" dirty="0"/>
          </a:p>
          <a:p>
            <a:r>
              <a:rPr lang="fr-FR" dirty="0"/>
              <a:t>- Des recettes fiscales (impôts et taxes divers) ;</a:t>
            </a:r>
          </a:p>
          <a:p>
            <a:pPr marL="0" indent="0">
              <a:buFontTx/>
              <a:buNone/>
            </a:pPr>
            <a:r>
              <a:rPr lang="fr-FR" dirty="0"/>
              <a:t>- Des</a:t>
            </a:r>
            <a:r>
              <a:rPr lang="fr-FR" baseline="0" dirty="0"/>
              <a:t> excédents temporaires des organismes bénéficiaires des futurs versements (CNAV, FSV);</a:t>
            </a:r>
          </a:p>
          <a:p>
            <a:pPr marL="0" indent="0">
              <a:buFontTx/>
              <a:buNone/>
            </a:pPr>
            <a:r>
              <a:rPr lang="fr-FR" baseline="0" dirty="0"/>
              <a:t>- Des recettes de privatisations</a:t>
            </a:r>
          </a:p>
          <a:p>
            <a:r>
              <a:rPr lang="fr-FR" dirty="0"/>
              <a:t>- Des fonds confiés en gestion avec un objectif de performance financière (soulte CNIEG).</a:t>
            </a:r>
          </a:p>
          <a:p>
            <a:endParaRPr lang="fr-FR" dirty="0"/>
          </a:p>
          <a:p>
            <a:r>
              <a:rPr lang="fr-FR" dirty="0"/>
              <a:t>Aucune recette de privatisation entre 2002 et 2007.</a:t>
            </a:r>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4</a:t>
            </a:fld>
            <a:endParaRPr lang="fr-FR"/>
          </a:p>
        </p:txBody>
      </p:sp>
    </p:spTree>
    <p:extLst>
      <p:ext uri="{BB962C8B-B14F-4D97-AF65-F5344CB8AC3E}">
        <p14:creationId xmlns:p14="http://schemas.microsoft.com/office/powerpoint/2010/main" xmlns="" val="2791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gouvernance, ni étatique,</a:t>
            </a:r>
            <a:r>
              <a:rPr lang="fr-FR" baseline="0" dirty="0"/>
              <a:t> ni paritaire, qui associe toutes les parties prenantes au financement des retraites.</a:t>
            </a:r>
            <a:endParaRPr lang="fr-FR" dirty="0"/>
          </a:p>
          <a:p>
            <a:r>
              <a:rPr lang="fr-FR" dirty="0"/>
              <a:t>Composition du Conseil de surveillance (20 membres) :</a:t>
            </a:r>
          </a:p>
          <a:p>
            <a:r>
              <a:rPr lang="fr-FR" dirty="0"/>
              <a:t>- 10 partenaires sociaux (MEDEF -3-, CPME -1- , UPA – 1-, 5 confédérations syndicales des salariés);</a:t>
            </a:r>
          </a:p>
          <a:p>
            <a:pPr marL="171450" indent="-171450">
              <a:buFontTx/>
              <a:buChar char="-"/>
            </a:pPr>
            <a:r>
              <a:rPr lang="fr-FR" dirty="0"/>
              <a:t>4 parlementaires (2 députés et 2 sénateurs);</a:t>
            </a:r>
          </a:p>
          <a:p>
            <a:pPr marL="171450" indent="-171450">
              <a:buFontTx/>
              <a:buChar char="-"/>
            </a:pPr>
            <a:r>
              <a:rPr lang="fr-FR" dirty="0"/>
              <a:t>4 représentants de l’Etat (2 DSS, 1 Budget, 1 DG Trésor).</a:t>
            </a:r>
          </a:p>
          <a:p>
            <a:pPr marL="171450" indent="-171450">
              <a:buFontTx/>
              <a:buChar char="-"/>
            </a:pPr>
            <a:r>
              <a:rPr lang="fr-FR" dirty="0"/>
              <a:t>2 personnalités qualifiés dont le président.</a:t>
            </a:r>
          </a:p>
          <a:p>
            <a:endParaRPr lang="fr-FR" dirty="0"/>
          </a:p>
          <a:p>
            <a:r>
              <a:rPr lang="fr-FR" dirty="0"/>
              <a:t>Diverses émanations du Conseil de surveillance :</a:t>
            </a:r>
          </a:p>
          <a:p>
            <a:pPr marL="171450" indent="-171450">
              <a:buFontTx/>
              <a:buChar char="-"/>
            </a:pPr>
            <a:r>
              <a:rPr lang="fr-FR" dirty="0"/>
              <a:t>Comité stratégie investissement;</a:t>
            </a:r>
          </a:p>
          <a:p>
            <a:pPr marL="171450" indent="-171450">
              <a:buFontTx/>
              <a:buChar char="-"/>
            </a:pPr>
            <a:r>
              <a:rPr lang="fr-FR" dirty="0"/>
              <a:t>Comité de l’audit et des comptes;</a:t>
            </a:r>
          </a:p>
          <a:p>
            <a:pPr marL="171450" indent="-171450">
              <a:buFontTx/>
              <a:buChar char="-"/>
            </a:pPr>
            <a:r>
              <a:rPr lang="fr-FR" dirty="0"/>
              <a:t>Comité de l’investissement responsable.</a:t>
            </a:r>
          </a:p>
          <a:p>
            <a:r>
              <a:rPr lang="fr-FR" dirty="0"/>
              <a:t>Article L 135-8 du CSS :</a:t>
            </a:r>
            <a:r>
              <a:rPr lang="fr-FR" baseline="0" dirty="0"/>
              <a:t> « </a:t>
            </a:r>
            <a:r>
              <a:rPr lang="fr-FR" sz="1200" b="0" i="0" u="none" strike="noStrike" kern="1200" baseline="0" dirty="0">
                <a:solidFill>
                  <a:schemeClr val="tx1"/>
                </a:solidFill>
                <a:latin typeface="+mn-lt"/>
                <a:ea typeface="+mn-ea"/>
                <a:cs typeface="+mn-cs"/>
              </a:rPr>
              <a:t>Sur proposition du Directoire, le Conseil de surveillance fixe les orientations générales de la politique de placement des actifs du Fonds en respectant les principes de prudence et de répartition des risques</a:t>
            </a:r>
          </a:p>
          <a:p>
            <a:r>
              <a:rPr lang="fr-FR" sz="1200" b="0" i="0" u="none" strike="noStrike" kern="1200" baseline="0" dirty="0">
                <a:solidFill>
                  <a:schemeClr val="tx1"/>
                </a:solidFill>
                <a:latin typeface="+mn-lt"/>
                <a:ea typeface="+mn-ea"/>
                <a:cs typeface="+mn-cs"/>
              </a:rPr>
              <a:t>compte tenu de l'objectif et de l'horizon d'utilisation des ressources du fonds, notamment les obligations</a:t>
            </a:r>
          </a:p>
          <a:p>
            <a:r>
              <a:rPr lang="fr-FR" sz="1200" b="0" i="0" u="none" strike="noStrike" kern="1200" baseline="0" dirty="0">
                <a:solidFill>
                  <a:schemeClr val="tx1"/>
                </a:solidFill>
                <a:latin typeface="+mn-lt"/>
                <a:ea typeface="+mn-ea"/>
                <a:cs typeface="+mn-cs"/>
              </a:rPr>
              <a:t>de versements prévues à l'article L. 135-6. Il contrôle les résultats, approuve les comptes annuels et</a:t>
            </a:r>
          </a:p>
          <a:p>
            <a:r>
              <a:rPr lang="fr-FR" sz="1200" b="0" i="0" u="none" strike="noStrike" kern="1200" baseline="0" dirty="0">
                <a:solidFill>
                  <a:schemeClr val="tx1"/>
                </a:solidFill>
                <a:latin typeface="+mn-lt"/>
                <a:ea typeface="+mn-ea"/>
                <a:cs typeface="+mn-cs"/>
              </a:rPr>
              <a:t>établit un rapport annuel public sur la gestion du fonds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Directoire est présidé par le DG de la CDC.</a:t>
            </a:r>
          </a:p>
          <a:p>
            <a:r>
              <a:rPr lang="fr-FR" sz="1200" b="0" i="0" u="none" strike="noStrike" kern="1200" baseline="0" dirty="0">
                <a:solidFill>
                  <a:schemeClr val="tx1"/>
                </a:solidFill>
                <a:latin typeface="+mn-lt"/>
                <a:ea typeface="+mn-ea"/>
                <a:cs typeface="+mn-cs"/>
              </a:rPr>
              <a:t>La CDC a une mission de gestion administrative largement entendue (y compris la conservation des actifs) sous l’autorité du Directoire?</a:t>
            </a:r>
          </a:p>
          <a:p>
            <a:endParaRPr lang="fr-FR" dirty="0"/>
          </a:p>
          <a:p>
            <a:r>
              <a:rPr lang="fr-FR" dirty="0"/>
              <a:t>Cette gouvernance a permis de créer de la confiance et d’investir sur les marchés tout en assumant les risques qui y sont associés.</a:t>
            </a:r>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5</a:t>
            </a:fld>
            <a:endParaRPr lang="fr-FR"/>
          </a:p>
        </p:txBody>
      </p:sp>
    </p:spTree>
    <p:extLst>
      <p:ext uri="{BB962C8B-B14F-4D97-AF65-F5344CB8AC3E}">
        <p14:creationId xmlns:p14="http://schemas.microsoft.com/office/powerpoint/2010/main" xmlns="" val="271064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 La création</a:t>
            </a:r>
            <a:r>
              <a:rPr lang="fr-FR" baseline="0" dirty="0"/>
              <a:t> du FRR a constitué une innovation pour la place financière de Paris. Le première appel d’offres portait sur 16,5 milliards d’euros (18 mois de procédure pour une attribution des mandats en juin 2004, Il a suscité des dizaines de candidatures et les gérants ont constitué des cellules de réponses aux appels d’offres. Le FRR est réputé pour ses exigences et sa rigueur en matière de sélection de gérants et de </a:t>
            </a:r>
            <a:r>
              <a:rPr lang="fr-FR" baseline="0" dirty="0" err="1"/>
              <a:t>procesus</a:t>
            </a:r>
            <a:r>
              <a:rPr lang="fr-FR" baseline="0" dirty="0"/>
              <a:t> d’investissement.</a:t>
            </a:r>
            <a:endParaRPr lang="fr-FR" dirty="0"/>
          </a:p>
          <a:p>
            <a:r>
              <a:rPr lang="fr-FR" dirty="0"/>
              <a:t>Outre les mandats thématiques, un mandat Overlay permet de couvrir le change et de s’exposer ou se sous-exposer aux différentes classes d’actifs.</a:t>
            </a:r>
          </a:p>
          <a:p>
            <a:endParaRPr lang="fr-FR" dirty="0"/>
          </a:p>
          <a:p>
            <a:r>
              <a:rPr lang="fr-FR" dirty="0"/>
              <a:t>2.Parmi les contraintes réglementaires : ne pas détenir plus de 25% du</a:t>
            </a:r>
            <a:r>
              <a:rPr lang="fr-FR" baseline="0" dirty="0"/>
              <a:t> portefeuille hors OCDE; ne pas exposer plus de 25% du portefeuille au risque de change; ne pas détenir plus de 3% du capital d’une entreprise.</a:t>
            </a:r>
          </a:p>
          <a:p>
            <a:endParaRPr lang="fr-FR" baseline="0" dirty="0"/>
          </a:p>
          <a:p>
            <a:r>
              <a:rPr lang="fr-FR" baseline="0" dirty="0"/>
              <a:t>3. Politique ESG : membre fondateur des PRI; lignes directrices en matière de droits de vote (les gérants votent pas le FRR mais le FRR leur fixe des lignes directrices et coordonnent les votes lorsqu’il y a un gros enjeux.</a:t>
            </a:r>
          </a:p>
          <a:p>
            <a:endParaRPr lang="fr-FR" baseline="0" dirty="0"/>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6</a:t>
            </a:fld>
            <a:endParaRPr lang="fr-FR"/>
          </a:p>
        </p:txBody>
      </p:sp>
    </p:spTree>
    <p:extLst>
      <p:ext uri="{BB962C8B-B14F-4D97-AF65-F5344CB8AC3E}">
        <p14:creationId xmlns:p14="http://schemas.microsoft.com/office/powerpoint/2010/main" xmlns="" val="238438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2016, un amendement législatif</a:t>
            </a:r>
            <a:r>
              <a:rPr lang="fr-FR" baseline="0" dirty="0"/>
              <a:t> a prévu que les excédents de la CNAV, dont le principe de l’attribution au FRR n’avait pas été supprimé, seraient destinés à l ’ACOSS qui porte une partie de la dette sociale et la refinance à court terme.</a:t>
            </a:r>
            <a:endParaRPr lang="fr-FR" dirty="0"/>
          </a:p>
        </p:txBody>
      </p:sp>
      <p:sp>
        <p:nvSpPr>
          <p:cNvPr id="4" name="Espace réservé du numéro de diapositive 3"/>
          <p:cNvSpPr>
            <a:spLocks noGrp="1"/>
          </p:cNvSpPr>
          <p:nvPr>
            <p:ph type="sldNum" sz="quarter" idx="10"/>
          </p:nvPr>
        </p:nvSpPr>
        <p:spPr/>
        <p:txBody>
          <a:bodyPr/>
          <a:lstStyle/>
          <a:p>
            <a:fld id="{FD911EBA-B1EC-4A69-83A6-43059602EE87}" type="slidenum">
              <a:rPr lang="fr-FR" smtClean="0"/>
              <a:pPr/>
              <a:t>7</a:t>
            </a:fld>
            <a:endParaRPr lang="fr-FR"/>
          </a:p>
        </p:txBody>
      </p:sp>
    </p:spTree>
    <p:extLst>
      <p:ext uri="{BB962C8B-B14F-4D97-AF65-F5344CB8AC3E}">
        <p14:creationId xmlns:p14="http://schemas.microsoft.com/office/powerpoint/2010/main" xmlns="" val="171063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8</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Les fonds versés au FRR sont, pour l’essentiel, des recettes fiscales auquel l’Etat a renoncé. Il a donc dû emprunter une</a:t>
            </a:r>
            <a:r>
              <a:rPr lang="fr-FR" altLang="fr-FR" baseline="0" dirty="0"/>
              <a:t> somme équivalente.</a:t>
            </a:r>
          </a:p>
          <a:p>
            <a:pPr eaLnBrk="1" hangingPunct="1"/>
            <a:endParaRPr lang="fr-FR" altLang="fr-FR" baseline="0" dirty="0"/>
          </a:p>
        </p:txBody>
      </p:sp>
    </p:spTree>
    <p:extLst>
      <p:ext uri="{BB962C8B-B14F-4D97-AF65-F5344CB8AC3E}">
        <p14:creationId xmlns:p14="http://schemas.microsoft.com/office/powerpoint/2010/main" xmlns="" val="113759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9</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Le ratio de financement (184% en 2017) n’est plus un indicateur approprié. Le FRR a déjà payé la moitié de son passif CADES et a réalisé de très bons résultats. L’indicateur le plus approprié pour définit l’équilibre</a:t>
            </a:r>
            <a:r>
              <a:rPr lang="fr-FR" altLang="fr-FR" baseline="0" dirty="0"/>
              <a:t> entre le rendement et les risques est le pilotage du surplus disponible après paiement de ce passif.</a:t>
            </a:r>
            <a:endParaRPr lang="fr-FR" altLang="fr-FR" dirty="0"/>
          </a:p>
        </p:txBody>
      </p:sp>
    </p:spTree>
    <p:extLst>
      <p:ext uri="{BB962C8B-B14F-4D97-AF65-F5344CB8AC3E}">
        <p14:creationId xmlns:p14="http://schemas.microsoft.com/office/powerpoint/2010/main" xmlns="" val="354390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A18FCDA-3053-40BE-8AFA-C45F5B4A34C7}" type="slidenum">
              <a:rPr lang="fr-FR" altLang="fr-FR">
                <a:solidFill>
                  <a:prstClr val="black"/>
                </a:solidFill>
              </a:rPr>
              <a:pPr eaLnBrk="1" hangingPunct="1"/>
              <a:t>10</a:t>
            </a:fld>
            <a:endParaRPr lang="fr-FR" altLang="fr-FR">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p:spPr>
        <p:txBody>
          <a:bodyPr/>
          <a:lstStyle/>
          <a:p>
            <a:pPr eaLnBrk="1" hangingPunct="1"/>
            <a:r>
              <a:rPr lang="fr-FR" altLang="fr-FR" dirty="0"/>
              <a:t>Une gestion prudente (répartition des risques) qui poursuit</a:t>
            </a:r>
            <a:r>
              <a:rPr lang="fr-FR" altLang="fr-FR" baseline="0" dirty="0"/>
              <a:t> deux objectifs :</a:t>
            </a:r>
          </a:p>
          <a:p>
            <a:pPr marL="171450" indent="-171450" eaLnBrk="1" hangingPunct="1">
              <a:buFontTx/>
              <a:buChar char="-"/>
            </a:pPr>
            <a:r>
              <a:rPr lang="fr-FR" altLang="fr-FR" baseline="0" dirty="0"/>
              <a:t>Payer le passif CADES et le passif CNIEG;</a:t>
            </a:r>
          </a:p>
          <a:p>
            <a:pPr marL="171450" indent="-171450" eaLnBrk="1" hangingPunct="1">
              <a:buFontTx/>
              <a:buChar char="-"/>
            </a:pPr>
            <a:r>
              <a:rPr lang="fr-FR" altLang="fr-FR" baseline="0" dirty="0"/>
              <a:t>Rechercher le meilleur rendement possible à moyen terme.</a:t>
            </a:r>
          </a:p>
          <a:p>
            <a:pPr marL="171450" indent="-171450" eaLnBrk="1" hangingPunct="1">
              <a:buFontTx/>
              <a:buChar char="-"/>
            </a:pPr>
            <a:endParaRPr lang="fr-FR" altLang="fr-FR" baseline="0" dirty="0"/>
          </a:p>
          <a:p>
            <a:pPr marL="0" indent="0" eaLnBrk="1" hangingPunct="1">
              <a:buFontTx/>
              <a:buNone/>
            </a:pPr>
            <a:r>
              <a:rPr lang="fr-FR" altLang="fr-FR" baseline="0" dirty="0"/>
              <a:t>Le FRR, comme tous les investisseurs, a été confronté à la baisse des taux d’intérêts et des rendements obligataires :</a:t>
            </a:r>
          </a:p>
          <a:p>
            <a:pPr marL="0" indent="0" eaLnBrk="1" hangingPunct="1">
              <a:buFontTx/>
              <a:buNone/>
            </a:pPr>
            <a:r>
              <a:rPr lang="fr-FR" altLang="fr-FR" baseline="0" dirty="0"/>
              <a:t>- Augmentation de la part des actions;</a:t>
            </a:r>
            <a:br>
              <a:rPr lang="fr-FR" altLang="fr-FR" baseline="0" dirty="0"/>
            </a:br>
            <a:r>
              <a:rPr lang="fr-FR" altLang="fr-FR" baseline="0" dirty="0"/>
              <a:t>- Diversification des actifs : actions couvertes; dette non cotée; immobilier ; capital investissement.</a:t>
            </a:r>
          </a:p>
        </p:txBody>
      </p:sp>
    </p:spTree>
    <p:extLst>
      <p:ext uri="{BB962C8B-B14F-4D97-AF65-F5344CB8AC3E}">
        <p14:creationId xmlns:p14="http://schemas.microsoft.com/office/powerpoint/2010/main" xmlns="" val="1481743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 name="Rectangle 12"/>
          <p:cNvSpPr>
            <a:spLocks noChangeArrowheads="1"/>
          </p:cNvSpPr>
          <p:nvPr userDrawn="1"/>
        </p:nvSpPr>
        <p:spPr bwMode="ltGray">
          <a:xfrm>
            <a:off x="0" y="4100513"/>
            <a:ext cx="9144000" cy="2757487"/>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 name="Rectangle 13"/>
          <p:cNvSpPr>
            <a:spLocks noChangeArrowheads="1"/>
          </p:cNvSpPr>
          <p:nvPr userDrawn="1"/>
        </p:nvSpPr>
        <p:spPr bwMode="ltGray">
          <a:xfrm>
            <a:off x="0" y="0"/>
            <a:ext cx="9144000" cy="4318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 name="Rectangle 14"/>
          <p:cNvSpPr>
            <a:spLocks noChangeArrowheads="1"/>
          </p:cNvSpPr>
          <p:nvPr userDrawn="1"/>
        </p:nvSpPr>
        <p:spPr bwMode="auto">
          <a:xfrm>
            <a:off x="0" y="431800"/>
            <a:ext cx="9144000" cy="6985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nvGrpSpPr>
          <p:cNvPr id="6" name="Group 1081"/>
          <p:cNvGrpSpPr>
            <a:grpSpLocks/>
          </p:cNvGrpSpPr>
          <p:nvPr userDrawn="1"/>
        </p:nvGrpSpPr>
        <p:grpSpPr bwMode="auto">
          <a:xfrm>
            <a:off x="349250" y="349250"/>
            <a:ext cx="1065213" cy="36513"/>
            <a:chOff x="1415" y="-23"/>
            <a:chExt cx="671" cy="23"/>
          </a:xfrm>
        </p:grpSpPr>
        <p:sp>
          <p:nvSpPr>
            <p:cNvPr id="7" name="Rectangle 1082"/>
            <p:cNvSpPr>
              <a:spLocks noChangeArrowheads="1"/>
            </p:cNvSpPr>
            <p:nvPr userDrawn="1"/>
          </p:nvSpPr>
          <p:spPr bwMode="auto">
            <a:xfrm>
              <a:off x="1415" y="-23"/>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 name="Rectangle 1083"/>
            <p:cNvSpPr>
              <a:spLocks noChangeArrowheads="1"/>
            </p:cNvSpPr>
            <p:nvPr userDrawn="1"/>
          </p:nvSpPr>
          <p:spPr bwMode="auto">
            <a:xfrm>
              <a:off x="1631" y="-23"/>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 name="Rectangle 1084"/>
            <p:cNvSpPr>
              <a:spLocks noChangeArrowheads="1"/>
            </p:cNvSpPr>
            <p:nvPr userDrawn="1"/>
          </p:nvSpPr>
          <p:spPr bwMode="auto">
            <a:xfrm>
              <a:off x="1847" y="-23"/>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 name="Rectangle 1085"/>
            <p:cNvSpPr>
              <a:spLocks noChangeArrowheads="1"/>
            </p:cNvSpPr>
            <p:nvPr userDrawn="1"/>
          </p:nvSpPr>
          <p:spPr bwMode="auto">
            <a:xfrm>
              <a:off x="2063" y="-23"/>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1" name="Group 1151"/>
          <p:cNvGrpSpPr>
            <a:grpSpLocks/>
          </p:cNvGrpSpPr>
          <p:nvPr userDrawn="1"/>
        </p:nvGrpSpPr>
        <p:grpSpPr bwMode="auto">
          <a:xfrm>
            <a:off x="2105025" y="2892425"/>
            <a:ext cx="6897688" cy="3811588"/>
            <a:chOff x="1326" y="1822"/>
            <a:chExt cx="4345" cy="2401"/>
          </a:xfrm>
        </p:grpSpPr>
        <p:grpSp>
          <p:nvGrpSpPr>
            <p:cNvPr id="12" name="Group 1099"/>
            <p:cNvGrpSpPr>
              <a:grpSpLocks/>
            </p:cNvGrpSpPr>
            <p:nvPr userDrawn="1"/>
          </p:nvGrpSpPr>
          <p:grpSpPr bwMode="auto">
            <a:xfrm>
              <a:off x="1326" y="2254"/>
              <a:ext cx="4345" cy="23"/>
              <a:chOff x="1326" y="2254"/>
              <a:chExt cx="4345" cy="23"/>
            </a:xfrm>
          </p:grpSpPr>
          <p:sp>
            <p:nvSpPr>
              <p:cNvPr id="254" name="Rectangle 682"/>
              <p:cNvSpPr>
                <a:spLocks noChangeArrowheads="1"/>
              </p:cNvSpPr>
              <p:nvPr userDrawn="1"/>
            </p:nvSpPr>
            <p:spPr bwMode="auto">
              <a:xfrm>
                <a:off x="1326"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5" name="Rectangle 683"/>
              <p:cNvSpPr>
                <a:spLocks noChangeArrowheads="1"/>
              </p:cNvSpPr>
              <p:nvPr userDrawn="1"/>
            </p:nvSpPr>
            <p:spPr bwMode="auto">
              <a:xfrm>
                <a:off x="1542"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6" name="Rectangle 684"/>
              <p:cNvSpPr>
                <a:spLocks noChangeArrowheads="1"/>
              </p:cNvSpPr>
              <p:nvPr userDrawn="1"/>
            </p:nvSpPr>
            <p:spPr bwMode="auto">
              <a:xfrm>
                <a:off x="1758"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7" name="Rectangle 685"/>
              <p:cNvSpPr>
                <a:spLocks noChangeArrowheads="1"/>
              </p:cNvSpPr>
              <p:nvPr userDrawn="1"/>
            </p:nvSpPr>
            <p:spPr bwMode="auto">
              <a:xfrm>
                <a:off x="1974"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8" name="Rectangle 686"/>
              <p:cNvSpPr>
                <a:spLocks noChangeArrowheads="1"/>
              </p:cNvSpPr>
              <p:nvPr userDrawn="1"/>
            </p:nvSpPr>
            <p:spPr bwMode="auto">
              <a:xfrm>
                <a:off x="2190"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9" name="Rectangle 687"/>
              <p:cNvSpPr>
                <a:spLocks noChangeArrowheads="1"/>
              </p:cNvSpPr>
              <p:nvPr userDrawn="1"/>
            </p:nvSpPr>
            <p:spPr bwMode="auto">
              <a:xfrm>
                <a:off x="2406"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0" name="Rectangle 688"/>
              <p:cNvSpPr>
                <a:spLocks noChangeArrowheads="1"/>
              </p:cNvSpPr>
              <p:nvPr userDrawn="1"/>
            </p:nvSpPr>
            <p:spPr bwMode="auto">
              <a:xfrm>
                <a:off x="2622"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1" name="Rectangle 689"/>
              <p:cNvSpPr>
                <a:spLocks noChangeArrowheads="1"/>
              </p:cNvSpPr>
              <p:nvPr userDrawn="1"/>
            </p:nvSpPr>
            <p:spPr bwMode="auto">
              <a:xfrm>
                <a:off x="2838"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2" name="Rectangle 690"/>
              <p:cNvSpPr>
                <a:spLocks noChangeArrowheads="1"/>
              </p:cNvSpPr>
              <p:nvPr userDrawn="1"/>
            </p:nvSpPr>
            <p:spPr bwMode="auto">
              <a:xfrm>
                <a:off x="3054"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3" name="Rectangle 691"/>
              <p:cNvSpPr>
                <a:spLocks noChangeArrowheads="1"/>
              </p:cNvSpPr>
              <p:nvPr userDrawn="1"/>
            </p:nvSpPr>
            <p:spPr bwMode="auto">
              <a:xfrm>
                <a:off x="3270"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4" name="Rectangle 692"/>
              <p:cNvSpPr>
                <a:spLocks noChangeArrowheads="1"/>
              </p:cNvSpPr>
              <p:nvPr userDrawn="1"/>
            </p:nvSpPr>
            <p:spPr bwMode="auto">
              <a:xfrm>
                <a:off x="3487"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5" name="Rectangle 693"/>
              <p:cNvSpPr>
                <a:spLocks noChangeArrowheads="1"/>
              </p:cNvSpPr>
              <p:nvPr userDrawn="1"/>
            </p:nvSpPr>
            <p:spPr bwMode="auto">
              <a:xfrm>
                <a:off x="3703"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6" name="Rectangle 694"/>
              <p:cNvSpPr>
                <a:spLocks noChangeArrowheads="1"/>
              </p:cNvSpPr>
              <p:nvPr userDrawn="1"/>
            </p:nvSpPr>
            <p:spPr bwMode="auto">
              <a:xfrm>
                <a:off x="3919"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7" name="Rectangle 695"/>
              <p:cNvSpPr>
                <a:spLocks noChangeArrowheads="1"/>
              </p:cNvSpPr>
              <p:nvPr userDrawn="1"/>
            </p:nvSpPr>
            <p:spPr bwMode="auto">
              <a:xfrm>
                <a:off x="4135"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8" name="Rectangle 696"/>
              <p:cNvSpPr>
                <a:spLocks noChangeArrowheads="1"/>
              </p:cNvSpPr>
              <p:nvPr userDrawn="1"/>
            </p:nvSpPr>
            <p:spPr bwMode="auto">
              <a:xfrm>
                <a:off x="4351"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9" name="Rectangle 697"/>
              <p:cNvSpPr>
                <a:spLocks noChangeArrowheads="1"/>
              </p:cNvSpPr>
              <p:nvPr userDrawn="1"/>
            </p:nvSpPr>
            <p:spPr bwMode="auto">
              <a:xfrm>
                <a:off x="4567"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0" name="Rectangle 698"/>
              <p:cNvSpPr>
                <a:spLocks noChangeArrowheads="1"/>
              </p:cNvSpPr>
              <p:nvPr userDrawn="1"/>
            </p:nvSpPr>
            <p:spPr bwMode="auto">
              <a:xfrm>
                <a:off x="4783"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1" name="Rectangle 699"/>
              <p:cNvSpPr>
                <a:spLocks noChangeArrowheads="1"/>
              </p:cNvSpPr>
              <p:nvPr userDrawn="1"/>
            </p:nvSpPr>
            <p:spPr bwMode="auto">
              <a:xfrm>
                <a:off x="4999"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2" name="Rectangle 700"/>
              <p:cNvSpPr>
                <a:spLocks noChangeArrowheads="1"/>
              </p:cNvSpPr>
              <p:nvPr userDrawn="1"/>
            </p:nvSpPr>
            <p:spPr bwMode="auto">
              <a:xfrm>
                <a:off x="5215"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3" name="Rectangle 701"/>
              <p:cNvSpPr>
                <a:spLocks noChangeArrowheads="1"/>
              </p:cNvSpPr>
              <p:nvPr userDrawn="1"/>
            </p:nvSpPr>
            <p:spPr bwMode="auto">
              <a:xfrm>
                <a:off x="5431"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4" name="Rectangle 702"/>
              <p:cNvSpPr>
                <a:spLocks noChangeArrowheads="1"/>
              </p:cNvSpPr>
              <p:nvPr userDrawn="1"/>
            </p:nvSpPr>
            <p:spPr bwMode="auto">
              <a:xfrm>
                <a:off x="5648" y="2254"/>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3" name="Group 1098"/>
            <p:cNvGrpSpPr>
              <a:grpSpLocks/>
            </p:cNvGrpSpPr>
            <p:nvPr userDrawn="1"/>
          </p:nvGrpSpPr>
          <p:grpSpPr bwMode="auto">
            <a:xfrm>
              <a:off x="1326" y="2470"/>
              <a:ext cx="4345" cy="23"/>
              <a:chOff x="1326" y="2470"/>
              <a:chExt cx="4345" cy="23"/>
            </a:xfrm>
          </p:grpSpPr>
          <p:sp>
            <p:nvSpPr>
              <p:cNvPr id="233" name="Rectangle 705"/>
              <p:cNvSpPr>
                <a:spLocks noChangeArrowheads="1"/>
              </p:cNvSpPr>
              <p:nvPr userDrawn="1"/>
            </p:nvSpPr>
            <p:spPr bwMode="auto">
              <a:xfrm>
                <a:off x="1326"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4" name="Rectangle 706"/>
              <p:cNvSpPr>
                <a:spLocks noChangeArrowheads="1"/>
              </p:cNvSpPr>
              <p:nvPr userDrawn="1"/>
            </p:nvSpPr>
            <p:spPr bwMode="auto">
              <a:xfrm>
                <a:off x="1542"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5" name="Rectangle 707"/>
              <p:cNvSpPr>
                <a:spLocks noChangeArrowheads="1"/>
              </p:cNvSpPr>
              <p:nvPr userDrawn="1"/>
            </p:nvSpPr>
            <p:spPr bwMode="auto">
              <a:xfrm>
                <a:off x="1758"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6" name="Rectangle 708"/>
              <p:cNvSpPr>
                <a:spLocks noChangeArrowheads="1"/>
              </p:cNvSpPr>
              <p:nvPr userDrawn="1"/>
            </p:nvSpPr>
            <p:spPr bwMode="auto">
              <a:xfrm>
                <a:off x="1974"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7" name="Rectangle 709"/>
              <p:cNvSpPr>
                <a:spLocks noChangeArrowheads="1"/>
              </p:cNvSpPr>
              <p:nvPr userDrawn="1"/>
            </p:nvSpPr>
            <p:spPr bwMode="auto">
              <a:xfrm>
                <a:off x="2190"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8" name="Rectangle 710"/>
              <p:cNvSpPr>
                <a:spLocks noChangeArrowheads="1"/>
              </p:cNvSpPr>
              <p:nvPr userDrawn="1"/>
            </p:nvSpPr>
            <p:spPr bwMode="auto">
              <a:xfrm>
                <a:off x="2406"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9" name="Rectangle 711"/>
              <p:cNvSpPr>
                <a:spLocks noChangeArrowheads="1"/>
              </p:cNvSpPr>
              <p:nvPr userDrawn="1"/>
            </p:nvSpPr>
            <p:spPr bwMode="auto">
              <a:xfrm>
                <a:off x="2622"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0" name="Rectangle 712"/>
              <p:cNvSpPr>
                <a:spLocks noChangeArrowheads="1"/>
              </p:cNvSpPr>
              <p:nvPr userDrawn="1"/>
            </p:nvSpPr>
            <p:spPr bwMode="auto">
              <a:xfrm>
                <a:off x="2838"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1" name="Rectangle 713"/>
              <p:cNvSpPr>
                <a:spLocks noChangeArrowheads="1"/>
              </p:cNvSpPr>
              <p:nvPr userDrawn="1"/>
            </p:nvSpPr>
            <p:spPr bwMode="auto">
              <a:xfrm>
                <a:off x="3054"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2" name="Rectangle 714"/>
              <p:cNvSpPr>
                <a:spLocks noChangeArrowheads="1"/>
              </p:cNvSpPr>
              <p:nvPr userDrawn="1"/>
            </p:nvSpPr>
            <p:spPr bwMode="auto">
              <a:xfrm>
                <a:off x="3270"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3" name="Rectangle 715"/>
              <p:cNvSpPr>
                <a:spLocks noChangeArrowheads="1"/>
              </p:cNvSpPr>
              <p:nvPr userDrawn="1"/>
            </p:nvSpPr>
            <p:spPr bwMode="auto">
              <a:xfrm>
                <a:off x="3487"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4" name="Rectangle 716"/>
              <p:cNvSpPr>
                <a:spLocks noChangeArrowheads="1"/>
              </p:cNvSpPr>
              <p:nvPr userDrawn="1"/>
            </p:nvSpPr>
            <p:spPr bwMode="auto">
              <a:xfrm>
                <a:off x="3703"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5" name="Rectangle 717"/>
              <p:cNvSpPr>
                <a:spLocks noChangeArrowheads="1"/>
              </p:cNvSpPr>
              <p:nvPr userDrawn="1"/>
            </p:nvSpPr>
            <p:spPr bwMode="auto">
              <a:xfrm>
                <a:off x="3919"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6" name="Rectangle 718"/>
              <p:cNvSpPr>
                <a:spLocks noChangeArrowheads="1"/>
              </p:cNvSpPr>
              <p:nvPr userDrawn="1"/>
            </p:nvSpPr>
            <p:spPr bwMode="auto">
              <a:xfrm>
                <a:off x="4135"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7" name="Rectangle 719"/>
              <p:cNvSpPr>
                <a:spLocks noChangeArrowheads="1"/>
              </p:cNvSpPr>
              <p:nvPr userDrawn="1"/>
            </p:nvSpPr>
            <p:spPr bwMode="auto">
              <a:xfrm>
                <a:off x="4351"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8" name="Rectangle 720"/>
              <p:cNvSpPr>
                <a:spLocks noChangeArrowheads="1"/>
              </p:cNvSpPr>
              <p:nvPr userDrawn="1"/>
            </p:nvSpPr>
            <p:spPr bwMode="auto">
              <a:xfrm>
                <a:off x="4567"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49" name="Rectangle 721"/>
              <p:cNvSpPr>
                <a:spLocks noChangeArrowheads="1"/>
              </p:cNvSpPr>
              <p:nvPr userDrawn="1"/>
            </p:nvSpPr>
            <p:spPr bwMode="auto">
              <a:xfrm>
                <a:off x="4783"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0" name="Rectangle 722"/>
              <p:cNvSpPr>
                <a:spLocks noChangeArrowheads="1"/>
              </p:cNvSpPr>
              <p:nvPr userDrawn="1"/>
            </p:nvSpPr>
            <p:spPr bwMode="auto">
              <a:xfrm>
                <a:off x="4999"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1" name="Rectangle 723"/>
              <p:cNvSpPr>
                <a:spLocks noChangeArrowheads="1"/>
              </p:cNvSpPr>
              <p:nvPr userDrawn="1"/>
            </p:nvSpPr>
            <p:spPr bwMode="auto">
              <a:xfrm>
                <a:off x="5215"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2" name="Rectangle 724"/>
              <p:cNvSpPr>
                <a:spLocks noChangeArrowheads="1"/>
              </p:cNvSpPr>
              <p:nvPr userDrawn="1"/>
            </p:nvSpPr>
            <p:spPr bwMode="auto">
              <a:xfrm>
                <a:off x="5431"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3" name="Rectangle 725"/>
              <p:cNvSpPr>
                <a:spLocks noChangeArrowheads="1"/>
              </p:cNvSpPr>
              <p:nvPr userDrawn="1"/>
            </p:nvSpPr>
            <p:spPr bwMode="auto">
              <a:xfrm>
                <a:off x="5648" y="247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4" name="Group 1088"/>
            <p:cNvGrpSpPr>
              <a:grpSpLocks/>
            </p:cNvGrpSpPr>
            <p:nvPr userDrawn="1"/>
          </p:nvGrpSpPr>
          <p:grpSpPr bwMode="auto">
            <a:xfrm>
              <a:off x="1326" y="2686"/>
              <a:ext cx="4345" cy="23"/>
              <a:chOff x="1326" y="2686"/>
              <a:chExt cx="4345" cy="23"/>
            </a:xfrm>
          </p:grpSpPr>
          <p:sp>
            <p:nvSpPr>
              <p:cNvPr id="212" name="Rectangle 727"/>
              <p:cNvSpPr>
                <a:spLocks noChangeArrowheads="1"/>
              </p:cNvSpPr>
              <p:nvPr userDrawn="1"/>
            </p:nvSpPr>
            <p:spPr bwMode="auto">
              <a:xfrm>
                <a:off x="1326"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3" name="Rectangle 728"/>
              <p:cNvSpPr>
                <a:spLocks noChangeArrowheads="1"/>
              </p:cNvSpPr>
              <p:nvPr userDrawn="1"/>
            </p:nvSpPr>
            <p:spPr bwMode="auto">
              <a:xfrm>
                <a:off x="1542"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4" name="Rectangle 729"/>
              <p:cNvSpPr>
                <a:spLocks noChangeArrowheads="1"/>
              </p:cNvSpPr>
              <p:nvPr userDrawn="1"/>
            </p:nvSpPr>
            <p:spPr bwMode="auto">
              <a:xfrm>
                <a:off x="1758"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5" name="Rectangle 730"/>
              <p:cNvSpPr>
                <a:spLocks noChangeArrowheads="1"/>
              </p:cNvSpPr>
              <p:nvPr userDrawn="1"/>
            </p:nvSpPr>
            <p:spPr bwMode="auto">
              <a:xfrm>
                <a:off x="1974"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6" name="Rectangle 731"/>
              <p:cNvSpPr>
                <a:spLocks noChangeArrowheads="1"/>
              </p:cNvSpPr>
              <p:nvPr userDrawn="1"/>
            </p:nvSpPr>
            <p:spPr bwMode="auto">
              <a:xfrm>
                <a:off x="2190"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7" name="Rectangle 732"/>
              <p:cNvSpPr>
                <a:spLocks noChangeArrowheads="1"/>
              </p:cNvSpPr>
              <p:nvPr userDrawn="1"/>
            </p:nvSpPr>
            <p:spPr bwMode="auto">
              <a:xfrm>
                <a:off x="2406"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8" name="Rectangle 733"/>
              <p:cNvSpPr>
                <a:spLocks noChangeArrowheads="1"/>
              </p:cNvSpPr>
              <p:nvPr userDrawn="1"/>
            </p:nvSpPr>
            <p:spPr bwMode="auto">
              <a:xfrm>
                <a:off x="2622"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9" name="Rectangle 734"/>
              <p:cNvSpPr>
                <a:spLocks noChangeArrowheads="1"/>
              </p:cNvSpPr>
              <p:nvPr userDrawn="1"/>
            </p:nvSpPr>
            <p:spPr bwMode="auto">
              <a:xfrm>
                <a:off x="2838"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0" name="Rectangle 735"/>
              <p:cNvSpPr>
                <a:spLocks noChangeArrowheads="1"/>
              </p:cNvSpPr>
              <p:nvPr userDrawn="1"/>
            </p:nvSpPr>
            <p:spPr bwMode="auto">
              <a:xfrm>
                <a:off x="3054"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1" name="Rectangle 736"/>
              <p:cNvSpPr>
                <a:spLocks noChangeArrowheads="1"/>
              </p:cNvSpPr>
              <p:nvPr userDrawn="1"/>
            </p:nvSpPr>
            <p:spPr bwMode="auto">
              <a:xfrm>
                <a:off x="3270"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2" name="Rectangle 737"/>
              <p:cNvSpPr>
                <a:spLocks noChangeArrowheads="1"/>
              </p:cNvSpPr>
              <p:nvPr userDrawn="1"/>
            </p:nvSpPr>
            <p:spPr bwMode="auto">
              <a:xfrm>
                <a:off x="3487"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3" name="Rectangle 738"/>
              <p:cNvSpPr>
                <a:spLocks noChangeArrowheads="1"/>
              </p:cNvSpPr>
              <p:nvPr userDrawn="1"/>
            </p:nvSpPr>
            <p:spPr bwMode="auto">
              <a:xfrm>
                <a:off x="3703"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4" name="Rectangle 739"/>
              <p:cNvSpPr>
                <a:spLocks noChangeArrowheads="1"/>
              </p:cNvSpPr>
              <p:nvPr userDrawn="1"/>
            </p:nvSpPr>
            <p:spPr bwMode="auto">
              <a:xfrm>
                <a:off x="3919"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5" name="Rectangle 740"/>
              <p:cNvSpPr>
                <a:spLocks noChangeArrowheads="1"/>
              </p:cNvSpPr>
              <p:nvPr userDrawn="1"/>
            </p:nvSpPr>
            <p:spPr bwMode="auto">
              <a:xfrm>
                <a:off x="4135"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6" name="Rectangle 741"/>
              <p:cNvSpPr>
                <a:spLocks noChangeArrowheads="1"/>
              </p:cNvSpPr>
              <p:nvPr userDrawn="1"/>
            </p:nvSpPr>
            <p:spPr bwMode="auto">
              <a:xfrm>
                <a:off x="4351"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7" name="Rectangle 742"/>
              <p:cNvSpPr>
                <a:spLocks noChangeArrowheads="1"/>
              </p:cNvSpPr>
              <p:nvPr userDrawn="1"/>
            </p:nvSpPr>
            <p:spPr bwMode="auto">
              <a:xfrm>
                <a:off x="4567"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8" name="Rectangle 743"/>
              <p:cNvSpPr>
                <a:spLocks noChangeArrowheads="1"/>
              </p:cNvSpPr>
              <p:nvPr userDrawn="1"/>
            </p:nvSpPr>
            <p:spPr bwMode="auto">
              <a:xfrm>
                <a:off x="4783"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29" name="Rectangle 744"/>
              <p:cNvSpPr>
                <a:spLocks noChangeArrowheads="1"/>
              </p:cNvSpPr>
              <p:nvPr userDrawn="1"/>
            </p:nvSpPr>
            <p:spPr bwMode="auto">
              <a:xfrm>
                <a:off x="4999"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0" name="Rectangle 745"/>
              <p:cNvSpPr>
                <a:spLocks noChangeArrowheads="1"/>
              </p:cNvSpPr>
              <p:nvPr userDrawn="1"/>
            </p:nvSpPr>
            <p:spPr bwMode="auto">
              <a:xfrm>
                <a:off x="5215"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1" name="Rectangle 746"/>
              <p:cNvSpPr>
                <a:spLocks noChangeArrowheads="1"/>
              </p:cNvSpPr>
              <p:nvPr userDrawn="1"/>
            </p:nvSpPr>
            <p:spPr bwMode="auto">
              <a:xfrm>
                <a:off x="5431"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32" name="Rectangle 747"/>
              <p:cNvSpPr>
                <a:spLocks noChangeArrowheads="1"/>
              </p:cNvSpPr>
              <p:nvPr userDrawn="1"/>
            </p:nvSpPr>
            <p:spPr bwMode="auto">
              <a:xfrm>
                <a:off x="5648" y="2686"/>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5" name="Group 1097"/>
            <p:cNvGrpSpPr>
              <a:grpSpLocks/>
            </p:cNvGrpSpPr>
            <p:nvPr userDrawn="1"/>
          </p:nvGrpSpPr>
          <p:grpSpPr bwMode="auto">
            <a:xfrm>
              <a:off x="1326" y="2902"/>
              <a:ext cx="4345" cy="23"/>
              <a:chOff x="1326" y="2902"/>
              <a:chExt cx="4345" cy="23"/>
            </a:xfrm>
          </p:grpSpPr>
          <p:sp>
            <p:nvSpPr>
              <p:cNvPr id="191" name="Rectangle 749"/>
              <p:cNvSpPr>
                <a:spLocks noChangeArrowheads="1"/>
              </p:cNvSpPr>
              <p:nvPr userDrawn="1"/>
            </p:nvSpPr>
            <p:spPr bwMode="auto">
              <a:xfrm>
                <a:off x="1326"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2" name="Rectangle 750"/>
              <p:cNvSpPr>
                <a:spLocks noChangeArrowheads="1"/>
              </p:cNvSpPr>
              <p:nvPr userDrawn="1"/>
            </p:nvSpPr>
            <p:spPr bwMode="auto">
              <a:xfrm>
                <a:off x="1542"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3" name="Rectangle 751"/>
              <p:cNvSpPr>
                <a:spLocks noChangeArrowheads="1"/>
              </p:cNvSpPr>
              <p:nvPr userDrawn="1"/>
            </p:nvSpPr>
            <p:spPr bwMode="auto">
              <a:xfrm>
                <a:off x="1758"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4" name="Rectangle 752"/>
              <p:cNvSpPr>
                <a:spLocks noChangeArrowheads="1"/>
              </p:cNvSpPr>
              <p:nvPr userDrawn="1"/>
            </p:nvSpPr>
            <p:spPr bwMode="auto">
              <a:xfrm>
                <a:off x="1974"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5" name="Rectangle 753"/>
              <p:cNvSpPr>
                <a:spLocks noChangeArrowheads="1"/>
              </p:cNvSpPr>
              <p:nvPr userDrawn="1"/>
            </p:nvSpPr>
            <p:spPr bwMode="auto">
              <a:xfrm>
                <a:off x="2190"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6" name="Rectangle 754"/>
              <p:cNvSpPr>
                <a:spLocks noChangeArrowheads="1"/>
              </p:cNvSpPr>
              <p:nvPr userDrawn="1"/>
            </p:nvSpPr>
            <p:spPr bwMode="auto">
              <a:xfrm>
                <a:off x="2406"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7" name="Rectangle 755"/>
              <p:cNvSpPr>
                <a:spLocks noChangeArrowheads="1"/>
              </p:cNvSpPr>
              <p:nvPr userDrawn="1"/>
            </p:nvSpPr>
            <p:spPr bwMode="auto">
              <a:xfrm>
                <a:off x="2622"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8" name="Rectangle 756"/>
              <p:cNvSpPr>
                <a:spLocks noChangeArrowheads="1"/>
              </p:cNvSpPr>
              <p:nvPr userDrawn="1"/>
            </p:nvSpPr>
            <p:spPr bwMode="auto">
              <a:xfrm>
                <a:off x="2838"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9" name="Rectangle 757"/>
              <p:cNvSpPr>
                <a:spLocks noChangeArrowheads="1"/>
              </p:cNvSpPr>
              <p:nvPr userDrawn="1"/>
            </p:nvSpPr>
            <p:spPr bwMode="auto">
              <a:xfrm>
                <a:off x="3054"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0" name="Rectangle 758"/>
              <p:cNvSpPr>
                <a:spLocks noChangeArrowheads="1"/>
              </p:cNvSpPr>
              <p:nvPr userDrawn="1"/>
            </p:nvSpPr>
            <p:spPr bwMode="auto">
              <a:xfrm>
                <a:off x="3270"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1" name="Rectangle 759"/>
              <p:cNvSpPr>
                <a:spLocks noChangeArrowheads="1"/>
              </p:cNvSpPr>
              <p:nvPr userDrawn="1"/>
            </p:nvSpPr>
            <p:spPr bwMode="auto">
              <a:xfrm>
                <a:off x="3487"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2" name="Rectangle 760"/>
              <p:cNvSpPr>
                <a:spLocks noChangeArrowheads="1"/>
              </p:cNvSpPr>
              <p:nvPr userDrawn="1"/>
            </p:nvSpPr>
            <p:spPr bwMode="auto">
              <a:xfrm>
                <a:off x="3703"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3" name="Rectangle 761"/>
              <p:cNvSpPr>
                <a:spLocks noChangeArrowheads="1"/>
              </p:cNvSpPr>
              <p:nvPr userDrawn="1"/>
            </p:nvSpPr>
            <p:spPr bwMode="auto">
              <a:xfrm>
                <a:off x="3919"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4" name="Rectangle 762"/>
              <p:cNvSpPr>
                <a:spLocks noChangeArrowheads="1"/>
              </p:cNvSpPr>
              <p:nvPr userDrawn="1"/>
            </p:nvSpPr>
            <p:spPr bwMode="auto">
              <a:xfrm>
                <a:off x="4135"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5" name="Rectangle 763"/>
              <p:cNvSpPr>
                <a:spLocks noChangeArrowheads="1"/>
              </p:cNvSpPr>
              <p:nvPr userDrawn="1"/>
            </p:nvSpPr>
            <p:spPr bwMode="auto">
              <a:xfrm>
                <a:off x="4351"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6" name="Rectangle 764"/>
              <p:cNvSpPr>
                <a:spLocks noChangeArrowheads="1"/>
              </p:cNvSpPr>
              <p:nvPr userDrawn="1"/>
            </p:nvSpPr>
            <p:spPr bwMode="auto">
              <a:xfrm>
                <a:off x="4567"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7" name="Rectangle 765"/>
              <p:cNvSpPr>
                <a:spLocks noChangeArrowheads="1"/>
              </p:cNvSpPr>
              <p:nvPr userDrawn="1"/>
            </p:nvSpPr>
            <p:spPr bwMode="auto">
              <a:xfrm>
                <a:off x="4783"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8" name="Rectangle 766"/>
              <p:cNvSpPr>
                <a:spLocks noChangeArrowheads="1"/>
              </p:cNvSpPr>
              <p:nvPr userDrawn="1"/>
            </p:nvSpPr>
            <p:spPr bwMode="auto">
              <a:xfrm>
                <a:off x="4999"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09" name="Rectangle 767"/>
              <p:cNvSpPr>
                <a:spLocks noChangeArrowheads="1"/>
              </p:cNvSpPr>
              <p:nvPr userDrawn="1"/>
            </p:nvSpPr>
            <p:spPr bwMode="auto">
              <a:xfrm>
                <a:off x="5215"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0" name="Rectangle 768"/>
              <p:cNvSpPr>
                <a:spLocks noChangeArrowheads="1"/>
              </p:cNvSpPr>
              <p:nvPr userDrawn="1"/>
            </p:nvSpPr>
            <p:spPr bwMode="auto">
              <a:xfrm>
                <a:off x="5431"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11" name="Rectangle 769"/>
              <p:cNvSpPr>
                <a:spLocks noChangeArrowheads="1"/>
              </p:cNvSpPr>
              <p:nvPr userDrawn="1"/>
            </p:nvSpPr>
            <p:spPr bwMode="auto">
              <a:xfrm>
                <a:off x="5648" y="290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6" name="Group 1096"/>
            <p:cNvGrpSpPr>
              <a:grpSpLocks/>
            </p:cNvGrpSpPr>
            <p:nvPr userDrawn="1"/>
          </p:nvGrpSpPr>
          <p:grpSpPr bwMode="auto">
            <a:xfrm>
              <a:off x="1326" y="3119"/>
              <a:ext cx="4345" cy="23"/>
              <a:chOff x="1326" y="3119"/>
              <a:chExt cx="4345" cy="23"/>
            </a:xfrm>
          </p:grpSpPr>
          <p:sp>
            <p:nvSpPr>
              <p:cNvPr id="170" name="Rectangle 771"/>
              <p:cNvSpPr>
                <a:spLocks noChangeArrowheads="1"/>
              </p:cNvSpPr>
              <p:nvPr userDrawn="1"/>
            </p:nvSpPr>
            <p:spPr bwMode="auto">
              <a:xfrm>
                <a:off x="1326"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1" name="Rectangle 772"/>
              <p:cNvSpPr>
                <a:spLocks noChangeArrowheads="1"/>
              </p:cNvSpPr>
              <p:nvPr userDrawn="1"/>
            </p:nvSpPr>
            <p:spPr bwMode="auto">
              <a:xfrm>
                <a:off x="1542"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2" name="Rectangle 773"/>
              <p:cNvSpPr>
                <a:spLocks noChangeArrowheads="1"/>
              </p:cNvSpPr>
              <p:nvPr userDrawn="1"/>
            </p:nvSpPr>
            <p:spPr bwMode="auto">
              <a:xfrm>
                <a:off x="1758"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3" name="Rectangle 774"/>
              <p:cNvSpPr>
                <a:spLocks noChangeArrowheads="1"/>
              </p:cNvSpPr>
              <p:nvPr userDrawn="1"/>
            </p:nvSpPr>
            <p:spPr bwMode="auto">
              <a:xfrm>
                <a:off x="1974"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4" name="Rectangle 775"/>
              <p:cNvSpPr>
                <a:spLocks noChangeArrowheads="1"/>
              </p:cNvSpPr>
              <p:nvPr userDrawn="1"/>
            </p:nvSpPr>
            <p:spPr bwMode="auto">
              <a:xfrm>
                <a:off x="2190"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5" name="Rectangle 776"/>
              <p:cNvSpPr>
                <a:spLocks noChangeArrowheads="1"/>
              </p:cNvSpPr>
              <p:nvPr userDrawn="1"/>
            </p:nvSpPr>
            <p:spPr bwMode="auto">
              <a:xfrm>
                <a:off x="2406"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6" name="Rectangle 777"/>
              <p:cNvSpPr>
                <a:spLocks noChangeArrowheads="1"/>
              </p:cNvSpPr>
              <p:nvPr userDrawn="1"/>
            </p:nvSpPr>
            <p:spPr bwMode="auto">
              <a:xfrm>
                <a:off x="2622"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7" name="Rectangle 778"/>
              <p:cNvSpPr>
                <a:spLocks noChangeArrowheads="1"/>
              </p:cNvSpPr>
              <p:nvPr userDrawn="1"/>
            </p:nvSpPr>
            <p:spPr bwMode="auto">
              <a:xfrm>
                <a:off x="2838"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8" name="Rectangle 779"/>
              <p:cNvSpPr>
                <a:spLocks noChangeArrowheads="1"/>
              </p:cNvSpPr>
              <p:nvPr userDrawn="1"/>
            </p:nvSpPr>
            <p:spPr bwMode="auto">
              <a:xfrm>
                <a:off x="3054"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79" name="Rectangle 780"/>
              <p:cNvSpPr>
                <a:spLocks noChangeArrowheads="1"/>
              </p:cNvSpPr>
              <p:nvPr userDrawn="1"/>
            </p:nvSpPr>
            <p:spPr bwMode="auto">
              <a:xfrm>
                <a:off x="3270"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0" name="Rectangle 781"/>
              <p:cNvSpPr>
                <a:spLocks noChangeArrowheads="1"/>
              </p:cNvSpPr>
              <p:nvPr userDrawn="1"/>
            </p:nvSpPr>
            <p:spPr bwMode="auto">
              <a:xfrm>
                <a:off x="3487"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1" name="Rectangle 782"/>
              <p:cNvSpPr>
                <a:spLocks noChangeArrowheads="1"/>
              </p:cNvSpPr>
              <p:nvPr userDrawn="1"/>
            </p:nvSpPr>
            <p:spPr bwMode="auto">
              <a:xfrm>
                <a:off x="3703"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2" name="Rectangle 783"/>
              <p:cNvSpPr>
                <a:spLocks noChangeArrowheads="1"/>
              </p:cNvSpPr>
              <p:nvPr userDrawn="1"/>
            </p:nvSpPr>
            <p:spPr bwMode="auto">
              <a:xfrm>
                <a:off x="3919"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3" name="Rectangle 784"/>
              <p:cNvSpPr>
                <a:spLocks noChangeArrowheads="1"/>
              </p:cNvSpPr>
              <p:nvPr userDrawn="1"/>
            </p:nvSpPr>
            <p:spPr bwMode="auto">
              <a:xfrm>
                <a:off x="4135"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4" name="Rectangle 785"/>
              <p:cNvSpPr>
                <a:spLocks noChangeArrowheads="1"/>
              </p:cNvSpPr>
              <p:nvPr userDrawn="1"/>
            </p:nvSpPr>
            <p:spPr bwMode="auto">
              <a:xfrm>
                <a:off x="4351"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5" name="Rectangle 786"/>
              <p:cNvSpPr>
                <a:spLocks noChangeArrowheads="1"/>
              </p:cNvSpPr>
              <p:nvPr userDrawn="1"/>
            </p:nvSpPr>
            <p:spPr bwMode="auto">
              <a:xfrm>
                <a:off x="4567"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6" name="Rectangle 787"/>
              <p:cNvSpPr>
                <a:spLocks noChangeArrowheads="1"/>
              </p:cNvSpPr>
              <p:nvPr userDrawn="1"/>
            </p:nvSpPr>
            <p:spPr bwMode="auto">
              <a:xfrm>
                <a:off x="4783"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7" name="Rectangle 788"/>
              <p:cNvSpPr>
                <a:spLocks noChangeArrowheads="1"/>
              </p:cNvSpPr>
              <p:nvPr userDrawn="1"/>
            </p:nvSpPr>
            <p:spPr bwMode="auto">
              <a:xfrm>
                <a:off x="4999"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8" name="Rectangle 789"/>
              <p:cNvSpPr>
                <a:spLocks noChangeArrowheads="1"/>
              </p:cNvSpPr>
              <p:nvPr userDrawn="1"/>
            </p:nvSpPr>
            <p:spPr bwMode="auto">
              <a:xfrm>
                <a:off x="5215"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89" name="Rectangle 790"/>
              <p:cNvSpPr>
                <a:spLocks noChangeArrowheads="1"/>
              </p:cNvSpPr>
              <p:nvPr userDrawn="1"/>
            </p:nvSpPr>
            <p:spPr bwMode="auto">
              <a:xfrm>
                <a:off x="5431"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90" name="Rectangle 791"/>
              <p:cNvSpPr>
                <a:spLocks noChangeArrowheads="1"/>
              </p:cNvSpPr>
              <p:nvPr userDrawn="1"/>
            </p:nvSpPr>
            <p:spPr bwMode="auto">
              <a:xfrm>
                <a:off x="5648" y="3119"/>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7" name="Group 1095"/>
            <p:cNvGrpSpPr>
              <a:grpSpLocks/>
            </p:cNvGrpSpPr>
            <p:nvPr userDrawn="1"/>
          </p:nvGrpSpPr>
          <p:grpSpPr bwMode="auto">
            <a:xfrm>
              <a:off x="1326" y="3335"/>
              <a:ext cx="4345" cy="23"/>
              <a:chOff x="1326" y="3335"/>
              <a:chExt cx="4345" cy="23"/>
            </a:xfrm>
          </p:grpSpPr>
          <p:sp>
            <p:nvSpPr>
              <p:cNvPr id="149" name="Rectangle 793"/>
              <p:cNvSpPr>
                <a:spLocks noChangeArrowheads="1"/>
              </p:cNvSpPr>
              <p:nvPr userDrawn="1"/>
            </p:nvSpPr>
            <p:spPr bwMode="auto">
              <a:xfrm>
                <a:off x="1326"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0" name="Rectangle 794"/>
              <p:cNvSpPr>
                <a:spLocks noChangeArrowheads="1"/>
              </p:cNvSpPr>
              <p:nvPr userDrawn="1"/>
            </p:nvSpPr>
            <p:spPr bwMode="auto">
              <a:xfrm>
                <a:off x="1542"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1" name="Rectangle 795"/>
              <p:cNvSpPr>
                <a:spLocks noChangeArrowheads="1"/>
              </p:cNvSpPr>
              <p:nvPr userDrawn="1"/>
            </p:nvSpPr>
            <p:spPr bwMode="auto">
              <a:xfrm>
                <a:off x="1758"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2" name="Rectangle 796"/>
              <p:cNvSpPr>
                <a:spLocks noChangeArrowheads="1"/>
              </p:cNvSpPr>
              <p:nvPr userDrawn="1"/>
            </p:nvSpPr>
            <p:spPr bwMode="auto">
              <a:xfrm>
                <a:off x="1974"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3" name="Rectangle 797"/>
              <p:cNvSpPr>
                <a:spLocks noChangeArrowheads="1"/>
              </p:cNvSpPr>
              <p:nvPr userDrawn="1"/>
            </p:nvSpPr>
            <p:spPr bwMode="auto">
              <a:xfrm>
                <a:off x="2190"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4" name="Rectangle 798"/>
              <p:cNvSpPr>
                <a:spLocks noChangeArrowheads="1"/>
              </p:cNvSpPr>
              <p:nvPr userDrawn="1"/>
            </p:nvSpPr>
            <p:spPr bwMode="auto">
              <a:xfrm>
                <a:off x="2406"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5" name="Rectangle 799"/>
              <p:cNvSpPr>
                <a:spLocks noChangeArrowheads="1"/>
              </p:cNvSpPr>
              <p:nvPr userDrawn="1"/>
            </p:nvSpPr>
            <p:spPr bwMode="auto">
              <a:xfrm>
                <a:off x="2622"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6" name="Rectangle 800"/>
              <p:cNvSpPr>
                <a:spLocks noChangeArrowheads="1"/>
              </p:cNvSpPr>
              <p:nvPr userDrawn="1"/>
            </p:nvSpPr>
            <p:spPr bwMode="auto">
              <a:xfrm>
                <a:off x="2838"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7" name="Rectangle 801"/>
              <p:cNvSpPr>
                <a:spLocks noChangeArrowheads="1"/>
              </p:cNvSpPr>
              <p:nvPr userDrawn="1"/>
            </p:nvSpPr>
            <p:spPr bwMode="auto">
              <a:xfrm>
                <a:off x="3054"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8" name="Rectangle 802"/>
              <p:cNvSpPr>
                <a:spLocks noChangeArrowheads="1"/>
              </p:cNvSpPr>
              <p:nvPr userDrawn="1"/>
            </p:nvSpPr>
            <p:spPr bwMode="auto">
              <a:xfrm>
                <a:off x="3270"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59" name="Rectangle 803"/>
              <p:cNvSpPr>
                <a:spLocks noChangeArrowheads="1"/>
              </p:cNvSpPr>
              <p:nvPr userDrawn="1"/>
            </p:nvSpPr>
            <p:spPr bwMode="auto">
              <a:xfrm>
                <a:off x="3487"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0" name="Rectangle 804"/>
              <p:cNvSpPr>
                <a:spLocks noChangeArrowheads="1"/>
              </p:cNvSpPr>
              <p:nvPr userDrawn="1"/>
            </p:nvSpPr>
            <p:spPr bwMode="auto">
              <a:xfrm>
                <a:off x="3703"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1" name="Rectangle 805"/>
              <p:cNvSpPr>
                <a:spLocks noChangeArrowheads="1"/>
              </p:cNvSpPr>
              <p:nvPr userDrawn="1"/>
            </p:nvSpPr>
            <p:spPr bwMode="auto">
              <a:xfrm>
                <a:off x="3919"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2" name="Rectangle 806"/>
              <p:cNvSpPr>
                <a:spLocks noChangeArrowheads="1"/>
              </p:cNvSpPr>
              <p:nvPr userDrawn="1"/>
            </p:nvSpPr>
            <p:spPr bwMode="auto">
              <a:xfrm>
                <a:off x="4135"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3" name="Rectangle 807"/>
              <p:cNvSpPr>
                <a:spLocks noChangeArrowheads="1"/>
              </p:cNvSpPr>
              <p:nvPr userDrawn="1"/>
            </p:nvSpPr>
            <p:spPr bwMode="auto">
              <a:xfrm>
                <a:off x="4351"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4" name="Rectangle 808"/>
              <p:cNvSpPr>
                <a:spLocks noChangeArrowheads="1"/>
              </p:cNvSpPr>
              <p:nvPr userDrawn="1"/>
            </p:nvSpPr>
            <p:spPr bwMode="auto">
              <a:xfrm>
                <a:off x="4567"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5" name="Rectangle 809"/>
              <p:cNvSpPr>
                <a:spLocks noChangeArrowheads="1"/>
              </p:cNvSpPr>
              <p:nvPr userDrawn="1"/>
            </p:nvSpPr>
            <p:spPr bwMode="auto">
              <a:xfrm>
                <a:off x="4783"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6" name="Rectangle 810"/>
              <p:cNvSpPr>
                <a:spLocks noChangeArrowheads="1"/>
              </p:cNvSpPr>
              <p:nvPr userDrawn="1"/>
            </p:nvSpPr>
            <p:spPr bwMode="auto">
              <a:xfrm>
                <a:off x="4999"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7" name="Rectangle 811"/>
              <p:cNvSpPr>
                <a:spLocks noChangeArrowheads="1"/>
              </p:cNvSpPr>
              <p:nvPr userDrawn="1"/>
            </p:nvSpPr>
            <p:spPr bwMode="auto">
              <a:xfrm>
                <a:off x="5215"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8" name="Rectangle 812"/>
              <p:cNvSpPr>
                <a:spLocks noChangeArrowheads="1"/>
              </p:cNvSpPr>
              <p:nvPr userDrawn="1"/>
            </p:nvSpPr>
            <p:spPr bwMode="auto">
              <a:xfrm>
                <a:off x="5431"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69" name="Rectangle 813"/>
              <p:cNvSpPr>
                <a:spLocks noChangeArrowheads="1"/>
              </p:cNvSpPr>
              <p:nvPr userDrawn="1"/>
            </p:nvSpPr>
            <p:spPr bwMode="auto">
              <a:xfrm>
                <a:off x="5648" y="3335"/>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8" name="Group 1094"/>
            <p:cNvGrpSpPr>
              <a:grpSpLocks/>
            </p:cNvGrpSpPr>
            <p:nvPr userDrawn="1"/>
          </p:nvGrpSpPr>
          <p:grpSpPr bwMode="auto">
            <a:xfrm>
              <a:off x="1326" y="3551"/>
              <a:ext cx="4345" cy="23"/>
              <a:chOff x="1326" y="3551"/>
              <a:chExt cx="4345" cy="23"/>
            </a:xfrm>
          </p:grpSpPr>
          <p:sp>
            <p:nvSpPr>
              <p:cNvPr id="128" name="Rectangle 815"/>
              <p:cNvSpPr>
                <a:spLocks noChangeArrowheads="1"/>
              </p:cNvSpPr>
              <p:nvPr userDrawn="1"/>
            </p:nvSpPr>
            <p:spPr bwMode="auto">
              <a:xfrm>
                <a:off x="1326"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9" name="Rectangle 816"/>
              <p:cNvSpPr>
                <a:spLocks noChangeArrowheads="1"/>
              </p:cNvSpPr>
              <p:nvPr userDrawn="1"/>
            </p:nvSpPr>
            <p:spPr bwMode="auto">
              <a:xfrm>
                <a:off x="1542"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0" name="Rectangle 817"/>
              <p:cNvSpPr>
                <a:spLocks noChangeArrowheads="1"/>
              </p:cNvSpPr>
              <p:nvPr userDrawn="1"/>
            </p:nvSpPr>
            <p:spPr bwMode="auto">
              <a:xfrm>
                <a:off x="1758"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1" name="Rectangle 818"/>
              <p:cNvSpPr>
                <a:spLocks noChangeArrowheads="1"/>
              </p:cNvSpPr>
              <p:nvPr userDrawn="1"/>
            </p:nvSpPr>
            <p:spPr bwMode="auto">
              <a:xfrm>
                <a:off x="1974"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2" name="Rectangle 819"/>
              <p:cNvSpPr>
                <a:spLocks noChangeArrowheads="1"/>
              </p:cNvSpPr>
              <p:nvPr userDrawn="1"/>
            </p:nvSpPr>
            <p:spPr bwMode="auto">
              <a:xfrm>
                <a:off x="2190"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3" name="Rectangle 820"/>
              <p:cNvSpPr>
                <a:spLocks noChangeArrowheads="1"/>
              </p:cNvSpPr>
              <p:nvPr userDrawn="1"/>
            </p:nvSpPr>
            <p:spPr bwMode="auto">
              <a:xfrm>
                <a:off x="2406"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4" name="Rectangle 821"/>
              <p:cNvSpPr>
                <a:spLocks noChangeArrowheads="1"/>
              </p:cNvSpPr>
              <p:nvPr userDrawn="1"/>
            </p:nvSpPr>
            <p:spPr bwMode="auto">
              <a:xfrm>
                <a:off x="2622"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5" name="Rectangle 822"/>
              <p:cNvSpPr>
                <a:spLocks noChangeArrowheads="1"/>
              </p:cNvSpPr>
              <p:nvPr userDrawn="1"/>
            </p:nvSpPr>
            <p:spPr bwMode="auto">
              <a:xfrm>
                <a:off x="2838"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6" name="Rectangle 823"/>
              <p:cNvSpPr>
                <a:spLocks noChangeArrowheads="1"/>
              </p:cNvSpPr>
              <p:nvPr userDrawn="1"/>
            </p:nvSpPr>
            <p:spPr bwMode="auto">
              <a:xfrm>
                <a:off x="3054"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7" name="Rectangle 824"/>
              <p:cNvSpPr>
                <a:spLocks noChangeArrowheads="1"/>
              </p:cNvSpPr>
              <p:nvPr userDrawn="1"/>
            </p:nvSpPr>
            <p:spPr bwMode="auto">
              <a:xfrm>
                <a:off x="3270"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8" name="Rectangle 825"/>
              <p:cNvSpPr>
                <a:spLocks noChangeArrowheads="1"/>
              </p:cNvSpPr>
              <p:nvPr userDrawn="1"/>
            </p:nvSpPr>
            <p:spPr bwMode="auto">
              <a:xfrm>
                <a:off x="3487"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39" name="Rectangle 826"/>
              <p:cNvSpPr>
                <a:spLocks noChangeArrowheads="1"/>
              </p:cNvSpPr>
              <p:nvPr userDrawn="1"/>
            </p:nvSpPr>
            <p:spPr bwMode="auto">
              <a:xfrm>
                <a:off x="3703"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0" name="Rectangle 827"/>
              <p:cNvSpPr>
                <a:spLocks noChangeArrowheads="1"/>
              </p:cNvSpPr>
              <p:nvPr userDrawn="1"/>
            </p:nvSpPr>
            <p:spPr bwMode="auto">
              <a:xfrm>
                <a:off x="3919"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1" name="Rectangle 828"/>
              <p:cNvSpPr>
                <a:spLocks noChangeArrowheads="1"/>
              </p:cNvSpPr>
              <p:nvPr userDrawn="1"/>
            </p:nvSpPr>
            <p:spPr bwMode="auto">
              <a:xfrm>
                <a:off x="4135"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2" name="Rectangle 829"/>
              <p:cNvSpPr>
                <a:spLocks noChangeArrowheads="1"/>
              </p:cNvSpPr>
              <p:nvPr userDrawn="1"/>
            </p:nvSpPr>
            <p:spPr bwMode="auto">
              <a:xfrm>
                <a:off x="4351"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3" name="Rectangle 830"/>
              <p:cNvSpPr>
                <a:spLocks noChangeArrowheads="1"/>
              </p:cNvSpPr>
              <p:nvPr userDrawn="1"/>
            </p:nvSpPr>
            <p:spPr bwMode="auto">
              <a:xfrm>
                <a:off x="4567"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4" name="Rectangle 831"/>
              <p:cNvSpPr>
                <a:spLocks noChangeArrowheads="1"/>
              </p:cNvSpPr>
              <p:nvPr userDrawn="1"/>
            </p:nvSpPr>
            <p:spPr bwMode="auto">
              <a:xfrm>
                <a:off x="4783"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5" name="Rectangle 832"/>
              <p:cNvSpPr>
                <a:spLocks noChangeArrowheads="1"/>
              </p:cNvSpPr>
              <p:nvPr userDrawn="1"/>
            </p:nvSpPr>
            <p:spPr bwMode="auto">
              <a:xfrm>
                <a:off x="4999"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6" name="Rectangle 833"/>
              <p:cNvSpPr>
                <a:spLocks noChangeArrowheads="1"/>
              </p:cNvSpPr>
              <p:nvPr userDrawn="1"/>
            </p:nvSpPr>
            <p:spPr bwMode="auto">
              <a:xfrm>
                <a:off x="5215"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7" name="Rectangle 834"/>
              <p:cNvSpPr>
                <a:spLocks noChangeArrowheads="1"/>
              </p:cNvSpPr>
              <p:nvPr userDrawn="1"/>
            </p:nvSpPr>
            <p:spPr bwMode="auto">
              <a:xfrm>
                <a:off x="5431"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48" name="Rectangle 835"/>
              <p:cNvSpPr>
                <a:spLocks noChangeArrowheads="1"/>
              </p:cNvSpPr>
              <p:nvPr userDrawn="1"/>
            </p:nvSpPr>
            <p:spPr bwMode="auto">
              <a:xfrm>
                <a:off x="5648" y="3551"/>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19" name="Group 1093"/>
            <p:cNvGrpSpPr>
              <a:grpSpLocks/>
            </p:cNvGrpSpPr>
            <p:nvPr userDrawn="1"/>
          </p:nvGrpSpPr>
          <p:grpSpPr bwMode="auto">
            <a:xfrm>
              <a:off x="1326" y="3767"/>
              <a:ext cx="4345" cy="23"/>
              <a:chOff x="1326" y="3767"/>
              <a:chExt cx="4345" cy="23"/>
            </a:xfrm>
          </p:grpSpPr>
          <p:sp>
            <p:nvSpPr>
              <p:cNvPr id="107" name="Rectangle 837"/>
              <p:cNvSpPr>
                <a:spLocks noChangeArrowheads="1"/>
              </p:cNvSpPr>
              <p:nvPr userDrawn="1"/>
            </p:nvSpPr>
            <p:spPr bwMode="auto">
              <a:xfrm>
                <a:off x="1326"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8" name="Rectangle 838"/>
              <p:cNvSpPr>
                <a:spLocks noChangeArrowheads="1"/>
              </p:cNvSpPr>
              <p:nvPr userDrawn="1"/>
            </p:nvSpPr>
            <p:spPr bwMode="auto">
              <a:xfrm>
                <a:off x="1542"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9" name="Rectangle 839"/>
              <p:cNvSpPr>
                <a:spLocks noChangeArrowheads="1"/>
              </p:cNvSpPr>
              <p:nvPr userDrawn="1"/>
            </p:nvSpPr>
            <p:spPr bwMode="auto">
              <a:xfrm>
                <a:off x="1758"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0" name="Rectangle 840"/>
              <p:cNvSpPr>
                <a:spLocks noChangeArrowheads="1"/>
              </p:cNvSpPr>
              <p:nvPr userDrawn="1"/>
            </p:nvSpPr>
            <p:spPr bwMode="auto">
              <a:xfrm>
                <a:off x="1974"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1" name="Rectangle 841"/>
              <p:cNvSpPr>
                <a:spLocks noChangeArrowheads="1"/>
              </p:cNvSpPr>
              <p:nvPr userDrawn="1"/>
            </p:nvSpPr>
            <p:spPr bwMode="auto">
              <a:xfrm>
                <a:off x="2190"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2" name="Rectangle 842"/>
              <p:cNvSpPr>
                <a:spLocks noChangeArrowheads="1"/>
              </p:cNvSpPr>
              <p:nvPr userDrawn="1"/>
            </p:nvSpPr>
            <p:spPr bwMode="auto">
              <a:xfrm>
                <a:off x="2406"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3" name="Rectangle 843"/>
              <p:cNvSpPr>
                <a:spLocks noChangeArrowheads="1"/>
              </p:cNvSpPr>
              <p:nvPr userDrawn="1"/>
            </p:nvSpPr>
            <p:spPr bwMode="auto">
              <a:xfrm>
                <a:off x="2622"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4" name="Rectangle 844"/>
              <p:cNvSpPr>
                <a:spLocks noChangeArrowheads="1"/>
              </p:cNvSpPr>
              <p:nvPr userDrawn="1"/>
            </p:nvSpPr>
            <p:spPr bwMode="auto">
              <a:xfrm>
                <a:off x="2838"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5" name="Rectangle 845"/>
              <p:cNvSpPr>
                <a:spLocks noChangeArrowheads="1"/>
              </p:cNvSpPr>
              <p:nvPr userDrawn="1"/>
            </p:nvSpPr>
            <p:spPr bwMode="auto">
              <a:xfrm>
                <a:off x="3054"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6" name="Rectangle 846"/>
              <p:cNvSpPr>
                <a:spLocks noChangeArrowheads="1"/>
              </p:cNvSpPr>
              <p:nvPr userDrawn="1"/>
            </p:nvSpPr>
            <p:spPr bwMode="auto">
              <a:xfrm>
                <a:off x="3270"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7" name="Rectangle 847"/>
              <p:cNvSpPr>
                <a:spLocks noChangeArrowheads="1"/>
              </p:cNvSpPr>
              <p:nvPr userDrawn="1"/>
            </p:nvSpPr>
            <p:spPr bwMode="auto">
              <a:xfrm>
                <a:off x="3487"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8" name="Rectangle 848"/>
              <p:cNvSpPr>
                <a:spLocks noChangeArrowheads="1"/>
              </p:cNvSpPr>
              <p:nvPr userDrawn="1"/>
            </p:nvSpPr>
            <p:spPr bwMode="auto">
              <a:xfrm>
                <a:off x="3703"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19" name="Rectangle 849"/>
              <p:cNvSpPr>
                <a:spLocks noChangeArrowheads="1"/>
              </p:cNvSpPr>
              <p:nvPr userDrawn="1"/>
            </p:nvSpPr>
            <p:spPr bwMode="auto">
              <a:xfrm>
                <a:off x="3919"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0" name="Rectangle 850"/>
              <p:cNvSpPr>
                <a:spLocks noChangeArrowheads="1"/>
              </p:cNvSpPr>
              <p:nvPr userDrawn="1"/>
            </p:nvSpPr>
            <p:spPr bwMode="auto">
              <a:xfrm>
                <a:off x="4135"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1" name="Rectangle 851"/>
              <p:cNvSpPr>
                <a:spLocks noChangeArrowheads="1"/>
              </p:cNvSpPr>
              <p:nvPr userDrawn="1"/>
            </p:nvSpPr>
            <p:spPr bwMode="auto">
              <a:xfrm>
                <a:off x="4351"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2" name="Rectangle 852"/>
              <p:cNvSpPr>
                <a:spLocks noChangeArrowheads="1"/>
              </p:cNvSpPr>
              <p:nvPr userDrawn="1"/>
            </p:nvSpPr>
            <p:spPr bwMode="auto">
              <a:xfrm>
                <a:off x="4567"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3" name="Rectangle 853"/>
              <p:cNvSpPr>
                <a:spLocks noChangeArrowheads="1"/>
              </p:cNvSpPr>
              <p:nvPr userDrawn="1"/>
            </p:nvSpPr>
            <p:spPr bwMode="auto">
              <a:xfrm>
                <a:off x="4783"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4" name="Rectangle 854"/>
              <p:cNvSpPr>
                <a:spLocks noChangeArrowheads="1"/>
              </p:cNvSpPr>
              <p:nvPr userDrawn="1"/>
            </p:nvSpPr>
            <p:spPr bwMode="auto">
              <a:xfrm>
                <a:off x="4999"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5" name="Rectangle 855"/>
              <p:cNvSpPr>
                <a:spLocks noChangeArrowheads="1"/>
              </p:cNvSpPr>
              <p:nvPr userDrawn="1"/>
            </p:nvSpPr>
            <p:spPr bwMode="auto">
              <a:xfrm>
                <a:off x="5215"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6" name="Rectangle 856"/>
              <p:cNvSpPr>
                <a:spLocks noChangeArrowheads="1"/>
              </p:cNvSpPr>
              <p:nvPr userDrawn="1"/>
            </p:nvSpPr>
            <p:spPr bwMode="auto">
              <a:xfrm>
                <a:off x="5431"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27" name="Rectangle 857"/>
              <p:cNvSpPr>
                <a:spLocks noChangeArrowheads="1"/>
              </p:cNvSpPr>
              <p:nvPr userDrawn="1"/>
            </p:nvSpPr>
            <p:spPr bwMode="auto">
              <a:xfrm>
                <a:off x="5648" y="3767"/>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20" name="Group 1092"/>
            <p:cNvGrpSpPr>
              <a:grpSpLocks/>
            </p:cNvGrpSpPr>
            <p:nvPr userDrawn="1"/>
          </p:nvGrpSpPr>
          <p:grpSpPr bwMode="auto">
            <a:xfrm>
              <a:off x="1326" y="3983"/>
              <a:ext cx="4345" cy="23"/>
              <a:chOff x="1326" y="3983"/>
              <a:chExt cx="4345" cy="23"/>
            </a:xfrm>
          </p:grpSpPr>
          <p:sp>
            <p:nvSpPr>
              <p:cNvPr id="86" name="Rectangle 1141"/>
              <p:cNvSpPr>
                <a:spLocks noChangeArrowheads="1"/>
              </p:cNvSpPr>
              <p:nvPr userDrawn="1"/>
            </p:nvSpPr>
            <p:spPr bwMode="auto">
              <a:xfrm>
                <a:off x="1326"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7" name="Rectangle 1142"/>
              <p:cNvSpPr>
                <a:spLocks noChangeArrowheads="1"/>
              </p:cNvSpPr>
              <p:nvPr userDrawn="1"/>
            </p:nvSpPr>
            <p:spPr bwMode="auto">
              <a:xfrm>
                <a:off x="1542"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8" name="Rectangle 1143"/>
              <p:cNvSpPr>
                <a:spLocks noChangeArrowheads="1"/>
              </p:cNvSpPr>
              <p:nvPr userDrawn="1"/>
            </p:nvSpPr>
            <p:spPr bwMode="auto">
              <a:xfrm>
                <a:off x="1758"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9" name="Rectangle 1144"/>
              <p:cNvSpPr>
                <a:spLocks noChangeArrowheads="1"/>
              </p:cNvSpPr>
              <p:nvPr userDrawn="1"/>
            </p:nvSpPr>
            <p:spPr bwMode="auto">
              <a:xfrm>
                <a:off x="1974"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0" name="Rectangle 1145"/>
              <p:cNvSpPr>
                <a:spLocks noChangeArrowheads="1"/>
              </p:cNvSpPr>
              <p:nvPr userDrawn="1"/>
            </p:nvSpPr>
            <p:spPr bwMode="auto">
              <a:xfrm>
                <a:off x="2190"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1" name="Rectangle 1146"/>
              <p:cNvSpPr>
                <a:spLocks noChangeArrowheads="1"/>
              </p:cNvSpPr>
              <p:nvPr userDrawn="1"/>
            </p:nvSpPr>
            <p:spPr bwMode="auto">
              <a:xfrm>
                <a:off x="2406"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2" name="Rectangle 1147"/>
              <p:cNvSpPr>
                <a:spLocks noChangeArrowheads="1"/>
              </p:cNvSpPr>
              <p:nvPr userDrawn="1"/>
            </p:nvSpPr>
            <p:spPr bwMode="auto">
              <a:xfrm>
                <a:off x="2622"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3" name="Rectangle 1148"/>
              <p:cNvSpPr>
                <a:spLocks noChangeArrowheads="1"/>
              </p:cNvSpPr>
              <p:nvPr userDrawn="1"/>
            </p:nvSpPr>
            <p:spPr bwMode="auto">
              <a:xfrm>
                <a:off x="2838"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4" name="Rectangle 1149"/>
              <p:cNvSpPr>
                <a:spLocks noChangeArrowheads="1"/>
              </p:cNvSpPr>
              <p:nvPr userDrawn="1"/>
            </p:nvSpPr>
            <p:spPr bwMode="auto">
              <a:xfrm>
                <a:off x="3054"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5" name="Rectangle 1150"/>
              <p:cNvSpPr>
                <a:spLocks noChangeArrowheads="1"/>
              </p:cNvSpPr>
              <p:nvPr userDrawn="1"/>
            </p:nvSpPr>
            <p:spPr bwMode="auto">
              <a:xfrm>
                <a:off x="3270"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6" name="Rectangle 1151"/>
              <p:cNvSpPr>
                <a:spLocks noChangeArrowheads="1"/>
              </p:cNvSpPr>
              <p:nvPr userDrawn="1"/>
            </p:nvSpPr>
            <p:spPr bwMode="auto">
              <a:xfrm>
                <a:off x="3487"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7" name="Rectangle 1152"/>
              <p:cNvSpPr>
                <a:spLocks noChangeArrowheads="1"/>
              </p:cNvSpPr>
              <p:nvPr userDrawn="1"/>
            </p:nvSpPr>
            <p:spPr bwMode="auto">
              <a:xfrm>
                <a:off x="3703"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8" name="Rectangle 1153"/>
              <p:cNvSpPr>
                <a:spLocks noChangeArrowheads="1"/>
              </p:cNvSpPr>
              <p:nvPr userDrawn="1"/>
            </p:nvSpPr>
            <p:spPr bwMode="auto">
              <a:xfrm>
                <a:off x="3919"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99" name="Rectangle 1154"/>
              <p:cNvSpPr>
                <a:spLocks noChangeArrowheads="1"/>
              </p:cNvSpPr>
              <p:nvPr userDrawn="1"/>
            </p:nvSpPr>
            <p:spPr bwMode="auto">
              <a:xfrm>
                <a:off x="4135"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0" name="Rectangle 1155"/>
              <p:cNvSpPr>
                <a:spLocks noChangeArrowheads="1"/>
              </p:cNvSpPr>
              <p:nvPr userDrawn="1"/>
            </p:nvSpPr>
            <p:spPr bwMode="auto">
              <a:xfrm>
                <a:off x="4351"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1" name="Rectangle 1156"/>
              <p:cNvSpPr>
                <a:spLocks noChangeArrowheads="1"/>
              </p:cNvSpPr>
              <p:nvPr userDrawn="1"/>
            </p:nvSpPr>
            <p:spPr bwMode="auto">
              <a:xfrm>
                <a:off x="4567"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2" name="Rectangle 1157"/>
              <p:cNvSpPr>
                <a:spLocks noChangeArrowheads="1"/>
              </p:cNvSpPr>
              <p:nvPr userDrawn="1"/>
            </p:nvSpPr>
            <p:spPr bwMode="auto">
              <a:xfrm>
                <a:off x="4783"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3" name="Rectangle 1158"/>
              <p:cNvSpPr>
                <a:spLocks noChangeArrowheads="1"/>
              </p:cNvSpPr>
              <p:nvPr userDrawn="1"/>
            </p:nvSpPr>
            <p:spPr bwMode="auto">
              <a:xfrm>
                <a:off x="4999"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4" name="Rectangle 1159"/>
              <p:cNvSpPr>
                <a:spLocks noChangeArrowheads="1"/>
              </p:cNvSpPr>
              <p:nvPr userDrawn="1"/>
            </p:nvSpPr>
            <p:spPr bwMode="auto">
              <a:xfrm>
                <a:off x="5215"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5" name="Rectangle 1160"/>
              <p:cNvSpPr>
                <a:spLocks noChangeArrowheads="1"/>
              </p:cNvSpPr>
              <p:nvPr userDrawn="1"/>
            </p:nvSpPr>
            <p:spPr bwMode="auto">
              <a:xfrm>
                <a:off x="5431"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6" name="Rectangle 1161"/>
              <p:cNvSpPr>
                <a:spLocks noChangeArrowheads="1"/>
              </p:cNvSpPr>
              <p:nvPr userDrawn="1"/>
            </p:nvSpPr>
            <p:spPr bwMode="auto">
              <a:xfrm>
                <a:off x="5648" y="3983"/>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21" name="Group 1091"/>
            <p:cNvGrpSpPr>
              <a:grpSpLocks/>
            </p:cNvGrpSpPr>
            <p:nvPr userDrawn="1"/>
          </p:nvGrpSpPr>
          <p:grpSpPr bwMode="auto">
            <a:xfrm>
              <a:off x="1326" y="4200"/>
              <a:ext cx="4345" cy="23"/>
              <a:chOff x="1326" y="4200"/>
              <a:chExt cx="4345" cy="23"/>
            </a:xfrm>
          </p:grpSpPr>
          <p:sp>
            <p:nvSpPr>
              <p:cNvPr id="66" name="Rectangle 1771"/>
              <p:cNvSpPr>
                <a:spLocks noChangeArrowheads="1"/>
              </p:cNvSpPr>
              <p:nvPr userDrawn="1"/>
            </p:nvSpPr>
            <p:spPr bwMode="auto">
              <a:xfrm>
                <a:off x="1326"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7" name="Rectangle 1772"/>
              <p:cNvSpPr>
                <a:spLocks noChangeArrowheads="1"/>
              </p:cNvSpPr>
              <p:nvPr userDrawn="1"/>
            </p:nvSpPr>
            <p:spPr bwMode="auto">
              <a:xfrm>
                <a:off x="1542"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8" name="Rectangle 1773"/>
              <p:cNvSpPr>
                <a:spLocks noChangeArrowheads="1"/>
              </p:cNvSpPr>
              <p:nvPr userDrawn="1"/>
            </p:nvSpPr>
            <p:spPr bwMode="auto">
              <a:xfrm>
                <a:off x="1758"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9" name="Rectangle 1774"/>
              <p:cNvSpPr>
                <a:spLocks noChangeArrowheads="1"/>
              </p:cNvSpPr>
              <p:nvPr userDrawn="1"/>
            </p:nvSpPr>
            <p:spPr bwMode="auto">
              <a:xfrm>
                <a:off x="1974"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0" name="Rectangle 1775"/>
              <p:cNvSpPr>
                <a:spLocks noChangeArrowheads="1"/>
              </p:cNvSpPr>
              <p:nvPr userDrawn="1"/>
            </p:nvSpPr>
            <p:spPr bwMode="auto">
              <a:xfrm>
                <a:off x="2190"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1" name="Rectangle 1776"/>
              <p:cNvSpPr>
                <a:spLocks noChangeArrowheads="1"/>
              </p:cNvSpPr>
              <p:nvPr userDrawn="1"/>
            </p:nvSpPr>
            <p:spPr bwMode="auto">
              <a:xfrm>
                <a:off x="2406"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2" name="Rectangle 1777"/>
              <p:cNvSpPr>
                <a:spLocks noChangeArrowheads="1"/>
              </p:cNvSpPr>
              <p:nvPr userDrawn="1"/>
            </p:nvSpPr>
            <p:spPr bwMode="auto">
              <a:xfrm>
                <a:off x="2622"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3" name="Rectangle 1778"/>
              <p:cNvSpPr>
                <a:spLocks noChangeArrowheads="1"/>
              </p:cNvSpPr>
              <p:nvPr userDrawn="1"/>
            </p:nvSpPr>
            <p:spPr bwMode="auto">
              <a:xfrm>
                <a:off x="2838"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4" name="Rectangle 1779"/>
              <p:cNvSpPr>
                <a:spLocks noChangeArrowheads="1"/>
              </p:cNvSpPr>
              <p:nvPr userDrawn="1"/>
            </p:nvSpPr>
            <p:spPr bwMode="auto">
              <a:xfrm>
                <a:off x="3054"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5" name="Rectangle 1780"/>
              <p:cNvSpPr>
                <a:spLocks noChangeArrowheads="1"/>
              </p:cNvSpPr>
              <p:nvPr userDrawn="1"/>
            </p:nvSpPr>
            <p:spPr bwMode="auto">
              <a:xfrm>
                <a:off x="3270"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6" name="Rectangle 1781"/>
              <p:cNvSpPr>
                <a:spLocks noChangeArrowheads="1"/>
              </p:cNvSpPr>
              <p:nvPr userDrawn="1"/>
            </p:nvSpPr>
            <p:spPr bwMode="auto">
              <a:xfrm>
                <a:off x="3487"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7" name="Rectangle 1782"/>
              <p:cNvSpPr>
                <a:spLocks noChangeArrowheads="1"/>
              </p:cNvSpPr>
              <p:nvPr userDrawn="1"/>
            </p:nvSpPr>
            <p:spPr bwMode="auto">
              <a:xfrm>
                <a:off x="3703"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8" name="Rectangle 1783"/>
              <p:cNvSpPr>
                <a:spLocks noChangeArrowheads="1"/>
              </p:cNvSpPr>
              <p:nvPr userDrawn="1"/>
            </p:nvSpPr>
            <p:spPr bwMode="auto">
              <a:xfrm>
                <a:off x="3919"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79" name="Rectangle 1784"/>
              <p:cNvSpPr>
                <a:spLocks noChangeArrowheads="1"/>
              </p:cNvSpPr>
              <p:nvPr userDrawn="1"/>
            </p:nvSpPr>
            <p:spPr bwMode="auto">
              <a:xfrm>
                <a:off x="4135"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0" name="Rectangle 1785"/>
              <p:cNvSpPr>
                <a:spLocks noChangeArrowheads="1"/>
              </p:cNvSpPr>
              <p:nvPr userDrawn="1"/>
            </p:nvSpPr>
            <p:spPr bwMode="auto">
              <a:xfrm>
                <a:off x="4351"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1" name="Rectangle 1786"/>
              <p:cNvSpPr>
                <a:spLocks noChangeArrowheads="1"/>
              </p:cNvSpPr>
              <p:nvPr userDrawn="1"/>
            </p:nvSpPr>
            <p:spPr bwMode="auto">
              <a:xfrm>
                <a:off x="4567"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2" name="Rectangle 1787"/>
              <p:cNvSpPr>
                <a:spLocks noChangeArrowheads="1"/>
              </p:cNvSpPr>
              <p:nvPr userDrawn="1"/>
            </p:nvSpPr>
            <p:spPr bwMode="auto">
              <a:xfrm>
                <a:off x="4783"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3" name="Rectangle 1788"/>
              <p:cNvSpPr>
                <a:spLocks noChangeArrowheads="1"/>
              </p:cNvSpPr>
              <p:nvPr userDrawn="1"/>
            </p:nvSpPr>
            <p:spPr bwMode="auto">
              <a:xfrm>
                <a:off x="4999"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4" name="Rectangle 1789"/>
              <p:cNvSpPr>
                <a:spLocks noChangeArrowheads="1"/>
              </p:cNvSpPr>
              <p:nvPr userDrawn="1"/>
            </p:nvSpPr>
            <p:spPr bwMode="auto">
              <a:xfrm>
                <a:off x="5215"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85" name="Rectangle 1791"/>
              <p:cNvSpPr>
                <a:spLocks noChangeArrowheads="1"/>
              </p:cNvSpPr>
              <p:nvPr userDrawn="1"/>
            </p:nvSpPr>
            <p:spPr bwMode="auto">
              <a:xfrm>
                <a:off x="5648" y="4200"/>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22" name="Group 1090"/>
            <p:cNvGrpSpPr>
              <a:grpSpLocks/>
            </p:cNvGrpSpPr>
            <p:nvPr userDrawn="1"/>
          </p:nvGrpSpPr>
          <p:grpSpPr bwMode="auto">
            <a:xfrm>
              <a:off x="1326" y="1822"/>
              <a:ext cx="4345" cy="23"/>
              <a:chOff x="1326" y="1822"/>
              <a:chExt cx="4345" cy="23"/>
            </a:xfrm>
          </p:grpSpPr>
          <p:sp>
            <p:nvSpPr>
              <p:cNvPr id="45" name="Rectangle 1795"/>
              <p:cNvSpPr>
                <a:spLocks noChangeArrowheads="1"/>
              </p:cNvSpPr>
              <p:nvPr userDrawn="1"/>
            </p:nvSpPr>
            <p:spPr bwMode="auto">
              <a:xfrm>
                <a:off x="1326"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6" name="Rectangle 1796"/>
              <p:cNvSpPr>
                <a:spLocks noChangeArrowheads="1"/>
              </p:cNvSpPr>
              <p:nvPr userDrawn="1"/>
            </p:nvSpPr>
            <p:spPr bwMode="auto">
              <a:xfrm>
                <a:off x="1542"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7" name="Rectangle 1797"/>
              <p:cNvSpPr>
                <a:spLocks noChangeArrowheads="1"/>
              </p:cNvSpPr>
              <p:nvPr userDrawn="1"/>
            </p:nvSpPr>
            <p:spPr bwMode="auto">
              <a:xfrm>
                <a:off x="1758"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8" name="Rectangle 1798"/>
              <p:cNvSpPr>
                <a:spLocks noChangeArrowheads="1"/>
              </p:cNvSpPr>
              <p:nvPr userDrawn="1"/>
            </p:nvSpPr>
            <p:spPr bwMode="auto">
              <a:xfrm>
                <a:off x="1974"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9" name="Rectangle 1799"/>
              <p:cNvSpPr>
                <a:spLocks noChangeArrowheads="1"/>
              </p:cNvSpPr>
              <p:nvPr userDrawn="1"/>
            </p:nvSpPr>
            <p:spPr bwMode="auto">
              <a:xfrm>
                <a:off x="2190"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0" name="Rectangle 1800"/>
              <p:cNvSpPr>
                <a:spLocks noChangeArrowheads="1"/>
              </p:cNvSpPr>
              <p:nvPr userDrawn="1"/>
            </p:nvSpPr>
            <p:spPr bwMode="auto">
              <a:xfrm>
                <a:off x="2406"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1" name="Rectangle 1801"/>
              <p:cNvSpPr>
                <a:spLocks noChangeArrowheads="1"/>
              </p:cNvSpPr>
              <p:nvPr userDrawn="1"/>
            </p:nvSpPr>
            <p:spPr bwMode="auto">
              <a:xfrm>
                <a:off x="2622"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2" name="Rectangle 1802"/>
              <p:cNvSpPr>
                <a:spLocks noChangeArrowheads="1"/>
              </p:cNvSpPr>
              <p:nvPr userDrawn="1"/>
            </p:nvSpPr>
            <p:spPr bwMode="auto">
              <a:xfrm>
                <a:off x="2838"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3" name="Rectangle 1803"/>
              <p:cNvSpPr>
                <a:spLocks noChangeArrowheads="1"/>
              </p:cNvSpPr>
              <p:nvPr userDrawn="1"/>
            </p:nvSpPr>
            <p:spPr bwMode="auto">
              <a:xfrm>
                <a:off x="3054"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4" name="Rectangle 1804"/>
              <p:cNvSpPr>
                <a:spLocks noChangeArrowheads="1"/>
              </p:cNvSpPr>
              <p:nvPr userDrawn="1"/>
            </p:nvSpPr>
            <p:spPr bwMode="auto">
              <a:xfrm>
                <a:off x="3270"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5" name="Rectangle 1805"/>
              <p:cNvSpPr>
                <a:spLocks noChangeArrowheads="1"/>
              </p:cNvSpPr>
              <p:nvPr userDrawn="1"/>
            </p:nvSpPr>
            <p:spPr bwMode="auto">
              <a:xfrm>
                <a:off x="3487"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6" name="Rectangle 1806"/>
              <p:cNvSpPr>
                <a:spLocks noChangeArrowheads="1"/>
              </p:cNvSpPr>
              <p:nvPr userDrawn="1"/>
            </p:nvSpPr>
            <p:spPr bwMode="auto">
              <a:xfrm>
                <a:off x="3703"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7" name="Rectangle 1807"/>
              <p:cNvSpPr>
                <a:spLocks noChangeArrowheads="1"/>
              </p:cNvSpPr>
              <p:nvPr userDrawn="1"/>
            </p:nvSpPr>
            <p:spPr bwMode="auto">
              <a:xfrm>
                <a:off x="3919"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8" name="Rectangle 1808"/>
              <p:cNvSpPr>
                <a:spLocks noChangeArrowheads="1"/>
              </p:cNvSpPr>
              <p:nvPr userDrawn="1"/>
            </p:nvSpPr>
            <p:spPr bwMode="auto">
              <a:xfrm>
                <a:off x="4135"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59" name="Rectangle 1809"/>
              <p:cNvSpPr>
                <a:spLocks noChangeArrowheads="1"/>
              </p:cNvSpPr>
              <p:nvPr userDrawn="1"/>
            </p:nvSpPr>
            <p:spPr bwMode="auto">
              <a:xfrm>
                <a:off x="4351"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0" name="Rectangle 1810"/>
              <p:cNvSpPr>
                <a:spLocks noChangeArrowheads="1"/>
              </p:cNvSpPr>
              <p:nvPr userDrawn="1"/>
            </p:nvSpPr>
            <p:spPr bwMode="auto">
              <a:xfrm>
                <a:off x="4567"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1" name="Rectangle 1811"/>
              <p:cNvSpPr>
                <a:spLocks noChangeArrowheads="1"/>
              </p:cNvSpPr>
              <p:nvPr userDrawn="1"/>
            </p:nvSpPr>
            <p:spPr bwMode="auto">
              <a:xfrm>
                <a:off x="4783"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2" name="Rectangle 1812"/>
              <p:cNvSpPr>
                <a:spLocks noChangeArrowheads="1"/>
              </p:cNvSpPr>
              <p:nvPr userDrawn="1"/>
            </p:nvSpPr>
            <p:spPr bwMode="auto">
              <a:xfrm>
                <a:off x="4999"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3" name="Rectangle 1813"/>
              <p:cNvSpPr>
                <a:spLocks noChangeArrowheads="1"/>
              </p:cNvSpPr>
              <p:nvPr userDrawn="1"/>
            </p:nvSpPr>
            <p:spPr bwMode="auto">
              <a:xfrm>
                <a:off x="5215"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4" name="Rectangle 1814"/>
              <p:cNvSpPr>
                <a:spLocks noChangeArrowheads="1"/>
              </p:cNvSpPr>
              <p:nvPr userDrawn="1"/>
            </p:nvSpPr>
            <p:spPr bwMode="auto">
              <a:xfrm>
                <a:off x="5431"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65" name="Rectangle 1815"/>
              <p:cNvSpPr>
                <a:spLocks noChangeArrowheads="1"/>
              </p:cNvSpPr>
              <p:nvPr userDrawn="1"/>
            </p:nvSpPr>
            <p:spPr bwMode="auto">
              <a:xfrm>
                <a:off x="5648" y="1822"/>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nvGrpSpPr>
            <p:cNvPr id="23" name="Group 1089"/>
            <p:cNvGrpSpPr>
              <a:grpSpLocks/>
            </p:cNvGrpSpPr>
            <p:nvPr userDrawn="1"/>
          </p:nvGrpSpPr>
          <p:grpSpPr bwMode="auto">
            <a:xfrm>
              <a:off x="1326" y="2038"/>
              <a:ext cx="4345" cy="23"/>
              <a:chOff x="1326" y="2038"/>
              <a:chExt cx="4345" cy="23"/>
            </a:xfrm>
          </p:grpSpPr>
          <p:sp>
            <p:nvSpPr>
              <p:cNvPr id="24" name="Rectangle 1817"/>
              <p:cNvSpPr>
                <a:spLocks noChangeArrowheads="1"/>
              </p:cNvSpPr>
              <p:nvPr userDrawn="1"/>
            </p:nvSpPr>
            <p:spPr bwMode="auto">
              <a:xfrm>
                <a:off x="1326"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5" name="Rectangle 1818"/>
              <p:cNvSpPr>
                <a:spLocks noChangeArrowheads="1"/>
              </p:cNvSpPr>
              <p:nvPr userDrawn="1"/>
            </p:nvSpPr>
            <p:spPr bwMode="auto">
              <a:xfrm>
                <a:off x="1542"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6" name="Rectangle 1819"/>
              <p:cNvSpPr>
                <a:spLocks noChangeArrowheads="1"/>
              </p:cNvSpPr>
              <p:nvPr userDrawn="1"/>
            </p:nvSpPr>
            <p:spPr bwMode="auto">
              <a:xfrm>
                <a:off x="1758"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7" name="Rectangle 1820"/>
              <p:cNvSpPr>
                <a:spLocks noChangeArrowheads="1"/>
              </p:cNvSpPr>
              <p:nvPr userDrawn="1"/>
            </p:nvSpPr>
            <p:spPr bwMode="auto">
              <a:xfrm>
                <a:off x="1974"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8" name="Rectangle 1821"/>
              <p:cNvSpPr>
                <a:spLocks noChangeArrowheads="1"/>
              </p:cNvSpPr>
              <p:nvPr userDrawn="1"/>
            </p:nvSpPr>
            <p:spPr bwMode="auto">
              <a:xfrm>
                <a:off x="2190"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29" name="Rectangle 1822"/>
              <p:cNvSpPr>
                <a:spLocks noChangeArrowheads="1"/>
              </p:cNvSpPr>
              <p:nvPr userDrawn="1"/>
            </p:nvSpPr>
            <p:spPr bwMode="auto">
              <a:xfrm>
                <a:off x="2406"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0" name="Rectangle 1823"/>
              <p:cNvSpPr>
                <a:spLocks noChangeArrowheads="1"/>
              </p:cNvSpPr>
              <p:nvPr userDrawn="1"/>
            </p:nvSpPr>
            <p:spPr bwMode="auto">
              <a:xfrm>
                <a:off x="2622"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1" name="Rectangle 1824"/>
              <p:cNvSpPr>
                <a:spLocks noChangeArrowheads="1"/>
              </p:cNvSpPr>
              <p:nvPr userDrawn="1"/>
            </p:nvSpPr>
            <p:spPr bwMode="auto">
              <a:xfrm>
                <a:off x="2838"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2" name="Rectangle 1825"/>
              <p:cNvSpPr>
                <a:spLocks noChangeArrowheads="1"/>
              </p:cNvSpPr>
              <p:nvPr userDrawn="1"/>
            </p:nvSpPr>
            <p:spPr bwMode="auto">
              <a:xfrm>
                <a:off x="3054"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3" name="Rectangle 1826"/>
              <p:cNvSpPr>
                <a:spLocks noChangeArrowheads="1"/>
              </p:cNvSpPr>
              <p:nvPr userDrawn="1"/>
            </p:nvSpPr>
            <p:spPr bwMode="auto">
              <a:xfrm>
                <a:off x="3270"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4" name="Rectangle 1827"/>
              <p:cNvSpPr>
                <a:spLocks noChangeArrowheads="1"/>
              </p:cNvSpPr>
              <p:nvPr userDrawn="1"/>
            </p:nvSpPr>
            <p:spPr bwMode="auto">
              <a:xfrm>
                <a:off x="3487"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5" name="Rectangle 1828"/>
              <p:cNvSpPr>
                <a:spLocks noChangeArrowheads="1"/>
              </p:cNvSpPr>
              <p:nvPr userDrawn="1"/>
            </p:nvSpPr>
            <p:spPr bwMode="auto">
              <a:xfrm>
                <a:off x="3703"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6" name="Rectangle 1829"/>
              <p:cNvSpPr>
                <a:spLocks noChangeArrowheads="1"/>
              </p:cNvSpPr>
              <p:nvPr userDrawn="1"/>
            </p:nvSpPr>
            <p:spPr bwMode="auto">
              <a:xfrm>
                <a:off x="3919"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7" name="Rectangle 1830"/>
              <p:cNvSpPr>
                <a:spLocks noChangeArrowheads="1"/>
              </p:cNvSpPr>
              <p:nvPr userDrawn="1"/>
            </p:nvSpPr>
            <p:spPr bwMode="auto">
              <a:xfrm>
                <a:off x="4135"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8" name="Rectangle 1831"/>
              <p:cNvSpPr>
                <a:spLocks noChangeArrowheads="1"/>
              </p:cNvSpPr>
              <p:nvPr userDrawn="1"/>
            </p:nvSpPr>
            <p:spPr bwMode="auto">
              <a:xfrm>
                <a:off x="4351"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39" name="Rectangle 1832"/>
              <p:cNvSpPr>
                <a:spLocks noChangeArrowheads="1"/>
              </p:cNvSpPr>
              <p:nvPr userDrawn="1"/>
            </p:nvSpPr>
            <p:spPr bwMode="auto">
              <a:xfrm>
                <a:off x="4567"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0" name="Rectangle 1833"/>
              <p:cNvSpPr>
                <a:spLocks noChangeArrowheads="1"/>
              </p:cNvSpPr>
              <p:nvPr userDrawn="1"/>
            </p:nvSpPr>
            <p:spPr bwMode="auto">
              <a:xfrm>
                <a:off x="4783"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1" name="Rectangle 1834"/>
              <p:cNvSpPr>
                <a:spLocks noChangeArrowheads="1"/>
              </p:cNvSpPr>
              <p:nvPr userDrawn="1"/>
            </p:nvSpPr>
            <p:spPr bwMode="auto">
              <a:xfrm>
                <a:off x="4999"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2" name="Rectangle 1835"/>
              <p:cNvSpPr>
                <a:spLocks noChangeArrowheads="1"/>
              </p:cNvSpPr>
              <p:nvPr userDrawn="1"/>
            </p:nvSpPr>
            <p:spPr bwMode="auto">
              <a:xfrm>
                <a:off x="5215"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3" name="Rectangle 1836"/>
              <p:cNvSpPr>
                <a:spLocks noChangeArrowheads="1"/>
              </p:cNvSpPr>
              <p:nvPr userDrawn="1"/>
            </p:nvSpPr>
            <p:spPr bwMode="auto">
              <a:xfrm>
                <a:off x="5431"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44" name="Rectangle 1837"/>
              <p:cNvSpPr>
                <a:spLocks noChangeArrowheads="1"/>
              </p:cNvSpPr>
              <p:nvPr userDrawn="1"/>
            </p:nvSpPr>
            <p:spPr bwMode="auto">
              <a:xfrm>
                <a:off x="5648" y="2038"/>
                <a:ext cx="23" cy="23"/>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grpSp>
      <p:pic>
        <p:nvPicPr>
          <p:cNvPr id="275" name="Picture 1160" descr="Logo-FRR-ombre"/>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88975"/>
            <a:ext cx="210343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2" name="Rectangle 1156"/>
          <p:cNvSpPr>
            <a:spLocks noGrp="1" noChangeArrowheads="1"/>
          </p:cNvSpPr>
          <p:nvPr>
            <p:ph type="ctrTitle"/>
          </p:nvPr>
        </p:nvSpPr>
        <p:spPr>
          <a:xfrm>
            <a:off x="3352800" y="841375"/>
            <a:ext cx="5791200" cy="1171575"/>
          </a:xfrm>
          <a:extLst>
            <a:ext uri="{909E8E84-426E-40DD-AFC4-6F175D3DCCD1}">
              <a14:hiddenFill xmlns:a14="http://schemas.microsoft.com/office/drawing/2010/main" xmlns="">
                <a:solidFill>
                  <a:srgbClr val="831B21"/>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algn="l">
              <a:defRPr sz="3200" b="0">
                <a:solidFill>
                  <a:srgbClr val="000000"/>
                </a:solidFill>
              </a:defRPr>
            </a:lvl1pPr>
          </a:lstStyle>
          <a:p>
            <a:pPr lvl="0"/>
            <a:r>
              <a:rPr lang="fr-FR" noProof="0"/>
              <a:t>Conférence de Presse du 7 juin 2006</a:t>
            </a:r>
          </a:p>
        </p:txBody>
      </p:sp>
      <p:sp>
        <p:nvSpPr>
          <p:cNvPr id="276" name="Rectangle 1157"/>
          <p:cNvSpPr>
            <a:spLocks noGrp="1" noChangeArrowheads="1"/>
          </p:cNvSpPr>
          <p:nvPr>
            <p:ph type="dt" sz="half" idx="10"/>
          </p:nvPr>
        </p:nvSpPr>
        <p:spPr bwMode="auto">
          <a:xfrm>
            <a:off x="369888" y="6227763"/>
            <a:ext cx="2133600" cy="476250"/>
          </a:xfrm>
          <a:prstGeom prst="rect">
            <a:avLst/>
          </a:prstGeom>
          <a:extLst>
            <a:ext uri="{909E8E84-426E-40DD-AFC4-6F175D3DCCD1}">
              <a14:hiddenFill xmlns:a14="http://schemas.microsoft.com/office/drawing/2010/main" xmlns="">
                <a:solidFill>
                  <a:srgbClr val="831B2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064AC877-A165-4341-8259-DB5E5673E143}" type="datetime1">
              <a:rPr lang="fr-FR">
                <a:solidFill>
                  <a:srgbClr val="000000"/>
                </a:solidFill>
              </a:rPr>
              <a:pPr fontAlgn="base">
                <a:spcBef>
                  <a:spcPct val="0"/>
                </a:spcBef>
                <a:spcAft>
                  <a:spcPct val="0"/>
                </a:spcAft>
                <a:defRPr/>
              </a:pPr>
              <a:t>21/03/2018</a:t>
            </a:fld>
            <a:r>
              <a:rPr lang="fr-FR">
                <a:solidFill>
                  <a:srgbClr val="000000"/>
                </a:solidFill>
              </a:rPr>
              <a:t>16 mai 2007</a:t>
            </a:r>
          </a:p>
        </p:txBody>
      </p:sp>
      <p:sp>
        <p:nvSpPr>
          <p:cNvPr id="277" name="Rectangle 1158"/>
          <p:cNvSpPr>
            <a:spLocks noGrp="1" noChangeArrowheads="1"/>
          </p:cNvSpPr>
          <p:nvPr>
            <p:ph type="sldNum" sz="quarter" idx="11"/>
          </p:nvPr>
        </p:nvSpPr>
        <p:spPr/>
        <p:txBody>
          <a:bodyPr/>
          <a:lstStyle>
            <a:lvl1pPr>
              <a:defRPr smtClean="0"/>
            </a:lvl1pPr>
          </a:lstStyle>
          <a:p>
            <a:pPr>
              <a:defRPr/>
            </a:pPr>
            <a:fld id="{98C2F499-821F-4FFD-9CD5-0262E9CEA95F}" type="slidenum">
              <a:rPr lang="fr-FR"/>
              <a:pPr>
                <a:defRPr/>
              </a:pPr>
              <a:t>‹N°›</a:t>
            </a:fld>
            <a:endParaRPr lang="fr-FR"/>
          </a:p>
        </p:txBody>
      </p:sp>
    </p:spTree>
    <p:extLst>
      <p:ext uri="{BB962C8B-B14F-4D97-AF65-F5344CB8AC3E}">
        <p14:creationId xmlns:p14="http://schemas.microsoft.com/office/powerpoint/2010/main" xmlns="" val="3680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57"/>
          <p:cNvSpPr>
            <a:spLocks noGrp="1" noChangeArrowheads="1"/>
          </p:cNvSpPr>
          <p:nvPr>
            <p:ph type="sldNum" sz="quarter" idx="10"/>
          </p:nvPr>
        </p:nvSpPr>
        <p:spPr>
          <a:ln/>
        </p:spPr>
        <p:txBody>
          <a:bodyPr/>
          <a:lstStyle>
            <a:lvl1pPr>
              <a:defRPr/>
            </a:lvl1pPr>
          </a:lstStyle>
          <a:p>
            <a:pPr>
              <a:defRPr/>
            </a:pPr>
            <a:fld id="{80F695F8-0200-40F7-8BD0-AA32DCD5E641}" type="slidenum">
              <a:rPr lang="fr-FR"/>
              <a:pPr>
                <a:defRPr/>
              </a:pPr>
              <a:t>‹N°›</a:t>
            </a:fld>
            <a:endParaRPr lang="fr-FR"/>
          </a:p>
        </p:txBody>
      </p:sp>
    </p:spTree>
    <p:extLst>
      <p:ext uri="{BB962C8B-B14F-4D97-AF65-F5344CB8AC3E}">
        <p14:creationId xmlns:p14="http://schemas.microsoft.com/office/powerpoint/2010/main" xmlns="" val="102829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37400" y="0"/>
            <a:ext cx="2006600" cy="61658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16013" y="0"/>
            <a:ext cx="5868987" cy="61658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57"/>
          <p:cNvSpPr>
            <a:spLocks noGrp="1" noChangeArrowheads="1"/>
          </p:cNvSpPr>
          <p:nvPr>
            <p:ph type="sldNum" sz="quarter" idx="10"/>
          </p:nvPr>
        </p:nvSpPr>
        <p:spPr>
          <a:ln/>
        </p:spPr>
        <p:txBody>
          <a:bodyPr/>
          <a:lstStyle>
            <a:lvl1pPr>
              <a:defRPr/>
            </a:lvl1pPr>
          </a:lstStyle>
          <a:p>
            <a:pPr>
              <a:defRPr/>
            </a:pPr>
            <a:fld id="{1370AF50-A2A0-4D00-A6A2-46F3DA54E08D}" type="slidenum">
              <a:rPr lang="fr-FR"/>
              <a:pPr>
                <a:defRPr/>
              </a:pPr>
              <a:t>‹N°›</a:t>
            </a:fld>
            <a:endParaRPr lang="fr-FR"/>
          </a:p>
        </p:txBody>
      </p:sp>
    </p:spTree>
    <p:extLst>
      <p:ext uri="{BB962C8B-B14F-4D97-AF65-F5344CB8AC3E}">
        <p14:creationId xmlns:p14="http://schemas.microsoft.com/office/powerpoint/2010/main" xmlns="" val="375982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16013" y="0"/>
            <a:ext cx="7869237" cy="865188"/>
          </a:xfrm>
        </p:spPr>
        <p:txBody>
          <a:bodyPr/>
          <a:lstStyle/>
          <a:p>
            <a:r>
              <a:rPr lang="fr-FR"/>
              <a:t>Modifiez le style du titre</a:t>
            </a:r>
          </a:p>
        </p:txBody>
      </p:sp>
      <p:sp>
        <p:nvSpPr>
          <p:cNvPr id="3" name="Espace réservé du tableau 2"/>
          <p:cNvSpPr>
            <a:spLocks noGrp="1"/>
          </p:cNvSpPr>
          <p:nvPr>
            <p:ph type="tbl" idx="1"/>
          </p:nvPr>
        </p:nvSpPr>
        <p:spPr>
          <a:xfrm>
            <a:off x="1166813" y="1279525"/>
            <a:ext cx="7977187" cy="4886325"/>
          </a:xfrm>
        </p:spPr>
        <p:txBody>
          <a:bodyPr/>
          <a:lstStyle/>
          <a:p>
            <a:pPr lvl="0"/>
            <a:endParaRPr lang="fr-FR" noProof="0"/>
          </a:p>
        </p:txBody>
      </p:sp>
      <p:sp>
        <p:nvSpPr>
          <p:cNvPr id="4" name="Rectangle 357"/>
          <p:cNvSpPr>
            <a:spLocks noGrp="1" noChangeArrowheads="1"/>
          </p:cNvSpPr>
          <p:nvPr>
            <p:ph type="sldNum" sz="quarter" idx="10"/>
          </p:nvPr>
        </p:nvSpPr>
        <p:spPr>
          <a:ln/>
        </p:spPr>
        <p:txBody>
          <a:bodyPr/>
          <a:lstStyle>
            <a:lvl1pPr>
              <a:defRPr/>
            </a:lvl1pPr>
          </a:lstStyle>
          <a:p>
            <a:pPr>
              <a:defRPr/>
            </a:pPr>
            <a:fld id="{4AA616CA-12E5-4E41-A4F7-78AEADCF18D4}" type="slidenum">
              <a:rPr lang="fr-FR"/>
              <a:pPr>
                <a:defRPr/>
              </a:pPr>
              <a:t>‹N°›</a:t>
            </a:fld>
            <a:endParaRPr lang="fr-FR"/>
          </a:p>
        </p:txBody>
      </p:sp>
    </p:spTree>
    <p:extLst>
      <p:ext uri="{BB962C8B-B14F-4D97-AF65-F5344CB8AC3E}">
        <p14:creationId xmlns:p14="http://schemas.microsoft.com/office/powerpoint/2010/main" xmlns="" val="158757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57"/>
          <p:cNvSpPr>
            <a:spLocks noGrp="1" noChangeArrowheads="1"/>
          </p:cNvSpPr>
          <p:nvPr>
            <p:ph type="sldNum" sz="quarter" idx="10"/>
          </p:nvPr>
        </p:nvSpPr>
        <p:spPr>
          <a:ln/>
        </p:spPr>
        <p:txBody>
          <a:bodyPr/>
          <a:lstStyle>
            <a:lvl1pPr>
              <a:defRPr/>
            </a:lvl1pPr>
          </a:lstStyle>
          <a:p>
            <a:pPr>
              <a:defRPr/>
            </a:pPr>
            <a:fld id="{97B23237-7215-404C-8DA3-33E675442754}" type="slidenum">
              <a:rPr lang="fr-FR"/>
              <a:pPr>
                <a:defRPr/>
              </a:pPr>
              <a:t>‹N°›</a:t>
            </a:fld>
            <a:endParaRPr lang="fr-FR"/>
          </a:p>
        </p:txBody>
      </p:sp>
    </p:spTree>
    <p:extLst>
      <p:ext uri="{BB962C8B-B14F-4D97-AF65-F5344CB8AC3E}">
        <p14:creationId xmlns:p14="http://schemas.microsoft.com/office/powerpoint/2010/main" xmlns="" val="99674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357"/>
          <p:cNvSpPr>
            <a:spLocks noGrp="1" noChangeArrowheads="1"/>
          </p:cNvSpPr>
          <p:nvPr>
            <p:ph type="sldNum" sz="quarter" idx="10"/>
          </p:nvPr>
        </p:nvSpPr>
        <p:spPr>
          <a:ln/>
        </p:spPr>
        <p:txBody>
          <a:bodyPr/>
          <a:lstStyle>
            <a:lvl1pPr>
              <a:defRPr/>
            </a:lvl1pPr>
          </a:lstStyle>
          <a:p>
            <a:pPr>
              <a:defRPr/>
            </a:pPr>
            <a:fld id="{960666A1-1FC4-4ECD-B07E-0E25FF4FC242}" type="slidenum">
              <a:rPr lang="fr-FR"/>
              <a:pPr>
                <a:defRPr/>
              </a:pPr>
              <a:t>‹N°›</a:t>
            </a:fld>
            <a:endParaRPr lang="fr-FR"/>
          </a:p>
        </p:txBody>
      </p:sp>
    </p:spTree>
    <p:extLst>
      <p:ext uri="{BB962C8B-B14F-4D97-AF65-F5344CB8AC3E}">
        <p14:creationId xmlns:p14="http://schemas.microsoft.com/office/powerpoint/2010/main" xmlns="" val="95296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66813" y="1279525"/>
            <a:ext cx="391160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30813" y="1279525"/>
            <a:ext cx="3913187"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57"/>
          <p:cNvSpPr>
            <a:spLocks noGrp="1" noChangeArrowheads="1"/>
          </p:cNvSpPr>
          <p:nvPr>
            <p:ph type="sldNum" sz="quarter" idx="10"/>
          </p:nvPr>
        </p:nvSpPr>
        <p:spPr>
          <a:ln/>
        </p:spPr>
        <p:txBody>
          <a:bodyPr/>
          <a:lstStyle>
            <a:lvl1pPr>
              <a:defRPr/>
            </a:lvl1pPr>
          </a:lstStyle>
          <a:p>
            <a:pPr>
              <a:defRPr/>
            </a:pPr>
            <a:fld id="{9CD237F6-CC00-4C29-B4E2-E6814720711C}" type="slidenum">
              <a:rPr lang="fr-FR"/>
              <a:pPr>
                <a:defRPr/>
              </a:pPr>
              <a:t>‹N°›</a:t>
            </a:fld>
            <a:endParaRPr lang="fr-FR"/>
          </a:p>
        </p:txBody>
      </p:sp>
    </p:spTree>
    <p:extLst>
      <p:ext uri="{BB962C8B-B14F-4D97-AF65-F5344CB8AC3E}">
        <p14:creationId xmlns:p14="http://schemas.microsoft.com/office/powerpoint/2010/main" xmlns="" val="399621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57"/>
          <p:cNvSpPr>
            <a:spLocks noGrp="1" noChangeArrowheads="1"/>
          </p:cNvSpPr>
          <p:nvPr>
            <p:ph type="sldNum" sz="quarter" idx="10"/>
          </p:nvPr>
        </p:nvSpPr>
        <p:spPr>
          <a:ln/>
        </p:spPr>
        <p:txBody>
          <a:bodyPr/>
          <a:lstStyle>
            <a:lvl1pPr>
              <a:defRPr/>
            </a:lvl1pPr>
          </a:lstStyle>
          <a:p>
            <a:pPr>
              <a:defRPr/>
            </a:pPr>
            <a:fld id="{4CD4F823-0F17-4126-BB58-8AAC0FC7F3BE}" type="slidenum">
              <a:rPr lang="fr-FR"/>
              <a:pPr>
                <a:defRPr/>
              </a:pPr>
              <a:t>‹N°›</a:t>
            </a:fld>
            <a:endParaRPr lang="fr-FR"/>
          </a:p>
        </p:txBody>
      </p:sp>
    </p:spTree>
    <p:extLst>
      <p:ext uri="{BB962C8B-B14F-4D97-AF65-F5344CB8AC3E}">
        <p14:creationId xmlns:p14="http://schemas.microsoft.com/office/powerpoint/2010/main" xmlns="" val="149445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57"/>
          <p:cNvSpPr>
            <a:spLocks noGrp="1" noChangeArrowheads="1"/>
          </p:cNvSpPr>
          <p:nvPr>
            <p:ph type="sldNum" sz="quarter" idx="10"/>
          </p:nvPr>
        </p:nvSpPr>
        <p:spPr>
          <a:ln/>
        </p:spPr>
        <p:txBody>
          <a:bodyPr/>
          <a:lstStyle>
            <a:lvl1pPr>
              <a:defRPr/>
            </a:lvl1pPr>
          </a:lstStyle>
          <a:p>
            <a:pPr>
              <a:defRPr/>
            </a:pPr>
            <a:fld id="{9C179CE4-1667-4C8E-919A-1041EDF2B511}" type="slidenum">
              <a:rPr lang="fr-FR"/>
              <a:pPr>
                <a:defRPr/>
              </a:pPr>
              <a:t>‹N°›</a:t>
            </a:fld>
            <a:endParaRPr lang="fr-FR"/>
          </a:p>
        </p:txBody>
      </p:sp>
    </p:spTree>
    <p:extLst>
      <p:ext uri="{BB962C8B-B14F-4D97-AF65-F5344CB8AC3E}">
        <p14:creationId xmlns:p14="http://schemas.microsoft.com/office/powerpoint/2010/main" xmlns="" val="192417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57"/>
          <p:cNvSpPr>
            <a:spLocks noGrp="1" noChangeArrowheads="1"/>
          </p:cNvSpPr>
          <p:nvPr>
            <p:ph type="sldNum" sz="quarter" idx="10"/>
          </p:nvPr>
        </p:nvSpPr>
        <p:spPr>
          <a:ln/>
        </p:spPr>
        <p:txBody>
          <a:bodyPr/>
          <a:lstStyle>
            <a:lvl1pPr>
              <a:defRPr/>
            </a:lvl1pPr>
          </a:lstStyle>
          <a:p>
            <a:pPr>
              <a:defRPr/>
            </a:pPr>
            <a:fld id="{114E6DA5-1E59-42E8-8BAA-1B0B30E31F40}" type="slidenum">
              <a:rPr lang="fr-FR"/>
              <a:pPr>
                <a:defRPr/>
              </a:pPr>
              <a:t>‹N°›</a:t>
            </a:fld>
            <a:endParaRPr lang="fr-FR"/>
          </a:p>
        </p:txBody>
      </p:sp>
    </p:spTree>
    <p:extLst>
      <p:ext uri="{BB962C8B-B14F-4D97-AF65-F5344CB8AC3E}">
        <p14:creationId xmlns:p14="http://schemas.microsoft.com/office/powerpoint/2010/main" xmlns="" val="260917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57"/>
          <p:cNvSpPr>
            <a:spLocks noGrp="1" noChangeArrowheads="1"/>
          </p:cNvSpPr>
          <p:nvPr>
            <p:ph type="sldNum" sz="quarter" idx="10"/>
          </p:nvPr>
        </p:nvSpPr>
        <p:spPr>
          <a:ln/>
        </p:spPr>
        <p:txBody>
          <a:bodyPr/>
          <a:lstStyle>
            <a:lvl1pPr>
              <a:defRPr/>
            </a:lvl1pPr>
          </a:lstStyle>
          <a:p>
            <a:pPr>
              <a:defRPr/>
            </a:pPr>
            <a:fld id="{00867B7E-A182-4525-A6F5-752E432F65CC}" type="slidenum">
              <a:rPr lang="fr-FR"/>
              <a:pPr>
                <a:defRPr/>
              </a:pPr>
              <a:t>‹N°›</a:t>
            </a:fld>
            <a:endParaRPr lang="fr-FR"/>
          </a:p>
        </p:txBody>
      </p:sp>
    </p:spTree>
    <p:extLst>
      <p:ext uri="{BB962C8B-B14F-4D97-AF65-F5344CB8AC3E}">
        <p14:creationId xmlns:p14="http://schemas.microsoft.com/office/powerpoint/2010/main" xmlns="" val="35535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57"/>
          <p:cNvSpPr>
            <a:spLocks noGrp="1" noChangeArrowheads="1"/>
          </p:cNvSpPr>
          <p:nvPr>
            <p:ph type="sldNum" sz="quarter" idx="10"/>
          </p:nvPr>
        </p:nvSpPr>
        <p:spPr>
          <a:ln/>
        </p:spPr>
        <p:txBody>
          <a:bodyPr/>
          <a:lstStyle>
            <a:lvl1pPr>
              <a:defRPr/>
            </a:lvl1pPr>
          </a:lstStyle>
          <a:p>
            <a:pPr>
              <a:defRPr/>
            </a:pPr>
            <a:fld id="{51373C21-2247-4008-BF9B-76FE2651E845}" type="slidenum">
              <a:rPr lang="fr-FR"/>
              <a:pPr>
                <a:defRPr/>
              </a:pPr>
              <a:t>‹N°›</a:t>
            </a:fld>
            <a:endParaRPr lang="fr-FR"/>
          </a:p>
        </p:txBody>
      </p:sp>
    </p:spTree>
    <p:extLst>
      <p:ext uri="{BB962C8B-B14F-4D97-AF65-F5344CB8AC3E}">
        <p14:creationId xmlns:p14="http://schemas.microsoft.com/office/powerpoint/2010/main" xmlns="" val="268746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ltGray">
          <a:xfrm>
            <a:off x="0" y="6426200"/>
            <a:ext cx="9144000" cy="4318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sz="1400">
              <a:solidFill>
                <a:srgbClr val="000000"/>
              </a:solidFill>
            </a:endParaRPr>
          </a:p>
        </p:txBody>
      </p:sp>
      <p:sp>
        <p:nvSpPr>
          <p:cNvPr id="1027" name="Rectangle 2"/>
          <p:cNvSpPr>
            <a:spLocks noGrp="1" noChangeArrowheads="1"/>
          </p:cNvSpPr>
          <p:nvPr>
            <p:ph type="title"/>
          </p:nvPr>
        </p:nvSpPr>
        <p:spPr bwMode="auto">
          <a:xfrm>
            <a:off x="1116013" y="0"/>
            <a:ext cx="7869237"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1166813" y="1279525"/>
            <a:ext cx="7977187" cy="488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Rectangle 9"/>
          <p:cNvSpPr>
            <a:spLocks noChangeArrowheads="1"/>
          </p:cNvSpPr>
          <p:nvPr userDrawn="1"/>
        </p:nvSpPr>
        <p:spPr bwMode="auto">
          <a:xfrm>
            <a:off x="1258888" y="874713"/>
            <a:ext cx="7888287" cy="1079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30" name="Rectangle 11"/>
          <p:cNvSpPr>
            <a:spLocks noChangeArrowheads="1"/>
          </p:cNvSpPr>
          <p:nvPr userDrawn="1"/>
        </p:nvSpPr>
        <p:spPr bwMode="auto">
          <a:xfrm>
            <a:off x="0" y="6354763"/>
            <a:ext cx="9144000" cy="7937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pic>
        <p:nvPicPr>
          <p:cNvPr id="1031" name="Picture 331" descr="Logo-FRR-sans-ombre"/>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49225" y="176213"/>
            <a:ext cx="1028700"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2" name="Group 350"/>
          <p:cNvGrpSpPr>
            <a:grpSpLocks/>
          </p:cNvGrpSpPr>
          <p:nvPr userDrawn="1"/>
        </p:nvGrpSpPr>
        <p:grpSpPr bwMode="auto">
          <a:xfrm>
            <a:off x="8280400" y="6470650"/>
            <a:ext cx="722313" cy="36513"/>
            <a:chOff x="5191" y="4076"/>
            <a:chExt cx="455" cy="23"/>
          </a:xfrm>
        </p:grpSpPr>
        <p:sp>
          <p:nvSpPr>
            <p:cNvPr id="1034" name="Rectangle 351"/>
            <p:cNvSpPr>
              <a:spLocks noChangeArrowheads="1"/>
            </p:cNvSpPr>
            <p:nvPr userDrawn="1"/>
          </p:nvSpPr>
          <p:spPr bwMode="auto">
            <a:xfrm>
              <a:off x="5191" y="4076"/>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35" name="Rectangle 352"/>
            <p:cNvSpPr>
              <a:spLocks noChangeArrowheads="1"/>
            </p:cNvSpPr>
            <p:nvPr userDrawn="1"/>
          </p:nvSpPr>
          <p:spPr bwMode="auto">
            <a:xfrm>
              <a:off x="5407" y="4076"/>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sp>
          <p:nvSpPr>
            <p:cNvPr id="1036" name="Rectangle 353"/>
            <p:cNvSpPr>
              <a:spLocks noChangeArrowheads="1"/>
            </p:cNvSpPr>
            <p:nvPr userDrawn="1"/>
          </p:nvSpPr>
          <p:spPr bwMode="auto">
            <a:xfrm>
              <a:off x="5623" y="4076"/>
              <a:ext cx="23" cy="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fr-FR" altLang="fr-FR">
                <a:solidFill>
                  <a:srgbClr val="000000"/>
                </a:solidFill>
              </a:endParaRPr>
            </a:p>
          </p:txBody>
        </p:sp>
      </p:grpSp>
      <p:sp>
        <p:nvSpPr>
          <p:cNvPr id="1381" name="Rectangle 357"/>
          <p:cNvSpPr>
            <a:spLocks noGrp="1" noChangeArrowheads="1"/>
          </p:cNvSpPr>
          <p:nvPr>
            <p:ph type="sldNum" sz="quarter" idx="4"/>
          </p:nvPr>
        </p:nvSpPr>
        <p:spPr bwMode="auto">
          <a:xfrm>
            <a:off x="8128000" y="6510338"/>
            <a:ext cx="1025525" cy="476250"/>
          </a:xfrm>
          <a:prstGeom prst="rect">
            <a:avLst/>
          </a:prstGeom>
          <a:noFill/>
          <a:ln>
            <a:noFill/>
          </a:ln>
          <a:effectLst/>
          <a:extLst>
            <a:ext uri="{909E8E84-426E-40DD-AFC4-6F175D3DCCD1}">
              <a14:hiddenFill xmlns:a14="http://schemas.microsoft.com/office/drawing/2010/main" xmlns="">
                <a:solidFill>
                  <a:srgbClr val="831B2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rgbClr val="FFFFFF"/>
                </a:solidFill>
              </a:defRPr>
            </a:lvl1pPr>
          </a:lstStyle>
          <a:p>
            <a:pPr fontAlgn="base">
              <a:spcBef>
                <a:spcPct val="0"/>
              </a:spcBef>
              <a:spcAft>
                <a:spcPct val="0"/>
              </a:spcAft>
              <a:defRPr/>
            </a:pPr>
            <a:fld id="{2EC264E3-8677-4B7D-9882-C186DFC1D9B5}" type="slidenum">
              <a:rPr lang="fr-FR"/>
              <a:pPr fontAlgn="base">
                <a:spcBef>
                  <a:spcPct val="0"/>
                </a:spcBef>
                <a:spcAft>
                  <a:spcPct val="0"/>
                </a:spcAft>
                <a:defRPr/>
              </a:pPr>
              <a:t>‹N°›</a:t>
            </a:fld>
            <a:endParaRPr lang="fr-FR"/>
          </a:p>
        </p:txBody>
      </p:sp>
      <p:sp>
        <p:nvSpPr>
          <p:cNvPr id="2" name="MSIPCMdc8942ccabd5ed25b71fb564" descr="{&quot;HashCode&quot;:1612901515,&quot;Placement&quot;:&quot;Footer&quot;,&quot;Top&quot;:519.343,&quot;Left&quot;:0.0,&quot;SlideWidth&quot;:720,&quot;SlideHeight&quot;:540}"/>
          <p:cNvSpPr txBox="1"/>
          <p:nvPr userDrawn="1"/>
        </p:nvSpPr>
        <p:spPr>
          <a:xfrm>
            <a:off x="0" y="6595656"/>
            <a:ext cx="910842"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CDC-Interne</a:t>
            </a:r>
          </a:p>
        </p:txBody>
      </p:sp>
    </p:spTree>
    <p:extLst>
      <p:ext uri="{BB962C8B-B14F-4D97-AF65-F5344CB8AC3E}">
        <p14:creationId xmlns:p14="http://schemas.microsoft.com/office/powerpoint/2010/main" xmlns="" val="607654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rtl="0" eaLnBrk="0" fontAlgn="base" hangingPunct="0">
        <a:spcBef>
          <a:spcPct val="0"/>
        </a:spcBef>
        <a:spcAft>
          <a:spcPct val="0"/>
        </a:spcAft>
        <a:defRPr sz="2400" b="1">
          <a:solidFill>
            <a:schemeClr val="accent1"/>
          </a:solidFill>
          <a:latin typeface="+mj-lt"/>
          <a:ea typeface="+mj-ea"/>
          <a:cs typeface="+mj-cs"/>
        </a:defRPr>
      </a:lvl1pPr>
      <a:lvl2pPr algn="r" rtl="0" eaLnBrk="0" fontAlgn="base" hangingPunct="0">
        <a:spcBef>
          <a:spcPct val="0"/>
        </a:spcBef>
        <a:spcAft>
          <a:spcPct val="0"/>
        </a:spcAft>
        <a:defRPr sz="2400" b="1">
          <a:solidFill>
            <a:schemeClr val="accent1"/>
          </a:solidFill>
          <a:latin typeface="Verdana" pitchFamily="34" charset="0"/>
        </a:defRPr>
      </a:lvl2pPr>
      <a:lvl3pPr algn="r" rtl="0" eaLnBrk="0" fontAlgn="base" hangingPunct="0">
        <a:spcBef>
          <a:spcPct val="0"/>
        </a:spcBef>
        <a:spcAft>
          <a:spcPct val="0"/>
        </a:spcAft>
        <a:defRPr sz="2400" b="1">
          <a:solidFill>
            <a:schemeClr val="accent1"/>
          </a:solidFill>
          <a:latin typeface="Verdana" pitchFamily="34" charset="0"/>
        </a:defRPr>
      </a:lvl3pPr>
      <a:lvl4pPr algn="r" rtl="0" eaLnBrk="0" fontAlgn="base" hangingPunct="0">
        <a:spcBef>
          <a:spcPct val="0"/>
        </a:spcBef>
        <a:spcAft>
          <a:spcPct val="0"/>
        </a:spcAft>
        <a:defRPr sz="2400" b="1">
          <a:solidFill>
            <a:schemeClr val="accent1"/>
          </a:solidFill>
          <a:latin typeface="Verdana" pitchFamily="34" charset="0"/>
        </a:defRPr>
      </a:lvl4pPr>
      <a:lvl5pPr algn="r" rtl="0" eaLnBrk="0" fontAlgn="base" hangingPunct="0">
        <a:spcBef>
          <a:spcPct val="0"/>
        </a:spcBef>
        <a:spcAft>
          <a:spcPct val="0"/>
        </a:spcAft>
        <a:defRPr sz="2400" b="1">
          <a:solidFill>
            <a:schemeClr val="accent1"/>
          </a:solidFill>
          <a:latin typeface="Verdana" pitchFamily="34" charset="0"/>
        </a:defRPr>
      </a:lvl5pPr>
      <a:lvl6pPr marL="457200" algn="r" rtl="0" fontAlgn="base">
        <a:spcBef>
          <a:spcPct val="0"/>
        </a:spcBef>
        <a:spcAft>
          <a:spcPct val="0"/>
        </a:spcAft>
        <a:defRPr sz="2400" b="1">
          <a:solidFill>
            <a:schemeClr val="accent1"/>
          </a:solidFill>
          <a:latin typeface="Verdana" pitchFamily="34" charset="0"/>
        </a:defRPr>
      </a:lvl6pPr>
      <a:lvl7pPr marL="914400" algn="r" rtl="0" fontAlgn="base">
        <a:spcBef>
          <a:spcPct val="0"/>
        </a:spcBef>
        <a:spcAft>
          <a:spcPct val="0"/>
        </a:spcAft>
        <a:defRPr sz="2400" b="1">
          <a:solidFill>
            <a:schemeClr val="accent1"/>
          </a:solidFill>
          <a:latin typeface="Verdana" pitchFamily="34" charset="0"/>
        </a:defRPr>
      </a:lvl7pPr>
      <a:lvl8pPr marL="1371600" algn="r" rtl="0" fontAlgn="base">
        <a:spcBef>
          <a:spcPct val="0"/>
        </a:spcBef>
        <a:spcAft>
          <a:spcPct val="0"/>
        </a:spcAft>
        <a:defRPr sz="2400" b="1">
          <a:solidFill>
            <a:schemeClr val="accent1"/>
          </a:solidFill>
          <a:latin typeface="Verdana" pitchFamily="34" charset="0"/>
        </a:defRPr>
      </a:lvl8pPr>
      <a:lvl9pPr marL="1828800" algn="r" rtl="0" fontAlgn="base">
        <a:spcBef>
          <a:spcPct val="0"/>
        </a:spcBef>
        <a:spcAft>
          <a:spcPct val="0"/>
        </a:spcAft>
        <a:defRPr sz="2400" b="1">
          <a:solidFill>
            <a:schemeClr val="accent1"/>
          </a:solidFill>
          <a:latin typeface="Verdana" pitchFamily="34" charset="0"/>
        </a:defRPr>
      </a:lvl9pPr>
    </p:titleStyle>
    <p:bodyStyle>
      <a:lvl1pPr marL="342900" indent="-342900" algn="l" rtl="0" eaLnBrk="0" fontAlgn="base" hangingPunct="0">
        <a:spcBef>
          <a:spcPct val="70000"/>
        </a:spcBef>
        <a:spcAft>
          <a:spcPct val="0"/>
        </a:spcAft>
        <a:defRPr b="1">
          <a:solidFill>
            <a:schemeClr val="accent1"/>
          </a:solidFill>
          <a:latin typeface="+mn-lt"/>
          <a:ea typeface="+mn-ea"/>
          <a:cs typeface="+mn-cs"/>
        </a:defRPr>
      </a:lvl1pPr>
      <a:lvl2pPr marL="184150" indent="-161925" algn="l" rtl="0" eaLnBrk="0" fontAlgn="base" hangingPunct="0">
        <a:spcBef>
          <a:spcPct val="20000"/>
        </a:spcBef>
        <a:spcAft>
          <a:spcPct val="0"/>
        </a:spcAft>
        <a:buChar char="•"/>
        <a:defRPr sz="1600">
          <a:solidFill>
            <a:schemeClr val="tx1"/>
          </a:solidFill>
          <a:latin typeface="+mn-lt"/>
        </a:defRPr>
      </a:lvl2pPr>
      <a:lvl3pPr marL="452438" indent="-169863" algn="l" rtl="0" eaLnBrk="0" fontAlgn="base" hangingPunct="0">
        <a:spcBef>
          <a:spcPct val="20000"/>
        </a:spcBef>
        <a:spcAft>
          <a:spcPct val="0"/>
        </a:spcAft>
        <a:buChar char="•"/>
        <a:defRPr sz="1400">
          <a:solidFill>
            <a:schemeClr val="tx1"/>
          </a:solidFill>
          <a:latin typeface="+mn-lt"/>
        </a:defRPr>
      </a:lvl3pPr>
      <a:lvl4pPr marL="739775" indent="-195263"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cid:image001.png@01D35EC5.8EE18930"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79712" y="841375"/>
            <a:ext cx="7164288" cy="1171575"/>
          </a:xfrm>
        </p:spPr>
        <p:txBody>
          <a:bodyPr/>
          <a:lstStyle/>
          <a:p>
            <a:r>
              <a:rPr lang="fr-FR" b="1" dirty="0"/>
              <a:t>FRR : caractéristiques, résultats, perspectives.</a:t>
            </a:r>
          </a:p>
        </p:txBody>
      </p:sp>
      <p:sp>
        <p:nvSpPr>
          <p:cNvPr id="3" name="Espace réservé du numéro de diapositive 2"/>
          <p:cNvSpPr>
            <a:spLocks noGrp="1"/>
          </p:cNvSpPr>
          <p:nvPr>
            <p:ph type="sldNum" sz="quarter" idx="11"/>
          </p:nvPr>
        </p:nvSpPr>
        <p:spPr/>
        <p:txBody>
          <a:bodyPr/>
          <a:lstStyle/>
          <a:p>
            <a:pPr>
              <a:defRPr/>
            </a:pPr>
            <a:fld id="{98C2F499-821F-4FFD-9CD5-0262E9CEA95F}" type="slidenum">
              <a:rPr lang="fr-FR" smtClean="0"/>
              <a:pPr>
                <a:defRPr/>
              </a:pPr>
              <a:t>1</a:t>
            </a:fld>
            <a:endParaRPr lang="fr-FR"/>
          </a:p>
        </p:txBody>
      </p:sp>
      <p:sp>
        <p:nvSpPr>
          <p:cNvPr id="5" name="ZoneTexte 4"/>
          <p:cNvSpPr txBox="1"/>
          <p:nvPr/>
        </p:nvSpPr>
        <p:spPr>
          <a:xfrm>
            <a:off x="2123728" y="2420888"/>
            <a:ext cx="5760640" cy="369332"/>
          </a:xfrm>
          <a:prstGeom prst="rect">
            <a:avLst/>
          </a:prstGeom>
          <a:noFill/>
        </p:spPr>
        <p:txBody>
          <a:bodyPr wrap="square" rtlCol="0">
            <a:spAutoFit/>
          </a:bodyPr>
          <a:lstStyle/>
          <a:p>
            <a:r>
              <a:rPr lang="fr-FR" dirty="0"/>
              <a:t>Colloque Le Mans 20 mars 2018</a:t>
            </a:r>
          </a:p>
        </p:txBody>
      </p:sp>
      <p:sp>
        <p:nvSpPr>
          <p:cNvPr id="6" name="ZoneTexte 5"/>
          <p:cNvSpPr txBox="1"/>
          <p:nvPr/>
        </p:nvSpPr>
        <p:spPr>
          <a:xfrm>
            <a:off x="2555776" y="5733256"/>
            <a:ext cx="5616624" cy="646331"/>
          </a:xfrm>
          <a:prstGeom prst="rect">
            <a:avLst/>
          </a:prstGeom>
          <a:noFill/>
        </p:spPr>
        <p:txBody>
          <a:bodyPr wrap="square" rtlCol="0">
            <a:spAutoFit/>
          </a:bodyPr>
          <a:lstStyle/>
          <a:p>
            <a:r>
              <a:rPr lang="fr-FR" dirty="0">
                <a:solidFill>
                  <a:schemeClr val="bg1"/>
                </a:solidFill>
              </a:rPr>
              <a:t>Yves Chevalier, membre du directoire du Fonds de Réserve pour les Retraites (FRR)</a:t>
            </a:r>
          </a:p>
        </p:txBody>
      </p:sp>
    </p:spTree>
    <p:extLst>
      <p:ext uri="{BB962C8B-B14F-4D97-AF65-F5344CB8AC3E}">
        <p14:creationId xmlns:p14="http://schemas.microsoft.com/office/powerpoint/2010/main" xmlns="" val="361270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10</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1800" dirty="0"/>
              <a:t>2. 4. Une allocation stratégique adaptée au nouveau modèle économique du FRR et à l’évolution des marchés financiers</a:t>
            </a:r>
          </a:p>
        </p:txBody>
      </p:sp>
      <p:pic>
        <p:nvPicPr>
          <p:cNvPr id="3" name="Image 2"/>
          <p:cNvPicPr>
            <a:picLocks noChangeAspect="1"/>
          </p:cNvPicPr>
          <p:nvPr/>
        </p:nvPicPr>
        <p:blipFill>
          <a:blip r:embed="rId3" cstate="print"/>
          <a:stretch>
            <a:fillRect/>
          </a:stretch>
        </p:blipFill>
        <p:spPr>
          <a:xfrm>
            <a:off x="0" y="1684874"/>
            <a:ext cx="9144000" cy="3488251"/>
          </a:xfrm>
          <a:prstGeom prst="rect">
            <a:avLst/>
          </a:prstGeom>
        </p:spPr>
      </p:pic>
    </p:spTree>
    <p:extLst>
      <p:ext uri="{BB962C8B-B14F-4D97-AF65-F5344CB8AC3E}">
        <p14:creationId xmlns:p14="http://schemas.microsoft.com/office/powerpoint/2010/main" xmlns="" val="182909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2.5: allocation stratégique 2017 incorporant les actifs non cotés</a:t>
            </a:r>
          </a:p>
        </p:txBody>
      </p:sp>
      <p:sp>
        <p:nvSpPr>
          <p:cNvPr id="3" name="Espace réservé du numéro de diapositive 2"/>
          <p:cNvSpPr>
            <a:spLocks noGrp="1"/>
          </p:cNvSpPr>
          <p:nvPr>
            <p:ph type="sldNum" sz="quarter" idx="10"/>
          </p:nvPr>
        </p:nvSpPr>
        <p:spPr/>
        <p:txBody>
          <a:bodyPr/>
          <a:lstStyle/>
          <a:p>
            <a:pPr>
              <a:defRPr/>
            </a:pPr>
            <a:fld id="{9C179CE4-1667-4C8E-919A-1041EDF2B511}" type="slidenum">
              <a:rPr lang="fr-FR" smtClean="0"/>
              <a:pPr>
                <a:defRPr/>
              </a:pPr>
              <a:t>11</a:t>
            </a:fld>
            <a:endParaRPr lang="fr-FR"/>
          </a:p>
        </p:txBody>
      </p:sp>
      <p:pic>
        <p:nvPicPr>
          <p:cNvPr id="5" name="Image 4"/>
          <p:cNvPicPr>
            <a:picLocks noChangeAspect="1"/>
          </p:cNvPicPr>
          <p:nvPr/>
        </p:nvPicPr>
        <p:blipFill>
          <a:blip r:embed="rId3" cstate="print"/>
          <a:stretch>
            <a:fillRect/>
          </a:stretch>
        </p:blipFill>
        <p:spPr>
          <a:xfrm>
            <a:off x="683568" y="1196752"/>
            <a:ext cx="7950109" cy="4464496"/>
          </a:xfrm>
          <a:prstGeom prst="rect">
            <a:avLst/>
          </a:prstGeom>
        </p:spPr>
      </p:pic>
    </p:spTree>
    <p:extLst>
      <p:ext uri="{BB962C8B-B14F-4D97-AF65-F5344CB8AC3E}">
        <p14:creationId xmlns:p14="http://schemas.microsoft.com/office/powerpoint/2010/main" xmlns="" val="172794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12</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2.6. Performances annuelles du FRR </a:t>
            </a:r>
          </a:p>
        </p:txBody>
      </p:sp>
      <p:pic>
        <p:nvPicPr>
          <p:cNvPr id="2" name="Image 1"/>
          <p:cNvPicPr>
            <a:picLocks noChangeAspect="1"/>
          </p:cNvPicPr>
          <p:nvPr/>
        </p:nvPicPr>
        <p:blipFill>
          <a:blip r:embed="rId3" cstate="print"/>
          <a:stretch>
            <a:fillRect/>
          </a:stretch>
        </p:blipFill>
        <p:spPr>
          <a:xfrm>
            <a:off x="1074730" y="1412776"/>
            <a:ext cx="7075966" cy="4032448"/>
          </a:xfrm>
          <a:prstGeom prst="rect">
            <a:avLst/>
          </a:prstGeom>
        </p:spPr>
      </p:pic>
    </p:spTree>
    <p:extLst>
      <p:ext uri="{BB962C8B-B14F-4D97-AF65-F5344CB8AC3E}">
        <p14:creationId xmlns:p14="http://schemas.microsoft.com/office/powerpoint/2010/main" xmlns="" val="258524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13</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2.7. L’actif est resté stable depuis 2011 malgré les versements à la CADES</a:t>
            </a:r>
          </a:p>
        </p:txBody>
      </p:sp>
      <p:pic>
        <p:nvPicPr>
          <p:cNvPr id="4" name="Image 3"/>
          <p:cNvPicPr>
            <a:picLocks noChangeAspect="1"/>
          </p:cNvPicPr>
          <p:nvPr/>
        </p:nvPicPr>
        <p:blipFill>
          <a:blip r:embed="rId3" cstate="print"/>
          <a:stretch>
            <a:fillRect/>
          </a:stretch>
        </p:blipFill>
        <p:spPr>
          <a:xfrm>
            <a:off x="202066" y="2132856"/>
            <a:ext cx="8835329" cy="3168352"/>
          </a:xfrm>
          <a:prstGeom prst="rect">
            <a:avLst/>
          </a:prstGeom>
        </p:spPr>
      </p:pic>
    </p:spTree>
    <p:extLst>
      <p:ext uri="{BB962C8B-B14F-4D97-AF65-F5344CB8AC3E}">
        <p14:creationId xmlns:p14="http://schemas.microsoft.com/office/powerpoint/2010/main" xmlns="" val="420451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14</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2.8. Performance annualisée et performance cumulée des actifs de couverture et de performance</a:t>
            </a:r>
          </a:p>
        </p:txBody>
      </p:sp>
      <p:sp>
        <p:nvSpPr>
          <p:cNvPr id="4" name="ZoneTexte 3"/>
          <p:cNvSpPr txBox="1"/>
          <p:nvPr/>
        </p:nvSpPr>
        <p:spPr>
          <a:xfrm>
            <a:off x="446808" y="1124744"/>
            <a:ext cx="7704856" cy="861774"/>
          </a:xfrm>
          <a:prstGeom prst="rect">
            <a:avLst/>
          </a:prstGeom>
          <a:noFill/>
        </p:spPr>
        <p:txBody>
          <a:bodyPr wrap="square" rtlCol="0">
            <a:spAutoFit/>
          </a:bodyPr>
          <a:lstStyle/>
          <a:p>
            <a:r>
              <a:rPr lang="fr-FR" sz="1600" dirty="0"/>
              <a:t>Performance annualisée :</a:t>
            </a:r>
          </a:p>
          <a:p>
            <a:r>
              <a:rPr lang="fr-FR" sz="1600" dirty="0"/>
              <a:t>+ 4,4% depuis juin 2004;</a:t>
            </a:r>
          </a:p>
          <a:p>
            <a:r>
              <a:rPr lang="fr-FR" sz="1600" dirty="0"/>
              <a:t>+5,7% depuis janvier 2011.</a:t>
            </a:r>
          </a:p>
        </p:txBody>
      </p:sp>
      <p:pic>
        <p:nvPicPr>
          <p:cNvPr id="3" name="Image 2"/>
          <p:cNvPicPr>
            <a:picLocks noChangeAspect="1"/>
          </p:cNvPicPr>
          <p:nvPr/>
        </p:nvPicPr>
        <p:blipFill>
          <a:blip r:embed="rId3" cstate="print"/>
          <a:stretch>
            <a:fillRect/>
          </a:stretch>
        </p:blipFill>
        <p:spPr>
          <a:xfrm>
            <a:off x="1580184" y="2233374"/>
            <a:ext cx="6088160" cy="3965495"/>
          </a:xfrm>
          <a:prstGeom prst="rect">
            <a:avLst/>
          </a:prstGeom>
        </p:spPr>
      </p:pic>
    </p:spTree>
    <p:extLst>
      <p:ext uri="{BB962C8B-B14F-4D97-AF65-F5344CB8AC3E}">
        <p14:creationId xmlns:p14="http://schemas.microsoft.com/office/powerpoint/2010/main" xmlns="" val="270211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15</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2.9. Le surplus s’est sensiblement apprécié depuis fin 2010</a:t>
            </a:r>
          </a:p>
        </p:txBody>
      </p:sp>
      <p:pic>
        <p:nvPicPr>
          <p:cNvPr id="3" name="Image 2"/>
          <p:cNvPicPr>
            <a:picLocks noChangeAspect="1"/>
          </p:cNvPicPr>
          <p:nvPr/>
        </p:nvPicPr>
        <p:blipFill>
          <a:blip r:embed="rId3" cstate="print"/>
          <a:stretch>
            <a:fillRect/>
          </a:stretch>
        </p:blipFill>
        <p:spPr>
          <a:xfrm>
            <a:off x="1475656" y="1897194"/>
            <a:ext cx="6299504" cy="3839455"/>
          </a:xfrm>
          <a:prstGeom prst="rect">
            <a:avLst/>
          </a:prstGeom>
        </p:spPr>
      </p:pic>
      <p:sp>
        <p:nvSpPr>
          <p:cNvPr id="6" name="Text Box 4"/>
          <p:cNvSpPr txBox="1">
            <a:spLocks noChangeArrowheads="1"/>
          </p:cNvSpPr>
          <p:nvPr/>
        </p:nvSpPr>
        <p:spPr bwMode="auto">
          <a:xfrm>
            <a:off x="574496" y="1128522"/>
            <a:ext cx="8096250" cy="651973"/>
          </a:xfrm>
          <a:prstGeom prst="rect">
            <a:avLst/>
          </a:prstGeom>
          <a:noFill/>
          <a:ln>
            <a:noFill/>
          </a:ln>
          <a:effectLst/>
          <a:extLst>
            <a:ext uri="{909E8E84-426E-40DD-AFC4-6F175D3DCCD1}">
              <a14:hiddenFill xmlns:a14="http://schemas.microsoft.com/office/drawing/2010/main" xmlns="">
                <a:solidFill>
                  <a:srgbClr val="99CC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120000"/>
              </a:lnSpc>
              <a:spcBef>
                <a:spcPct val="50000"/>
              </a:spcBef>
              <a:buFontTx/>
              <a:buChar char="•"/>
            </a:pPr>
            <a:r>
              <a:rPr lang="fr-FR" sz="1600" dirty="0"/>
              <a:t> Le surplus s’est apprécié de 2,2 Md€ en 2017 (+15%) et de 7 Md€ en 7 ans, passant de 9,5 Md€ à 16,5 Md€ soit 75% d’augmentation</a:t>
            </a:r>
          </a:p>
        </p:txBody>
      </p:sp>
      <p:sp>
        <p:nvSpPr>
          <p:cNvPr id="7" name="ZoneTexte 6"/>
          <p:cNvSpPr txBox="1"/>
          <p:nvPr/>
        </p:nvSpPr>
        <p:spPr>
          <a:xfrm>
            <a:off x="-7938" y="5877272"/>
            <a:ext cx="8648700" cy="492443"/>
          </a:xfrm>
          <a:prstGeom prst="rect">
            <a:avLst/>
          </a:prstGeom>
          <a:noFill/>
        </p:spPr>
        <p:txBody>
          <a:bodyPr wrap="square" rtlCol="0">
            <a:spAutoFit/>
          </a:bodyPr>
          <a:lstStyle/>
          <a:p>
            <a:pPr marL="0" indent="0" algn="just">
              <a:lnSpc>
                <a:spcPct val="130000"/>
              </a:lnSpc>
              <a:spcBef>
                <a:spcPts val="300"/>
              </a:spcBef>
            </a:pPr>
            <a:r>
              <a:rPr lang="fr-FR" sz="1000" dirty="0"/>
              <a:t>Surplus = actif – passif, c’est-à-dire la marge de sécurité du FRR par rapport à un actif lui permettant tout juste de payer les engagements du passif.</a:t>
            </a:r>
          </a:p>
        </p:txBody>
      </p:sp>
    </p:spTree>
    <p:extLst>
      <p:ext uri="{BB962C8B-B14F-4D97-AF65-F5344CB8AC3E}">
        <p14:creationId xmlns:p14="http://schemas.microsoft.com/office/powerpoint/2010/main" xmlns="" val="101588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16</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2.10. Le FRR a permis de créer une valeur importante par rapport au coût des emprunts d’Etat</a:t>
            </a:r>
          </a:p>
        </p:txBody>
      </p:sp>
      <p:pic>
        <p:nvPicPr>
          <p:cNvPr id="2" name="Image 1"/>
          <p:cNvPicPr>
            <a:picLocks noChangeAspect="1"/>
          </p:cNvPicPr>
          <p:nvPr/>
        </p:nvPicPr>
        <p:blipFill>
          <a:blip r:embed="rId3" cstate="print"/>
          <a:stretch>
            <a:fillRect/>
          </a:stretch>
        </p:blipFill>
        <p:spPr>
          <a:xfrm>
            <a:off x="1007482" y="1268760"/>
            <a:ext cx="7123782" cy="4608512"/>
          </a:xfrm>
          <a:prstGeom prst="rect">
            <a:avLst/>
          </a:prstGeom>
        </p:spPr>
      </p:pic>
    </p:spTree>
    <p:extLst>
      <p:ext uri="{BB962C8B-B14F-4D97-AF65-F5344CB8AC3E}">
        <p14:creationId xmlns:p14="http://schemas.microsoft.com/office/powerpoint/2010/main" xmlns="" val="22927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17</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2.11. Projections jusqu’en 2024: un actif (surplus) d’environ 18 Md€ en 2024 (modélisation 2017)</a:t>
            </a:r>
          </a:p>
        </p:txBody>
      </p:sp>
      <p:sp>
        <p:nvSpPr>
          <p:cNvPr id="2" name="ZoneTexte 1"/>
          <p:cNvSpPr txBox="1"/>
          <p:nvPr/>
        </p:nvSpPr>
        <p:spPr>
          <a:xfrm>
            <a:off x="251520" y="4725144"/>
            <a:ext cx="8424936" cy="15696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t>Même dans la moyenne des 1% des pires cas, il restera plus de 7 Md€ en 2024.</a:t>
            </a:r>
          </a:p>
          <a:p>
            <a:pPr marL="285750" indent="-285750">
              <a:lnSpc>
                <a:spcPct val="150000"/>
              </a:lnSpc>
              <a:buFont typeface="Arial" panose="020B0604020202020204" pitchFamily="34" charset="0"/>
              <a:buChar char="•"/>
            </a:pPr>
            <a:r>
              <a:rPr lang="fr-FR" sz="1600" dirty="0"/>
              <a:t>En cas d’occurrence simultanée des pires évènements historiques depuis 20 ans sur chaque classe d’actifs, le surplus resterait d’environ 5,6 Md€.</a:t>
            </a:r>
          </a:p>
        </p:txBody>
      </p:sp>
      <p:pic>
        <p:nvPicPr>
          <p:cNvPr id="3" name="Image 2"/>
          <p:cNvPicPr>
            <a:picLocks noChangeAspect="1"/>
          </p:cNvPicPr>
          <p:nvPr/>
        </p:nvPicPr>
        <p:blipFill>
          <a:blip r:embed="rId3" cstate="print"/>
          <a:stretch>
            <a:fillRect/>
          </a:stretch>
        </p:blipFill>
        <p:spPr>
          <a:xfrm>
            <a:off x="1403648" y="1052736"/>
            <a:ext cx="6029586" cy="3600400"/>
          </a:xfrm>
          <a:prstGeom prst="rect">
            <a:avLst/>
          </a:prstGeom>
        </p:spPr>
      </p:pic>
    </p:spTree>
    <p:extLst>
      <p:ext uri="{BB962C8B-B14F-4D97-AF65-F5344CB8AC3E}">
        <p14:creationId xmlns:p14="http://schemas.microsoft.com/office/powerpoint/2010/main" xmlns="" val="2000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18</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2.12. Prélèvements additionnels: possibles mais destructeurs de valeur</a:t>
            </a:r>
          </a:p>
        </p:txBody>
      </p:sp>
      <p:sp>
        <p:nvSpPr>
          <p:cNvPr id="2" name="ZoneTexte 1"/>
          <p:cNvSpPr txBox="1"/>
          <p:nvPr/>
        </p:nvSpPr>
        <p:spPr>
          <a:xfrm>
            <a:off x="359532" y="1556792"/>
            <a:ext cx="8604956"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t>Le FRR est en capacité d’assurer ponctuellement des versements supplémentaires aux 2,1Md€,</a:t>
            </a:r>
          </a:p>
          <a:p>
            <a:pPr marL="285750" indent="-285750">
              <a:lnSpc>
                <a:spcPct val="150000"/>
              </a:lnSpc>
              <a:buFont typeface="Arial" panose="020B0604020202020204" pitchFamily="34" charset="0"/>
              <a:buChar char="•"/>
            </a:pPr>
            <a:r>
              <a:rPr lang="fr-FR" sz="1600" dirty="0"/>
              <a:t>Cependant, </a:t>
            </a:r>
            <a:r>
              <a:rPr lang="fr-FR" sz="1600" b="1" dirty="0"/>
              <a:t>de tels versements réduisent sensiblement la création de valeur future du FRR</a:t>
            </a:r>
            <a:r>
              <a:rPr lang="fr-FR" sz="1600" dirty="0"/>
              <a:t>:</a:t>
            </a:r>
          </a:p>
          <a:p>
            <a:pPr marL="742950" lvl="1" indent="-285750">
              <a:lnSpc>
                <a:spcPct val="150000"/>
              </a:lnSpc>
              <a:buFont typeface="Wingdings" panose="05000000000000000000" pitchFamily="2" charset="2"/>
              <a:buChar char="Ø"/>
            </a:pPr>
            <a:r>
              <a:rPr lang="fr-FR" sz="1600" dirty="0"/>
              <a:t>Car jusqu’à 6 Md€ de versement, l’allocation stratégique peut être préservée mais les versements supplémentaires ne sont plus investis dans le FRR et ne bénéficient plus de la création de valeur du FRR</a:t>
            </a:r>
          </a:p>
          <a:p>
            <a:pPr marL="742950" lvl="1" indent="-285750">
              <a:lnSpc>
                <a:spcPct val="150000"/>
              </a:lnSpc>
              <a:buFont typeface="Wingdings" panose="05000000000000000000" pitchFamily="2" charset="2"/>
              <a:buChar char="Ø"/>
            </a:pPr>
            <a:r>
              <a:rPr lang="fr-FR" sz="1600" dirty="0"/>
              <a:t>Au-delà de 6 Md€, de plus, le FRR doit réduire ses investissements restant en actifs de performance pour maintenir sa marge de sécurité et ainsi baisser son espérance de rendement.</a:t>
            </a:r>
          </a:p>
          <a:p>
            <a:pPr marL="742950" lvl="1" indent="-285750">
              <a:lnSpc>
                <a:spcPct val="150000"/>
              </a:lnSpc>
              <a:buFont typeface="Wingdings" panose="05000000000000000000" pitchFamily="2" charset="2"/>
              <a:buChar char="Ø"/>
            </a:pPr>
            <a:endParaRPr lang="fr-FR" sz="1600" dirty="0"/>
          </a:p>
        </p:txBody>
      </p:sp>
    </p:spTree>
    <p:extLst>
      <p:ext uri="{BB962C8B-B14F-4D97-AF65-F5344CB8AC3E}">
        <p14:creationId xmlns:p14="http://schemas.microsoft.com/office/powerpoint/2010/main" xmlns="" val="60598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3.1. Perspectives d’évolution : les enjeux </a:t>
            </a:r>
          </a:p>
        </p:txBody>
      </p:sp>
      <p:sp>
        <p:nvSpPr>
          <p:cNvPr id="5" name="Espace réservé du contenu 4"/>
          <p:cNvSpPr>
            <a:spLocks noGrp="1"/>
          </p:cNvSpPr>
          <p:nvPr>
            <p:ph idx="1"/>
          </p:nvPr>
        </p:nvSpPr>
        <p:spPr/>
        <p:txBody>
          <a:bodyPr/>
          <a:lstStyle/>
          <a:p>
            <a:pPr>
              <a:buAutoNum type="arabicPeriod"/>
            </a:pPr>
            <a:r>
              <a:rPr lang="fr-FR" dirty="0">
                <a:solidFill>
                  <a:schemeClr val="tx1"/>
                </a:solidFill>
              </a:rPr>
              <a:t>Un système de retraite en progrès mais encore menacé de déséquilibres</a:t>
            </a:r>
          </a:p>
          <a:p>
            <a:pPr>
              <a:buAutoNum type="arabicPeriod"/>
            </a:pPr>
            <a:r>
              <a:rPr lang="fr-FR" dirty="0">
                <a:solidFill>
                  <a:schemeClr val="tx1"/>
                </a:solidFill>
              </a:rPr>
              <a:t>La diversification des sources de financement des retraites dans une perspective de gestion des risques</a:t>
            </a:r>
          </a:p>
          <a:p>
            <a:pPr>
              <a:buAutoNum type="arabicPeriod"/>
            </a:pPr>
            <a:r>
              <a:rPr lang="fr-FR" dirty="0">
                <a:solidFill>
                  <a:schemeClr val="tx1"/>
                </a:solidFill>
              </a:rPr>
              <a:t>L’économie française a besoin d’investisseurs de long terme capable d’allouer du « capital patient » afin de soutenir la croissance</a:t>
            </a:r>
          </a:p>
          <a:p>
            <a:pPr>
              <a:buAutoNum type="arabicPeriod"/>
            </a:pPr>
            <a:r>
              <a:rPr lang="fr-FR" dirty="0">
                <a:solidFill>
                  <a:schemeClr val="tx1"/>
                </a:solidFill>
              </a:rPr>
              <a:t>Une réforme systémique qui poursuit 4 objectifs : justice sociale, simplification des règles, adaptation aux évolutions de l’emploi, soutenabilité financière à long terme.</a:t>
            </a:r>
          </a:p>
        </p:txBody>
      </p:sp>
      <p:sp>
        <p:nvSpPr>
          <p:cNvPr id="4" name="Espace réservé du numéro de diapositive 3"/>
          <p:cNvSpPr>
            <a:spLocks noGrp="1"/>
          </p:cNvSpPr>
          <p:nvPr>
            <p:ph type="sldNum" sz="quarter" idx="10"/>
          </p:nvPr>
        </p:nvSpPr>
        <p:spPr/>
        <p:txBody>
          <a:bodyPr/>
          <a:lstStyle/>
          <a:p>
            <a:pPr>
              <a:defRPr/>
            </a:pPr>
            <a:fld id="{4AA616CA-12E5-4E41-A4F7-78AEADCF18D4}" type="slidenum">
              <a:rPr lang="fr-FR" smtClean="0"/>
              <a:pPr>
                <a:defRPr/>
              </a:pPr>
              <a:t>19</a:t>
            </a:fld>
            <a:endParaRPr lang="fr-FR"/>
          </a:p>
        </p:txBody>
      </p:sp>
    </p:spTree>
    <p:extLst>
      <p:ext uri="{BB962C8B-B14F-4D97-AF65-F5344CB8AC3E}">
        <p14:creationId xmlns:p14="http://schemas.microsoft.com/office/powerpoint/2010/main" xmlns="" val="57315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Plan de présentation</a:t>
            </a:r>
          </a:p>
        </p:txBody>
      </p:sp>
      <p:sp>
        <p:nvSpPr>
          <p:cNvPr id="3" name="Espace réservé du contenu 2"/>
          <p:cNvSpPr>
            <a:spLocks noGrp="1"/>
          </p:cNvSpPr>
          <p:nvPr>
            <p:ph idx="1"/>
          </p:nvPr>
        </p:nvSpPr>
        <p:spPr/>
        <p:txBody>
          <a:bodyPr/>
          <a:lstStyle/>
          <a:p>
            <a:pPr>
              <a:buAutoNum type="arabicPeriod"/>
            </a:pPr>
            <a:r>
              <a:rPr lang="fr-FR" sz="2000" dirty="0">
                <a:solidFill>
                  <a:schemeClr val="tx1"/>
                </a:solidFill>
              </a:rPr>
              <a:t>Un fonds de lissage intergénérationnel pour limiter l’impact du papy boom sur les actifs (1999-2010)</a:t>
            </a:r>
            <a:br>
              <a:rPr lang="fr-FR" sz="2000" dirty="0">
                <a:solidFill>
                  <a:schemeClr val="tx1"/>
                </a:solidFill>
              </a:rPr>
            </a:br>
            <a:r>
              <a:rPr lang="fr-FR" sz="2000" dirty="0">
                <a:solidFill>
                  <a:schemeClr val="tx1"/>
                </a:solidFill>
              </a:rPr>
              <a:t/>
            </a:r>
            <a:br>
              <a:rPr lang="fr-FR" sz="2000" dirty="0">
                <a:solidFill>
                  <a:schemeClr val="tx1"/>
                </a:solidFill>
              </a:rPr>
            </a:br>
            <a:endParaRPr lang="fr-FR" sz="2000" dirty="0">
              <a:solidFill>
                <a:schemeClr val="tx1"/>
              </a:solidFill>
            </a:endParaRPr>
          </a:p>
          <a:p>
            <a:pPr>
              <a:buAutoNum type="arabicPeriod"/>
            </a:pPr>
            <a:r>
              <a:rPr lang="fr-FR" sz="2000" dirty="0">
                <a:solidFill>
                  <a:schemeClr val="tx1"/>
                </a:solidFill>
              </a:rPr>
              <a:t>Un fonds de réserve dédié à l’apurement de la dette sociale (à partir de 2010)</a:t>
            </a:r>
            <a:br>
              <a:rPr lang="fr-FR" sz="2000" dirty="0">
                <a:solidFill>
                  <a:schemeClr val="tx1"/>
                </a:solidFill>
              </a:rPr>
            </a:br>
            <a:r>
              <a:rPr lang="fr-FR" sz="2000" dirty="0">
                <a:solidFill>
                  <a:schemeClr val="tx1"/>
                </a:solidFill>
              </a:rPr>
              <a:t/>
            </a:r>
            <a:br>
              <a:rPr lang="fr-FR" sz="2000" dirty="0">
                <a:solidFill>
                  <a:schemeClr val="tx1"/>
                </a:solidFill>
              </a:rPr>
            </a:br>
            <a:endParaRPr lang="fr-FR" sz="2000" dirty="0">
              <a:solidFill>
                <a:schemeClr val="tx1"/>
              </a:solidFill>
            </a:endParaRPr>
          </a:p>
          <a:p>
            <a:pPr>
              <a:buAutoNum type="arabicPeriod"/>
            </a:pPr>
            <a:r>
              <a:rPr lang="fr-FR" sz="2000" dirty="0">
                <a:solidFill>
                  <a:schemeClr val="tx1"/>
                </a:solidFill>
              </a:rPr>
              <a:t>Un investisseur responsable au service du système de retraite</a:t>
            </a:r>
          </a:p>
          <a:p>
            <a:pPr>
              <a:buAutoNum type="arabicPeriod"/>
            </a:pPr>
            <a:endParaRPr lang="fr-FR" dirty="0"/>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2</a:t>
            </a:fld>
            <a:endParaRPr lang="fr-FR"/>
          </a:p>
        </p:txBody>
      </p:sp>
      <p:sp>
        <p:nvSpPr>
          <p:cNvPr id="5" name="ZoneTexte 4"/>
          <p:cNvSpPr txBox="1"/>
          <p:nvPr/>
        </p:nvSpPr>
        <p:spPr>
          <a:xfrm>
            <a:off x="539552" y="5301208"/>
            <a:ext cx="8445698" cy="646331"/>
          </a:xfrm>
          <a:prstGeom prst="rect">
            <a:avLst/>
          </a:prstGeom>
          <a:noFill/>
        </p:spPr>
        <p:txBody>
          <a:bodyPr wrap="square" rtlCol="0">
            <a:spAutoFit/>
          </a:bodyPr>
          <a:lstStyle/>
          <a:p>
            <a:r>
              <a:rPr lang="fr-FR" i="1" dirty="0"/>
              <a:t>Remarque générale : les propos tenus lors de cette intervention n’engagent que leur auteur et non le FRR.</a:t>
            </a:r>
          </a:p>
        </p:txBody>
      </p:sp>
    </p:spTree>
    <p:extLst>
      <p:ext uri="{BB962C8B-B14F-4D97-AF65-F5344CB8AC3E}">
        <p14:creationId xmlns:p14="http://schemas.microsoft.com/office/powerpoint/2010/main" xmlns="" val="768262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
            </a:r>
            <a:br>
              <a:rPr lang="fr-FR" dirty="0"/>
            </a:br>
            <a:r>
              <a:rPr lang="fr-FR" dirty="0"/>
              <a:t>3.2. Perspectives d’évolution 1 : un fonds de capitalisation obligatoire à long terme?</a:t>
            </a:r>
          </a:p>
        </p:txBody>
      </p:sp>
      <p:sp>
        <p:nvSpPr>
          <p:cNvPr id="4" name="Espace réservé du numéro de diapositive 3"/>
          <p:cNvSpPr>
            <a:spLocks noGrp="1"/>
          </p:cNvSpPr>
          <p:nvPr>
            <p:ph type="sldNum" sz="quarter" idx="10"/>
          </p:nvPr>
        </p:nvSpPr>
        <p:spPr/>
        <p:txBody>
          <a:bodyPr/>
          <a:lstStyle/>
          <a:p>
            <a:pPr>
              <a:defRPr/>
            </a:pPr>
            <a:fld id="{4AA616CA-12E5-4E41-A4F7-78AEADCF18D4}" type="slidenum">
              <a:rPr lang="fr-FR" smtClean="0"/>
              <a:pPr>
                <a:defRPr/>
              </a:pPr>
              <a:t>20</a:t>
            </a:fld>
            <a:endParaRPr lang="fr-FR"/>
          </a:p>
        </p:txBody>
      </p:sp>
      <p:sp>
        <p:nvSpPr>
          <p:cNvPr id="5" name="ZoneTexte 4"/>
          <p:cNvSpPr txBox="1"/>
          <p:nvPr/>
        </p:nvSpPr>
        <p:spPr>
          <a:xfrm>
            <a:off x="107504" y="908720"/>
            <a:ext cx="8856984" cy="6186309"/>
          </a:xfrm>
          <a:prstGeom prst="rect">
            <a:avLst/>
          </a:prstGeom>
          <a:noFill/>
        </p:spPr>
        <p:txBody>
          <a:bodyPr wrap="square" rtlCol="0">
            <a:spAutoFit/>
          </a:bodyPr>
          <a:lstStyle/>
          <a:p>
            <a:endParaRPr lang="fr-FR" sz="1400" b="1" dirty="0"/>
          </a:p>
          <a:p>
            <a:r>
              <a:rPr lang="fr-FR" sz="1400" b="1" dirty="0"/>
              <a:t>Cela supposerait, au-delà du troisième étage facultatif, d’introduire une part de capitalisation dans la gestion du système obligatoire de retraite.</a:t>
            </a:r>
          </a:p>
          <a:p>
            <a:endParaRPr lang="fr-FR" sz="1400" b="1" dirty="0"/>
          </a:p>
          <a:p>
            <a:r>
              <a:rPr lang="fr-FR" sz="1400" b="1" dirty="0"/>
              <a:t>Avantages</a:t>
            </a:r>
            <a:r>
              <a:rPr lang="fr-FR" sz="1400" dirty="0"/>
              <a:t> :</a:t>
            </a:r>
            <a:br>
              <a:rPr lang="fr-FR" sz="1400" dirty="0"/>
            </a:br>
            <a:r>
              <a:rPr lang="fr-FR" sz="1400" dirty="0"/>
              <a:t>- une épargne de long terme diversifiée mais également investie dans l’économie (financement en fonds propres des PME ETI : capital patient). L’objectif serait de financer l’économie pour financer les retraites tout en s’inscrivant dans le cadre d’une gestion diversifiée des actifs;</a:t>
            </a:r>
          </a:p>
          <a:p>
            <a:r>
              <a:rPr lang="fr-FR" sz="1400" dirty="0"/>
              <a:t>- une épargne gérée à moindres coûts (importance des commissions et frais de gestion dans le rendement net de l’épargne à long terme);</a:t>
            </a:r>
          </a:p>
          <a:p>
            <a:r>
              <a:rPr lang="fr-FR" sz="1400" dirty="0"/>
              <a:t>- Le financement des retraites ne dépendrait plus exclusivement de la croissance économique de la France;</a:t>
            </a:r>
            <a:br>
              <a:rPr lang="fr-FR" sz="1400" dirty="0"/>
            </a:br>
            <a:r>
              <a:rPr lang="fr-FR" sz="1400" dirty="0"/>
              <a:t>- une réponse à l’enjeu de la baisse du niveau de vie relatif des retraités/actifs;</a:t>
            </a:r>
            <a:br>
              <a:rPr lang="fr-FR" sz="1400" dirty="0"/>
            </a:br>
            <a:r>
              <a:rPr lang="fr-FR" sz="1400" dirty="0"/>
              <a:t>- une contrepartie positive aux efforts susceptibles d’être demandés aux actifs en raison de l’évolution de la démographie.</a:t>
            </a:r>
          </a:p>
          <a:p>
            <a:endParaRPr lang="fr-FR" sz="1400" dirty="0"/>
          </a:p>
          <a:p>
            <a:r>
              <a:rPr lang="fr-FR" sz="1400" b="1" dirty="0"/>
              <a:t>Questions préalables </a:t>
            </a:r>
            <a:r>
              <a:rPr lang="fr-FR" sz="1400" dirty="0"/>
              <a:t>:</a:t>
            </a:r>
          </a:p>
          <a:p>
            <a:r>
              <a:rPr lang="fr-FR" sz="1400" dirty="0"/>
              <a:t>- Acceptabilité politique;</a:t>
            </a:r>
          </a:p>
          <a:p>
            <a:r>
              <a:rPr lang="fr-FR" sz="1400" dirty="0"/>
              <a:t>- Ce schéma supposerait de nouveaux prélèvements obligatoires qui pourraient peser sur la croissance à court terme (avant que les investissement réalisés en France ne soutiennent l’investissement) sauf à considérer que les salariés épargneraient moins à titre personnel pour financer leur retraite ou par souci de précaution.</a:t>
            </a:r>
          </a:p>
          <a:p>
            <a:endParaRPr lang="fr-FR" sz="1400" dirty="0"/>
          </a:p>
          <a:p>
            <a:r>
              <a:rPr lang="fr-FR" sz="1400" dirty="0"/>
              <a:t>=&gt; Réfléchir à une réaffectation de certains prélèvements obligatoires à moyen terme?</a:t>
            </a:r>
          </a:p>
          <a:p>
            <a:endParaRPr lang="fr-FR" sz="1400" dirty="0"/>
          </a:p>
          <a:p>
            <a:endParaRPr lang="fr-FR" sz="1400" dirty="0"/>
          </a:p>
          <a:p>
            <a:endParaRPr lang="fr-FR" sz="1400" dirty="0"/>
          </a:p>
          <a:p>
            <a:endParaRPr lang="fr-FR" dirty="0"/>
          </a:p>
        </p:txBody>
      </p:sp>
    </p:spTree>
    <p:extLst>
      <p:ext uri="{BB962C8B-B14F-4D97-AF65-F5344CB8AC3E}">
        <p14:creationId xmlns:p14="http://schemas.microsoft.com/office/powerpoint/2010/main" xmlns="" val="240179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3.3. Un fonds de réserve pour contribuer au financement du système de retraites?</a:t>
            </a:r>
          </a:p>
        </p:txBody>
      </p:sp>
      <p:sp>
        <p:nvSpPr>
          <p:cNvPr id="4" name="Espace réservé du contenu 3"/>
          <p:cNvSpPr>
            <a:spLocks noGrp="1"/>
          </p:cNvSpPr>
          <p:nvPr>
            <p:ph idx="1"/>
          </p:nvPr>
        </p:nvSpPr>
        <p:spPr>
          <a:xfrm>
            <a:off x="251521" y="1279525"/>
            <a:ext cx="8892480" cy="4886325"/>
          </a:xfrm>
        </p:spPr>
        <p:txBody>
          <a:bodyPr/>
          <a:lstStyle/>
          <a:p>
            <a:r>
              <a:rPr lang="fr-FR" sz="2400" dirty="0">
                <a:solidFill>
                  <a:schemeClr val="tx1"/>
                </a:solidFill>
              </a:rPr>
              <a:t>Hypothèse 1 : gérer l’actif disponible en 2024 sans ressources supplémentaires</a:t>
            </a:r>
            <a:br>
              <a:rPr lang="fr-FR" sz="2400" dirty="0">
                <a:solidFill>
                  <a:schemeClr val="tx1"/>
                </a:solidFill>
              </a:rPr>
            </a:br>
            <a:r>
              <a:rPr lang="fr-FR" sz="2400" dirty="0">
                <a:solidFill>
                  <a:schemeClr val="tx1"/>
                </a:solidFill>
              </a:rPr>
              <a:t>- </a:t>
            </a:r>
            <a:r>
              <a:rPr lang="fr-FR" sz="2400" b="0" dirty="0">
                <a:solidFill>
                  <a:schemeClr val="tx1"/>
                </a:solidFill>
              </a:rPr>
              <a:t>possibilité de verser un montant fixe (de l’ordre d’1 milliard d’euros) ou variable chaque année entre 2025 et 2040;</a:t>
            </a:r>
            <a:br>
              <a:rPr lang="fr-FR" sz="2400" b="0" dirty="0">
                <a:solidFill>
                  <a:schemeClr val="tx1"/>
                </a:solidFill>
              </a:rPr>
            </a:br>
            <a:r>
              <a:rPr lang="fr-FR" sz="2400" b="0" dirty="0">
                <a:solidFill>
                  <a:schemeClr val="tx1"/>
                </a:solidFill>
              </a:rPr>
              <a:t>- mais, modestie des montants annuels au regard des flux de versement des retraites (plus de 310 milliards par an).</a:t>
            </a:r>
          </a:p>
          <a:p>
            <a:r>
              <a:rPr lang="fr-FR" sz="2400" dirty="0">
                <a:solidFill>
                  <a:schemeClr val="tx1"/>
                </a:solidFill>
              </a:rPr>
              <a:t>Hypothèse 2 : gérer l’actif disponible en 2024 et réalimenter le FRR à terme pour atteindre une masse critique.</a:t>
            </a:r>
          </a:p>
        </p:txBody>
      </p:sp>
      <p:sp>
        <p:nvSpPr>
          <p:cNvPr id="3" name="Espace réservé du numéro de diapositive 2"/>
          <p:cNvSpPr>
            <a:spLocks noGrp="1"/>
          </p:cNvSpPr>
          <p:nvPr>
            <p:ph type="sldNum" sz="quarter" idx="10"/>
          </p:nvPr>
        </p:nvSpPr>
        <p:spPr/>
        <p:txBody>
          <a:bodyPr/>
          <a:lstStyle/>
          <a:p>
            <a:pPr>
              <a:defRPr/>
            </a:pPr>
            <a:fld id="{9C179CE4-1667-4C8E-919A-1041EDF2B511}" type="slidenum">
              <a:rPr lang="fr-FR" smtClean="0"/>
              <a:pPr>
                <a:defRPr/>
              </a:pPr>
              <a:t>21</a:t>
            </a:fld>
            <a:endParaRPr lang="fr-FR"/>
          </a:p>
        </p:txBody>
      </p:sp>
    </p:spTree>
    <p:extLst>
      <p:ext uri="{BB962C8B-B14F-4D97-AF65-F5344CB8AC3E}">
        <p14:creationId xmlns:p14="http://schemas.microsoft.com/office/powerpoint/2010/main" xmlns="" val="326135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ANNEXES</a:t>
            </a:r>
          </a:p>
        </p:txBody>
      </p:sp>
      <p:sp>
        <p:nvSpPr>
          <p:cNvPr id="4" name="Espace réservé du contenu 3"/>
          <p:cNvSpPr>
            <a:spLocks noGrp="1"/>
          </p:cNvSpPr>
          <p:nvPr>
            <p:ph idx="1"/>
          </p:nvPr>
        </p:nvSpPr>
        <p:spPr/>
        <p:txBody>
          <a:bodyPr/>
          <a:lstStyle/>
          <a:p>
            <a:pPr algn="ctr"/>
            <a:endParaRPr lang="fr-FR" sz="2800" dirty="0">
              <a:solidFill>
                <a:schemeClr val="tx1"/>
              </a:solidFill>
            </a:endParaRPr>
          </a:p>
          <a:p>
            <a:pPr algn="ctr"/>
            <a:endParaRPr lang="fr-FR" sz="2800" dirty="0">
              <a:solidFill>
                <a:schemeClr val="tx1"/>
              </a:solidFill>
            </a:endParaRPr>
          </a:p>
          <a:p>
            <a:pPr algn="ctr"/>
            <a:r>
              <a:rPr lang="fr-FR" sz="2800" dirty="0" err="1">
                <a:solidFill>
                  <a:schemeClr val="tx1"/>
                </a:solidFill>
              </a:rPr>
              <a:t>Asset</a:t>
            </a:r>
            <a:r>
              <a:rPr lang="fr-FR" sz="2800" dirty="0">
                <a:solidFill>
                  <a:schemeClr val="tx1"/>
                </a:solidFill>
              </a:rPr>
              <a:t> allocations :</a:t>
            </a:r>
          </a:p>
          <a:p>
            <a:pPr algn="ctr">
              <a:buFontTx/>
              <a:buChar char="-"/>
            </a:pPr>
            <a:r>
              <a:rPr lang="fr-FR" sz="2800" dirty="0">
                <a:solidFill>
                  <a:schemeClr val="tx1"/>
                </a:solidFill>
              </a:rPr>
              <a:t>2004 -2010</a:t>
            </a:r>
          </a:p>
          <a:p>
            <a:pPr algn="ctr">
              <a:buFontTx/>
              <a:buChar char="-"/>
            </a:pPr>
            <a:r>
              <a:rPr lang="fr-FR" sz="2800" dirty="0">
                <a:solidFill>
                  <a:schemeClr val="tx1"/>
                </a:solidFill>
              </a:rPr>
              <a:t>2011-2017</a:t>
            </a:r>
          </a:p>
          <a:p>
            <a:endParaRPr lang="fr-FR" sz="2800" dirty="0">
              <a:solidFill>
                <a:schemeClr val="tx1"/>
              </a:solidFill>
            </a:endParaRPr>
          </a:p>
        </p:txBody>
      </p:sp>
      <p:sp>
        <p:nvSpPr>
          <p:cNvPr id="3" name="Espace réservé du numéro de diapositive 2"/>
          <p:cNvSpPr>
            <a:spLocks noGrp="1"/>
          </p:cNvSpPr>
          <p:nvPr>
            <p:ph type="sldNum" sz="quarter" idx="10"/>
          </p:nvPr>
        </p:nvSpPr>
        <p:spPr/>
        <p:txBody>
          <a:bodyPr/>
          <a:lstStyle/>
          <a:p>
            <a:pPr>
              <a:defRPr/>
            </a:pPr>
            <a:fld id="{9C179CE4-1667-4C8E-919A-1041EDF2B511}" type="slidenum">
              <a:rPr lang="fr-FR" smtClean="0"/>
              <a:pPr>
                <a:defRPr/>
              </a:pPr>
              <a:t>22</a:t>
            </a:fld>
            <a:endParaRPr lang="fr-FR"/>
          </a:p>
        </p:txBody>
      </p:sp>
    </p:spTree>
    <p:extLst>
      <p:ext uri="{BB962C8B-B14F-4D97-AF65-F5344CB8AC3E}">
        <p14:creationId xmlns:p14="http://schemas.microsoft.com/office/powerpoint/2010/main" xmlns="" val="152907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0"/>
            <a:ext cx="7869237" cy="764704"/>
          </a:xfrm>
        </p:spPr>
        <p:txBody>
          <a:bodyPr/>
          <a:lstStyle/>
          <a:p>
            <a:pPr algn="ctr"/>
            <a:r>
              <a:rPr lang="fr-FR" sz="1800" dirty="0"/>
              <a:t>« </a:t>
            </a:r>
            <a:r>
              <a:rPr lang="fr-FR" sz="1800" dirty="0" err="1"/>
              <a:t>Assets</a:t>
            </a:r>
            <a:r>
              <a:rPr lang="fr-FR" sz="1800" dirty="0"/>
              <a:t> </a:t>
            </a:r>
            <a:r>
              <a:rPr lang="fr-FR" sz="1800" dirty="0" err="1"/>
              <a:t>only</a:t>
            </a:r>
            <a:r>
              <a:rPr lang="fr-FR" sz="1800" dirty="0"/>
              <a:t> » </a:t>
            </a:r>
            <a:r>
              <a:rPr lang="fr-FR" sz="1800" dirty="0" err="1"/>
              <a:t>strategic</a:t>
            </a:r>
            <a:r>
              <a:rPr lang="fr-FR" sz="1800" dirty="0"/>
              <a:t> allocations 2004 - 2010</a:t>
            </a:r>
          </a:p>
        </p:txBody>
      </p:sp>
      <p:sp>
        <p:nvSpPr>
          <p:cNvPr id="3" name="Espace réservé du contenu 2"/>
          <p:cNvSpPr>
            <a:spLocks noGrp="1"/>
          </p:cNvSpPr>
          <p:nvPr>
            <p:ph idx="1"/>
          </p:nvPr>
        </p:nvSpPr>
        <p:spPr>
          <a:xfrm>
            <a:off x="-45985" y="1273869"/>
            <a:ext cx="9144000" cy="4886325"/>
          </a:xfrm>
        </p:spPr>
        <p:txBody>
          <a:bodyPr/>
          <a:lstStyle/>
          <a:p>
            <a:pPr lvl="2">
              <a:lnSpc>
                <a:spcPct val="125000"/>
              </a:lnSpc>
              <a:spcAft>
                <a:spcPct val="10000"/>
              </a:spcAft>
              <a:buFontTx/>
              <a:buNone/>
            </a:pPr>
            <a:r>
              <a:rPr lang="fr-FR" altLang="fr-FR" b="1" dirty="0" err="1"/>
              <a:t>Build</a:t>
            </a:r>
            <a:r>
              <a:rPr lang="fr-FR" altLang="fr-FR" b="1" dirty="0"/>
              <a:t>-up time </a:t>
            </a:r>
            <a:r>
              <a:rPr lang="fr-FR" dirty="0"/>
              <a:t>	 	  </a:t>
            </a:r>
            <a:r>
              <a:rPr lang="en-US" altLang="fr-FR" b="1" dirty="0"/>
              <a:t>Portfolio diversification time	After the financial crisis</a:t>
            </a:r>
          </a:p>
          <a:p>
            <a:pPr lvl="2">
              <a:lnSpc>
                <a:spcPct val="125000"/>
              </a:lnSpc>
              <a:spcAft>
                <a:spcPct val="10000"/>
              </a:spcAft>
              <a:buFontTx/>
              <a:buNone/>
            </a:pPr>
            <a:endParaRPr lang="en-US" altLang="fr-FR" sz="1200" b="1" u="sng" dirty="0"/>
          </a:p>
          <a:p>
            <a:pPr lvl="2">
              <a:lnSpc>
                <a:spcPct val="125000"/>
              </a:lnSpc>
              <a:spcAft>
                <a:spcPct val="10000"/>
              </a:spcAft>
              <a:buFontTx/>
              <a:buNone/>
            </a:pPr>
            <a:endParaRPr lang="en-US" altLang="fr-FR" sz="1200" b="1" u="sng" dirty="0"/>
          </a:p>
          <a:p>
            <a:pPr lvl="2">
              <a:lnSpc>
                <a:spcPct val="125000"/>
              </a:lnSpc>
              <a:spcAft>
                <a:spcPct val="10000"/>
              </a:spcAft>
              <a:buFontTx/>
              <a:buNone/>
            </a:pPr>
            <a:r>
              <a:rPr lang="en-US" altLang="fr-FR" sz="1200" b="1" u="sng" dirty="0"/>
              <a:t>April 2003 </a:t>
            </a:r>
            <a:r>
              <a:rPr lang="en-US" altLang="fr-FR" sz="1200" b="1" dirty="0"/>
              <a:t>: 1st strategic	    </a:t>
            </a:r>
            <a:r>
              <a:rPr lang="en-US" altLang="fr-FR" sz="1200" b="1" u="sng" dirty="0"/>
              <a:t>May 2006 </a:t>
            </a:r>
            <a:r>
              <a:rPr lang="en-US" altLang="fr-FR" sz="1200" b="1" dirty="0"/>
              <a:t>: 2</a:t>
            </a:r>
            <a:r>
              <a:rPr lang="en-US" altLang="fr-FR" sz="1200" b="1" baseline="30000" dirty="0"/>
              <a:t>nd</a:t>
            </a:r>
            <a:r>
              <a:rPr lang="en-US" altLang="fr-FR" sz="1200" b="1" dirty="0"/>
              <a:t> strategic allocation	</a:t>
            </a:r>
            <a:r>
              <a:rPr lang="en-US" altLang="fr-FR" sz="1200" b="1" u="sng" dirty="0"/>
              <a:t>May 2009 </a:t>
            </a:r>
            <a:r>
              <a:rPr lang="en-US" altLang="fr-FR" sz="1200" b="1" dirty="0"/>
              <a:t>: reduced risk and</a:t>
            </a:r>
          </a:p>
          <a:p>
            <a:pPr lvl="2">
              <a:lnSpc>
                <a:spcPct val="125000"/>
              </a:lnSpc>
              <a:spcAft>
                <a:spcPct val="10000"/>
              </a:spcAft>
              <a:buNone/>
            </a:pPr>
            <a:r>
              <a:rPr lang="en-US" altLang="fr-FR" sz="1200" b="1" dirty="0"/>
              <a:t>allocation</a:t>
            </a:r>
            <a:r>
              <a:rPr lang="en-US" altLang="fr-FR" sz="1200" dirty="0"/>
              <a:t> 						</a:t>
            </a:r>
            <a:r>
              <a:rPr lang="en-US" altLang="fr-FR" sz="1200" b="1" dirty="0"/>
              <a:t>dynamic asset allocation</a:t>
            </a:r>
          </a:p>
          <a:p>
            <a:pPr lvl="2">
              <a:lnSpc>
                <a:spcPct val="125000"/>
              </a:lnSpc>
              <a:spcAft>
                <a:spcPct val="10000"/>
              </a:spcAft>
              <a:buNone/>
            </a:pPr>
            <a:endParaRPr lang="en-US" altLang="fr-FR" sz="1000" b="1" dirty="0"/>
          </a:p>
          <a:p>
            <a:pPr lvl="2">
              <a:lnSpc>
                <a:spcPct val="125000"/>
              </a:lnSpc>
              <a:spcAft>
                <a:spcPct val="10000"/>
              </a:spcAft>
              <a:buNone/>
            </a:pPr>
            <a:r>
              <a:rPr lang="en-US" altLang="fr-FR" sz="1000" b="1" dirty="0"/>
              <a:t>Investment horizon : 2020 - 2030</a:t>
            </a:r>
            <a:r>
              <a:rPr lang="en-US" altLang="fr-FR" sz="1200" dirty="0"/>
              <a:t>	    </a:t>
            </a:r>
            <a:r>
              <a:rPr lang="en-US" altLang="fr-FR" sz="1000" b="1" dirty="0"/>
              <a:t>Investment horizon : 2030 - 2040 </a:t>
            </a:r>
            <a:r>
              <a:rPr lang="en-US" altLang="fr-FR" sz="1200" dirty="0"/>
              <a:t>		</a:t>
            </a:r>
            <a:r>
              <a:rPr lang="en-US" altLang="fr-FR" sz="1000" b="1" dirty="0"/>
              <a:t>Investment horizon : 2030 - 2040 </a:t>
            </a:r>
            <a:r>
              <a:rPr lang="en-US" altLang="fr-FR" sz="1000" dirty="0"/>
              <a:t>	</a:t>
            </a:r>
            <a:endParaRPr lang="en-US" altLang="fr-FR" sz="1000" b="1" dirty="0"/>
          </a:p>
          <a:p>
            <a:pPr lvl="2">
              <a:lnSpc>
                <a:spcPct val="125000"/>
              </a:lnSpc>
              <a:spcAft>
                <a:spcPct val="10000"/>
              </a:spcAft>
              <a:buNone/>
            </a:pPr>
            <a:endParaRPr lang="en-US" altLang="fr-FR" sz="1200" b="1" u="sng" dirty="0"/>
          </a:p>
          <a:p>
            <a:pPr lvl="2">
              <a:lnSpc>
                <a:spcPct val="125000"/>
              </a:lnSpc>
              <a:spcAft>
                <a:spcPct val="10000"/>
              </a:spcAft>
              <a:buNone/>
            </a:pPr>
            <a:endParaRPr lang="en-US" altLang="fr-FR" sz="1200" b="1" u="sng" dirty="0"/>
          </a:p>
          <a:p>
            <a:pPr lvl="2">
              <a:lnSpc>
                <a:spcPct val="125000"/>
              </a:lnSpc>
              <a:spcAft>
                <a:spcPct val="10000"/>
              </a:spcAft>
              <a:buNone/>
            </a:pPr>
            <a:endParaRPr lang="en-US" altLang="fr-FR" sz="1200" b="1" u="sng" dirty="0"/>
          </a:p>
          <a:p>
            <a:pPr lvl="2">
              <a:lnSpc>
                <a:spcPct val="125000"/>
              </a:lnSpc>
              <a:spcAft>
                <a:spcPct val="10000"/>
              </a:spcAft>
              <a:buNone/>
            </a:pPr>
            <a:endParaRPr lang="en-US" altLang="fr-FR" sz="1200" b="1" u="sng" dirty="0"/>
          </a:p>
          <a:p>
            <a:pPr lvl="2">
              <a:lnSpc>
                <a:spcPct val="125000"/>
              </a:lnSpc>
              <a:spcAft>
                <a:spcPct val="10000"/>
              </a:spcAft>
              <a:buNone/>
            </a:pPr>
            <a:r>
              <a:rPr lang="en-US" altLang="fr-FR" sz="1200" b="1" dirty="0"/>
              <a:t>	    	</a:t>
            </a:r>
          </a:p>
          <a:p>
            <a:pPr lvl="6">
              <a:lnSpc>
                <a:spcPct val="125000"/>
              </a:lnSpc>
              <a:spcAft>
                <a:spcPct val="10000"/>
              </a:spcAft>
              <a:buNone/>
            </a:pPr>
            <a:endParaRPr lang="en-US" altLang="fr-FR" sz="1000" dirty="0"/>
          </a:p>
          <a:p>
            <a:pPr lvl="2">
              <a:lnSpc>
                <a:spcPct val="125000"/>
              </a:lnSpc>
              <a:spcAft>
                <a:spcPct val="10000"/>
              </a:spcAft>
              <a:buFontTx/>
              <a:buNone/>
            </a:pPr>
            <a:endParaRPr lang="en-US" altLang="fr-FR" sz="1200" b="1" dirty="0"/>
          </a:p>
          <a:p>
            <a:pPr lvl="2">
              <a:lnSpc>
                <a:spcPct val="125000"/>
              </a:lnSpc>
              <a:spcAft>
                <a:spcPct val="10000"/>
              </a:spcAft>
              <a:buFontTx/>
              <a:buNone/>
            </a:pPr>
            <a:r>
              <a:rPr lang="en-US" altLang="fr-FR" sz="1200" b="1" dirty="0"/>
              <a:t>						 				</a:t>
            </a:r>
            <a:endParaRPr lang="en-US" altLang="fr-FR" sz="1200" b="1" u="sng" dirty="0"/>
          </a:p>
          <a:p>
            <a:pPr lvl="2">
              <a:lnSpc>
                <a:spcPct val="125000"/>
              </a:lnSpc>
              <a:spcAft>
                <a:spcPct val="10000"/>
              </a:spcAft>
              <a:buFontTx/>
              <a:buNone/>
            </a:pPr>
            <a:r>
              <a:rPr lang="en-US" altLang="fr-FR" sz="1200" b="1" dirty="0"/>
              <a:t>				 				</a:t>
            </a:r>
            <a:endParaRPr lang="fr-FR" sz="600" b="1" kern="1200" dirty="0">
              <a:solidFill>
                <a:srgbClr val="000000"/>
              </a:solidFill>
              <a:latin typeface="Arial" charset="0"/>
              <a:ea typeface="+mn-ea"/>
              <a:cs typeface="+mn-cs"/>
            </a:endParaRPr>
          </a:p>
        </p:txBody>
      </p:sp>
      <p:sp>
        <p:nvSpPr>
          <p:cNvPr id="5" name="Espace réservé du numéro de diapositive 4"/>
          <p:cNvSpPr>
            <a:spLocks noGrp="1"/>
          </p:cNvSpPr>
          <p:nvPr>
            <p:ph type="sldNum" sz="quarter" idx="4294967295"/>
          </p:nvPr>
        </p:nvSpPr>
        <p:spPr>
          <a:xfrm>
            <a:off x="8128000" y="6510338"/>
            <a:ext cx="1025525" cy="476250"/>
          </a:xfrm>
          <a:prstGeom prst="rect">
            <a:avLst/>
          </a:prstGeom>
        </p:spPr>
        <p:txBody>
          <a:bodyPr/>
          <a:lstStyle/>
          <a:p>
            <a:fld id="{CA4E1C7D-1C89-47E9-ACB8-82C40AE8BC3F}" type="slidenum">
              <a:rPr lang="fr-FR" smtClean="0"/>
              <a:pPr/>
              <a:t>23</a:t>
            </a:fld>
            <a:endParaRPr lang="fr-FR"/>
          </a:p>
        </p:txBody>
      </p:sp>
      <p:pic>
        <p:nvPicPr>
          <p:cNvPr id="1031" name="Picture 7"/>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7721" t="52251" r="16249" b="14844"/>
          <a:stretch/>
        </p:blipFill>
        <p:spPr bwMode="auto">
          <a:xfrm>
            <a:off x="6235152" y="3501008"/>
            <a:ext cx="2897633" cy="2244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DSV0000002.ap.cdc.fr\DFS_USERS$\jnedelec\Profile\Desktop\Imag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856" y="3628465"/>
            <a:ext cx="2907552" cy="18844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descr="cid:image001.png@01D35EC5.8EE18930"/>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251520" y="3501008"/>
            <a:ext cx="2972592" cy="2244503"/>
          </a:xfrm>
          <a:prstGeom prst="rect">
            <a:avLst/>
          </a:prstGeom>
          <a:noFill/>
          <a:ln>
            <a:noFill/>
          </a:ln>
        </p:spPr>
      </p:pic>
    </p:spTree>
    <p:extLst>
      <p:ext uri="{BB962C8B-B14F-4D97-AF65-F5344CB8AC3E}">
        <p14:creationId xmlns:p14="http://schemas.microsoft.com/office/powerpoint/2010/main" xmlns="" val="229748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904082" y="-14935"/>
            <a:ext cx="8078787" cy="779639"/>
          </a:xfrm>
        </p:spPr>
        <p:txBody>
          <a:bodyPr/>
          <a:lstStyle/>
          <a:p>
            <a:pPr algn="ctr" eaLnBrk="1" hangingPunct="1"/>
            <a:r>
              <a:rPr lang="en-US" altLang="fr-FR" sz="2000" dirty="0"/>
              <a:t>2011 strategic asset allocation</a:t>
            </a:r>
          </a:p>
        </p:txBody>
      </p:sp>
      <p:sp>
        <p:nvSpPr>
          <p:cNvPr id="8194"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7537FB77-0FD8-4A8C-B5CF-C212768E20A9}" type="slidenum">
              <a:rPr lang="fr-FR" altLang="fr-FR" b="0" smtClean="0">
                <a:solidFill>
                  <a:srgbClr val="FFFFFF"/>
                </a:solidFill>
              </a:rPr>
              <a:pPr eaLnBrk="1" hangingPunct="1">
                <a:spcBef>
                  <a:spcPct val="0"/>
                </a:spcBef>
              </a:pPr>
              <a:t>24</a:t>
            </a:fld>
            <a:endParaRPr lang="fr-FR" altLang="fr-FR" b="0">
              <a:solidFill>
                <a:srgbClr val="FFFFFF"/>
              </a:solidFill>
            </a:endParaRPr>
          </a:p>
        </p:txBody>
      </p:sp>
      <p:sp>
        <p:nvSpPr>
          <p:cNvPr id="8196" name="Rectangle 6"/>
          <p:cNvSpPr>
            <a:spLocks noChangeArrowheads="1"/>
          </p:cNvSpPr>
          <p:nvPr/>
        </p:nvSpPr>
        <p:spPr bwMode="auto">
          <a:xfrm>
            <a:off x="268288" y="4767263"/>
            <a:ext cx="8809037"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358775"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marL="447675" lvl="2" indent="-88900" eaLnBrk="1" hangingPunct="1">
              <a:lnSpc>
                <a:spcPct val="125000"/>
              </a:lnSpc>
              <a:spcAft>
                <a:spcPct val="10000"/>
              </a:spcAft>
              <a:buFont typeface="Arial" panose="020B0604020202020204" pitchFamily="34" charset="0"/>
              <a:buChar char="•"/>
            </a:pPr>
            <a:r>
              <a:rPr lang="en-US" altLang="fr-FR" sz="1500" dirty="0"/>
              <a:t>Stress test scenario determines the global risk budget and the size of the return-seeking portfolio</a:t>
            </a:r>
          </a:p>
          <a:p>
            <a:pPr marL="447675" lvl="2" indent="-88900" eaLnBrk="1" hangingPunct="1">
              <a:lnSpc>
                <a:spcPct val="125000"/>
              </a:lnSpc>
              <a:spcAft>
                <a:spcPct val="10000"/>
              </a:spcAft>
              <a:buFont typeface="Arial" panose="020B0604020202020204" pitchFamily="34" charset="0"/>
              <a:buChar char="•"/>
            </a:pPr>
            <a:r>
              <a:rPr lang="en-US" altLang="fr-FR" sz="1500" dirty="0"/>
              <a:t>Portfolio optimization : Mean-variance (MV) and Most Diversified Portfolio (MDP)</a:t>
            </a:r>
          </a:p>
          <a:p>
            <a:pPr marL="447675" lvl="2" indent="-88900" eaLnBrk="1" hangingPunct="1">
              <a:lnSpc>
                <a:spcPct val="125000"/>
              </a:lnSpc>
              <a:spcAft>
                <a:spcPct val="10000"/>
              </a:spcAft>
              <a:buFont typeface="Arial" panose="020B0604020202020204" pitchFamily="34" charset="0"/>
              <a:buChar char="•"/>
            </a:pPr>
            <a:r>
              <a:rPr lang="en-US" altLang="fr-FR" sz="1500" dirty="0"/>
              <a:t>Expected return of the return-seeking assets over the long term: 6% p.a. </a:t>
            </a:r>
          </a:p>
          <a:p>
            <a:pPr lvl="2" eaLnBrk="1" hangingPunct="1">
              <a:lnSpc>
                <a:spcPct val="125000"/>
              </a:lnSpc>
              <a:spcAft>
                <a:spcPct val="10000"/>
              </a:spcAft>
              <a:buFontTx/>
              <a:buNone/>
            </a:pPr>
            <a:endParaRPr lang="en-US" altLang="fr-FR" dirty="0"/>
          </a:p>
        </p:txBody>
      </p:sp>
      <p:sp>
        <p:nvSpPr>
          <p:cNvPr id="8197" name="Rectangle 12"/>
          <p:cNvSpPr>
            <a:spLocks noChangeArrowheads="1"/>
          </p:cNvSpPr>
          <p:nvPr/>
        </p:nvSpPr>
        <p:spPr bwMode="auto">
          <a:xfrm>
            <a:off x="776288" y="1196975"/>
            <a:ext cx="3896518"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Liability-hedging portfolio: 62%</a:t>
            </a:r>
          </a:p>
        </p:txBody>
      </p:sp>
      <p:sp>
        <p:nvSpPr>
          <p:cNvPr id="8198" name="Rectangle 20"/>
          <p:cNvSpPr>
            <a:spLocks noChangeArrowheads="1"/>
          </p:cNvSpPr>
          <p:nvPr/>
        </p:nvSpPr>
        <p:spPr bwMode="auto">
          <a:xfrm>
            <a:off x="5240338" y="1165225"/>
            <a:ext cx="3580134" cy="44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Return-seeking portfolio: 38%</a:t>
            </a:r>
          </a:p>
        </p:txBody>
      </p:sp>
      <p:grpSp>
        <p:nvGrpSpPr>
          <p:cNvPr id="2" name="Group 4"/>
          <p:cNvGrpSpPr>
            <a:grpSpLocks noChangeAspect="1"/>
          </p:cNvGrpSpPr>
          <p:nvPr/>
        </p:nvGrpSpPr>
        <p:grpSpPr bwMode="auto">
          <a:xfrm>
            <a:off x="4283202" y="1574801"/>
            <a:ext cx="4879848" cy="2934320"/>
            <a:chOff x="2700" y="996"/>
            <a:chExt cx="3072" cy="1746"/>
          </a:xfrm>
        </p:grpSpPr>
        <p:sp>
          <p:nvSpPr>
            <p:cNvPr id="3" name="AutoShape 3"/>
            <p:cNvSpPr>
              <a:spLocks noChangeAspect="1" noChangeArrowheads="1" noTextEdit="1"/>
            </p:cNvSpPr>
            <p:nvPr/>
          </p:nvSpPr>
          <p:spPr bwMode="auto">
            <a:xfrm>
              <a:off x="2811" y="999"/>
              <a:ext cx="2958"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 name="Rectangle 5"/>
            <p:cNvSpPr>
              <a:spLocks noChangeArrowheads="1"/>
            </p:cNvSpPr>
            <p:nvPr/>
          </p:nvSpPr>
          <p:spPr bwMode="auto">
            <a:xfrm>
              <a:off x="2700" y="996"/>
              <a:ext cx="3072"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Freeform 6"/>
            <p:cNvSpPr>
              <a:spLocks/>
            </p:cNvSpPr>
            <p:nvPr/>
          </p:nvSpPr>
          <p:spPr bwMode="auto">
            <a:xfrm>
              <a:off x="4323" y="1195"/>
              <a:ext cx="718" cy="1312"/>
            </a:xfrm>
            <a:custGeom>
              <a:avLst/>
              <a:gdLst>
                <a:gd name="T0" fmla="*/ 0 w 1915"/>
                <a:gd name="T1" fmla="*/ 1764 h 3497"/>
                <a:gd name="T2" fmla="*/ 331 w 1915"/>
                <a:gd name="T3" fmla="*/ 3497 h 3497"/>
                <a:gd name="T4" fmla="*/ 1733 w 1915"/>
                <a:gd name="T5" fmla="*/ 1434 h 3497"/>
                <a:gd name="T6" fmla="*/ 0 w 1915"/>
                <a:gd name="T7" fmla="*/ 0 h 3497"/>
                <a:gd name="T8" fmla="*/ 0 w 1915"/>
                <a:gd name="T9" fmla="*/ 1764 h 3497"/>
              </a:gdLst>
              <a:ahLst/>
              <a:cxnLst>
                <a:cxn ang="0">
                  <a:pos x="T0" y="T1"/>
                </a:cxn>
                <a:cxn ang="0">
                  <a:pos x="T2" y="T3"/>
                </a:cxn>
                <a:cxn ang="0">
                  <a:pos x="T4" y="T5"/>
                </a:cxn>
                <a:cxn ang="0">
                  <a:pos x="T6" y="T7"/>
                </a:cxn>
                <a:cxn ang="0">
                  <a:pos x="T8" y="T9"/>
                </a:cxn>
              </a:cxnLst>
              <a:rect l="0" t="0" r="r" b="b"/>
              <a:pathLst>
                <a:path w="1915" h="3497">
                  <a:moveTo>
                    <a:pt x="0" y="1764"/>
                  </a:moveTo>
                  <a:lnTo>
                    <a:pt x="331" y="3497"/>
                  </a:lnTo>
                  <a:cubicBezTo>
                    <a:pt x="1288" y="3314"/>
                    <a:pt x="1915" y="2390"/>
                    <a:pt x="1733" y="1434"/>
                  </a:cubicBezTo>
                  <a:cubicBezTo>
                    <a:pt x="1574" y="602"/>
                    <a:pt x="847" y="0"/>
                    <a:pt x="0" y="0"/>
                  </a:cubicBezTo>
                  <a:lnTo>
                    <a:pt x="0" y="1764"/>
                  </a:lnTo>
                  <a:close/>
                </a:path>
              </a:pathLst>
            </a:custGeom>
            <a:solidFill>
              <a:srgbClr val="4572A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3891" y="1905"/>
              <a:ext cx="513" cy="684"/>
            </a:xfrm>
            <a:custGeom>
              <a:avLst/>
              <a:gdLst>
                <a:gd name="T0" fmla="*/ 1037 w 1367"/>
                <a:gd name="T1" fmla="*/ 0 h 1824"/>
                <a:gd name="T2" fmla="*/ 0 w 1367"/>
                <a:gd name="T3" fmla="*/ 1427 h 1824"/>
                <a:gd name="T4" fmla="*/ 1367 w 1367"/>
                <a:gd name="T5" fmla="*/ 1732 h 1824"/>
                <a:gd name="T6" fmla="*/ 1037 w 1367"/>
                <a:gd name="T7" fmla="*/ 0 h 1824"/>
              </a:gdLst>
              <a:ahLst/>
              <a:cxnLst>
                <a:cxn ang="0">
                  <a:pos x="T0" y="T1"/>
                </a:cxn>
                <a:cxn ang="0">
                  <a:pos x="T2" y="T3"/>
                </a:cxn>
                <a:cxn ang="0">
                  <a:pos x="T4" y="T5"/>
                </a:cxn>
                <a:cxn ang="0">
                  <a:pos x="T6" y="T7"/>
                </a:cxn>
              </a:cxnLst>
              <a:rect l="0" t="0" r="r" b="b"/>
              <a:pathLst>
                <a:path w="1367" h="1824">
                  <a:moveTo>
                    <a:pt x="1037" y="0"/>
                  </a:moveTo>
                  <a:lnTo>
                    <a:pt x="0" y="1427"/>
                  </a:lnTo>
                  <a:cubicBezTo>
                    <a:pt x="394" y="1713"/>
                    <a:pt x="889" y="1824"/>
                    <a:pt x="1367" y="1732"/>
                  </a:cubicBezTo>
                  <a:lnTo>
                    <a:pt x="1037" y="0"/>
                  </a:lnTo>
                  <a:close/>
                </a:path>
              </a:pathLst>
            </a:custGeom>
            <a:solidFill>
              <a:srgbClr val="558E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 name="Freeform 8"/>
            <p:cNvSpPr>
              <a:spLocks/>
            </p:cNvSpPr>
            <p:nvPr/>
          </p:nvSpPr>
          <p:spPr bwMode="auto">
            <a:xfrm>
              <a:off x="3635" y="1879"/>
              <a:ext cx="628" cy="536"/>
            </a:xfrm>
            <a:custGeom>
              <a:avLst/>
              <a:gdLst>
                <a:gd name="T0" fmla="*/ 1677 w 1677"/>
                <a:gd name="T1" fmla="*/ 0 h 1427"/>
                <a:gd name="T2" fmla="*/ 0 w 1677"/>
                <a:gd name="T3" fmla="*/ 545 h 1427"/>
                <a:gd name="T4" fmla="*/ 640 w 1677"/>
                <a:gd name="T5" fmla="*/ 1427 h 1427"/>
                <a:gd name="T6" fmla="*/ 1677 w 1677"/>
                <a:gd name="T7" fmla="*/ 0 h 1427"/>
              </a:gdLst>
              <a:ahLst/>
              <a:cxnLst>
                <a:cxn ang="0">
                  <a:pos x="T0" y="T1"/>
                </a:cxn>
                <a:cxn ang="0">
                  <a:pos x="T2" y="T3"/>
                </a:cxn>
                <a:cxn ang="0">
                  <a:pos x="T4" y="T5"/>
                </a:cxn>
                <a:cxn ang="0">
                  <a:pos x="T6" y="T7"/>
                </a:cxn>
              </a:cxnLst>
              <a:rect l="0" t="0" r="r" b="b"/>
              <a:pathLst>
                <a:path w="1677" h="1427">
                  <a:moveTo>
                    <a:pt x="1677" y="0"/>
                  </a:moveTo>
                  <a:lnTo>
                    <a:pt x="0" y="545"/>
                  </a:lnTo>
                  <a:cubicBezTo>
                    <a:pt x="115" y="900"/>
                    <a:pt x="339" y="1208"/>
                    <a:pt x="640" y="1427"/>
                  </a:cubicBezTo>
                  <a:lnTo>
                    <a:pt x="1677" y="0"/>
                  </a:lnTo>
                  <a:close/>
                </a:path>
              </a:pathLst>
            </a:custGeom>
            <a:solidFill>
              <a:srgbClr val="89A54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Freeform 9"/>
            <p:cNvSpPr>
              <a:spLocks/>
            </p:cNvSpPr>
            <p:nvPr/>
          </p:nvSpPr>
          <p:spPr bwMode="auto">
            <a:xfrm>
              <a:off x="3570" y="1467"/>
              <a:ext cx="694" cy="593"/>
            </a:xfrm>
            <a:custGeom>
              <a:avLst/>
              <a:gdLst>
                <a:gd name="T0" fmla="*/ 1852 w 1852"/>
                <a:gd name="T1" fmla="*/ 1036 h 1581"/>
                <a:gd name="T2" fmla="*/ 425 w 1852"/>
                <a:gd name="T3" fmla="*/ 0 h 1581"/>
                <a:gd name="T4" fmla="*/ 174 w 1852"/>
                <a:gd name="T5" fmla="*/ 1581 h 1581"/>
                <a:gd name="T6" fmla="*/ 1852 w 1852"/>
                <a:gd name="T7" fmla="*/ 1036 h 1581"/>
              </a:gdLst>
              <a:ahLst/>
              <a:cxnLst>
                <a:cxn ang="0">
                  <a:pos x="T0" y="T1"/>
                </a:cxn>
                <a:cxn ang="0">
                  <a:pos x="T2" y="T3"/>
                </a:cxn>
                <a:cxn ang="0">
                  <a:pos x="T4" y="T5"/>
                </a:cxn>
                <a:cxn ang="0">
                  <a:pos x="T6" y="T7"/>
                </a:cxn>
              </a:cxnLst>
              <a:rect l="0" t="0" r="r" b="b"/>
              <a:pathLst>
                <a:path w="1852" h="1581">
                  <a:moveTo>
                    <a:pt x="1852" y="1036"/>
                  </a:moveTo>
                  <a:lnTo>
                    <a:pt x="425" y="0"/>
                  </a:lnTo>
                  <a:cubicBezTo>
                    <a:pt x="93" y="457"/>
                    <a:pt x="0" y="1045"/>
                    <a:pt x="174" y="1581"/>
                  </a:cubicBezTo>
                  <a:lnTo>
                    <a:pt x="1852" y="1036"/>
                  </a:lnTo>
                  <a:close/>
                </a:path>
              </a:pathLst>
            </a:custGeom>
            <a:solidFill>
              <a:srgbClr val="715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Freeform 10"/>
            <p:cNvSpPr>
              <a:spLocks/>
            </p:cNvSpPr>
            <p:nvPr/>
          </p:nvSpPr>
          <p:spPr bwMode="auto">
            <a:xfrm>
              <a:off x="3740" y="1210"/>
              <a:ext cx="535" cy="629"/>
            </a:xfrm>
            <a:custGeom>
              <a:avLst/>
              <a:gdLst>
                <a:gd name="T0" fmla="*/ 1427 w 1427"/>
                <a:gd name="T1" fmla="*/ 1677 h 1677"/>
                <a:gd name="T2" fmla="*/ 882 w 1427"/>
                <a:gd name="T3" fmla="*/ 0 h 1677"/>
                <a:gd name="T4" fmla="*/ 0 w 1427"/>
                <a:gd name="T5" fmla="*/ 641 h 1677"/>
                <a:gd name="T6" fmla="*/ 1427 w 1427"/>
                <a:gd name="T7" fmla="*/ 1677 h 1677"/>
              </a:gdLst>
              <a:ahLst/>
              <a:cxnLst>
                <a:cxn ang="0">
                  <a:pos x="T0" y="T1"/>
                </a:cxn>
                <a:cxn ang="0">
                  <a:pos x="T2" y="T3"/>
                </a:cxn>
                <a:cxn ang="0">
                  <a:pos x="T4" y="T5"/>
                </a:cxn>
                <a:cxn ang="0">
                  <a:pos x="T6" y="T7"/>
                </a:cxn>
              </a:cxnLst>
              <a:rect l="0" t="0" r="r" b="b"/>
              <a:pathLst>
                <a:path w="1427" h="1677">
                  <a:moveTo>
                    <a:pt x="1427" y="1677"/>
                  </a:moveTo>
                  <a:lnTo>
                    <a:pt x="882" y="0"/>
                  </a:lnTo>
                  <a:cubicBezTo>
                    <a:pt x="528" y="115"/>
                    <a:pt x="219" y="339"/>
                    <a:pt x="0" y="641"/>
                  </a:cubicBezTo>
                  <a:lnTo>
                    <a:pt x="1427" y="1677"/>
                  </a:lnTo>
                  <a:close/>
                </a:path>
              </a:pathLst>
            </a:custGeom>
            <a:solidFill>
              <a:srgbClr val="4198A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Freeform 11"/>
            <p:cNvSpPr>
              <a:spLocks/>
            </p:cNvSpPr>
            <p:nvPr/>
          </p:nvSpPr>
          <p:spPr bwMode="auto">
            <a:xfrm>
              <a:off x="4082" y="1173"/>
              <a:ext cx="204" cy="661"/>
            </a:xfrm>
            <a:custGeom>
              <a:avLst/>
              <a:gdLst>
                <a:gd name="T0" fmla="*/ 545 w 545"/>
                <a:gd name="T1" fmla="*/ 1764 h 1764"/>
                <a:gd name="T2" fmla="*/ 545 w 545"/>
                <a:gd name="T3" fmla="*/ 0 h 1764"/>
                <a:gd name="T4" fmla="*/ 0 w 545"/>
                <a:gd name="T5" fmla="*/ 86 h 1764"/>
                <a:gd name="T6" fmla="*/ 545 w 545"/>
                <a:gd name="T7" fmla="*/ 1764 h 1764"/>
              </a:gdLst>
              <a:ahLst/>
              <a:cxnLst>
                <a:cxn ang="0">
                  <a:pos x="T0" y="T1"/>
                </a:cxn>
                <a:cxn ang="0">
                  <a:pos x="T2" y="T3"/>
                </a:cxn>
                <a:cxn ang="0">
                  <a:pos x="T4" y="T5"/>
                </a:cxn>
                <a:cxn ang="0">
                  <a:pos x="T6" y="T7"/>
                </a:cxn>
              </a:cxnLst>
              <a:rect l="0" t="0" r="r" b="b"/>
              <a:pathLst>
                <a:path w="545" h="1764">
                  <a:moveTo>
                    <a:pt x="545" y="1764"/>
                  </a:moveTo>
                  <a:lnTo>
                    <a:pt x="545" y="0"/>
                  </a:lnTo>
                  <a:cubicBezTo>
                    <a:pt x="360" y="0"/>
                    <a:pt x="176" y="29"/>
                    <a:pt x="0" y="86"/>
                  </a:cubicBezTo>
                  <a:lnTo>
                    <a:pt x="545" y="1764"/>
                  </a:lnTo>
                  <a:close/>
                </a:path>
              </a:pathLst>
            </a:cu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Rectangle 12"/>
            <p:cNvSpPr>
              <a:spLocks noChangeArrowheads="1"/>
            </p:cNvSpPr>
            <p:nvPr/>
          </p:nvSpPr>
          <p:spPr bwMode="auto">
            <a:xfrm>
              <a:off x="4965" y="1420"/>
              <a:ext cx="4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DM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5109" y="1516"/>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47%</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542" y="2526"/>
              <a:ext cx="40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EM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3680" y="2622"/>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13%</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3073" y="2186"/>
              <a:ext cx="5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High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Yield</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3259" y="2282"/>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10%</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2871" y="1673"/>
              <a:ext cx="922"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Emerging</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market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3194" y="1769"/>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15%</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3410" y="1125"/>
              <a:ext cx="45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Commodities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3566" y="1221"/>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10%</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3900" y="1065"/>
              <a:ext cx="481"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Real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estate</a:t>
              </a:r>
              <a:r>
                <a:rPr kumimoji="0" lang="fr-FR" altLang="fr-FR" sz="1000" b="0" i="0" u="none" strike="noStrike" cap="none" normalizeH="0" baseline="0" dirty="0">
                  <a:ln>
                    <a:noFill/>
                  </a:ln>
                  <a:solidFill>
                    <a:srgbClr val="000000"/>
                  </a:solidFill>
                  <a:effectLst/>
                  <a:latin typeface="Calibri" pitchFamily="34" charset="0"/>
                  <a:cs typeface="Arial" pitchFamily="34" charset="0"/>
                </a:rPr>
                <a:t> 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22" name="Group 25"/>
          <p:cNvGrpSpPr>
            <a:grpSpLocks noChangeAspect="1"/>
          </p:cNvGrpSpPr>
          <p:nvPr/>
        </p:nvGrpSpPr>
        <p:grpSpPr bwMode="auto">
          <a:xfrm>
            <a:off x="19051" y="1674812"/>
            <a:ext cx="4543425" cy="2978323"/>
            <a:chOff x="12" y="1055"/>
            <a:chExt cx="2862" cy="1728"/>
          </a:xfrm>
        </p:grpSpPr>
        <p:sp>
          <p:nvSpPr>
            <p:cNvPr id="23" name="AutoShape 24"/>
            <p:cNvSpPr>
              <a:spLocks noChangeAspect="1" noChangeArrowheads="1" noTextEdit="1"/>
            </p:cNvSpPr>
            <p:nvPr/>
          </p:nvSpPr>
          <p:spPr bwMode="auto">
            <a:xfrm>
              <a:off x="15" y="1058"/>
              <a:ext cx="2856"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6"/>
            <p:cNvSpPr>
              <a:spLocks noChangeArrowheads="1"/>
            </p:cNvSpPr>
            <p:nvPr/>
          </p:nvSpPr>
          <p:spPr bwMode="auto">
            <a:xfrm>
              <a:off x="12" y="1055"/>
              <a:ext cx="2862"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7"/>
            <p:cNvSpPr>
              <a:spLocks/>
            </p:cNvSpPr>
            <p:nvPr/>
          </p:nvSpPr>
          <p:spPr bwMode="auto">
            <a:xfrm>
              <a:off x="1469" y="1277"/>
              <a:ext cx="642" cy="1284"/>
            </a:xfrm>
            <a:custGeom>
              <a:avLst/>
              <a:gdLst>
                <a:gd name="T0" fmla="*/ 0 w 1713"/>
                <a:gd name="T1" fmla="*/ 1712 h 3425"/>
                <a:gd name="T2" fmla="*/ 0 w 1713"/>
                <a:gd name="T3" fmla="*/ 3425 h 3425"/>
                <a:gd name="T4" fmla="*/ 1713 w 1713"/>
                <a:gd name="T5" fmla="*/ 1712 h 3425"/>
                <a:gd name="T6" fmla="*/ 0 w 1713"/>
                <a:gd name="T7" fmla="*/ 0 h 3425"/>
                <a:gd name="T8" fmla="*/ 0 w 1713"/>
                <a:gd name="T9" fmla="*/ 0 h 3425"/>
                <a:gd name="T10" fmla="*/ 0 w 1713"/>
                <a:gd name="T11" fmla="*/ 1712 h 3425"/>
              </a:gdLst>
              <a:ahLst/>
              <a:cxnLst>
                <a:cxn ang="0">
                  <a:pos x="T0" y="T1"/>
                </a:cxn>
                <a:cxn ang="0">
                  <a:pos x="T2" y="T3"/>
                </a:cxn>
                <a:cxn ang="0">
                  <a:pos x="T4" y="T5"/>
                </a:cxn>
                <a:cxn ang="0">
                  <a:pos x="T6" y="T7"/>
                </a:cxn>
                <a:cxn ang="0">
                  <a:pos x="T8" y="T9"/>
                </a:cxn>
                <a:cxn ang="0">
                  <a:pos x="T10" y="T11"/>
                </a:cxn>
              </a:cxnLst>
              <a:rect l="0" t="0" r="r" b="b"/>
              <a:pathLst>
                <a:path w="1713" h="3425">
                  <a:moveTo>
                    <a:pt x="0" y="1712"/>
                  </a:moveTo>
                  <a:lnTo>
                    <a:pt x="0" y="3425"/>
                  </a:lnTo>
                  <a:cubicBezTo>
                    <a:pt x="946" y="3425"/>
                    <a:pt x="1713" y="2658"/>
                    <a:pt x="1713" y="1712"/>
                  </a:cubicBezTo>
                  <a:cubicBezTo>
                    <a:pt x="1713" y="767"/>
                    <a:pt x="946" y="0"/>
                    <a:pt x="0" y="0"/>
                  </a:cubicBezTo>
                  <a:cubicBezTo>
                    <a:pt x="0" y="0"/>
                    <a:pt x="0" y="0"/>
                    <a:pt x="0" y="0"/>
                  </a:cubicBezTo>
                  <a:lnTo>
                    <a:pt x="0" y="1712"/>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28"/>
            <p:cNvSpPr>
              <a:spLocks/>
            </p:cNvSpPr>
            <p:nvPr/>
          </p:nvSpPr>
          <p:spPr bwMode="auto">
            <a:xfrm>
              <a:off x="783" y="1937"/>
              <a:ext cx="642" cy="643"/>
            </a:xfrm>
            <a:custGeom>
              <a:avLst/>
              <a:gdLst>
                <a:gd name="T0" fmla="*/ 1713 w 1713"/>
                <a:gd name="T1" fmla="*/ 0 h 1713"/>
                <a:gd name="T2" fmla="*/ 0 w 1713"/>
                <a:gd name="T3" fmla="*/ 0 h 1713"/>
                <a:gd name="T4" fmla="*/ 1713 w 1713"/>
                <a:gd name="T5" fmla="*/ 1713 h 1713"/>
                <a:gd name="T6" fmla="*/ 1713 w 1713"/>
                <a:gd name="T7" fmla="*/ 1713 h 1713"/>
                <a:gd name="T8" fmla="*/ 1713 w 1713"/>
                <a:gd name="T9" fmla="*/ 0 h 1713"/>
              </a:gdLst>
              <a:ahLst/>
              <a:cxnLst>
                <a:cxn ang="0">
                  <a:pos x="T0" y="T1"/>
                </a:cxn>
                <a:cxn ang="0">
                  <a:pos x="T2" y="T3"/>
                </a:cxn>
                <a:cxn ang="0">
                  <a:pos x="T4" y="T5"/>
                </a:cxn>
                <a:cxn ang="0">
                  <a:pos x="T6" y="T7"/>
                </a:cxn>
                <a:cxn ang="0">
                  <a:pos x="T8" y="T9"/>
                </a:cxn>
              </a:cxnLst>
              <a:rect l="0" t="0" r="r" b="b"/>
              <a:pathLst>
                <a:path w="1713" h="1713">
                  <a:moveTo>
                    <a:pt x="1713" y="0"/>
                  </a:moveTo>
                  <a:lnTo>
                    <a:pt x="0" y="0"/>
                  </a:lnTo>
                  <a:cubicBezTo>
                    <a:pt x="0" y="946"/>
                    <a:pt x="767" y="1713"/>
                    <a:pt x="1713" y="1713"/>
                  </a:cubicBezTo>
                  <a:cubicBezTo>
                    <a:pt x="1713" y="1713"/>
                    <a:pt x="1713" y="1713"/>
                    <a:pt x="1713" y="1713"/>
                  </a:cubicBezTo>
                  <a:lnTo>
                    <a:pt x="1713" y="0"/>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Freeform 29"/>
            <p:cNvSpPr>
              <a:spLocks/>
            </p:cNvSpPr>
            <p:nvPr/>
          </p:nvSpPr>
          <p:spPr bwMode="auto">
            <a:xfrm>
              <a:off x="783" y="1259"/>
              <a:ext cx="642" cy="642"/>
            </a:xfrm>
            <a:custGeom>
              <a:avLst/>
              <a:gdLst>
                <a:gd name="T0" fmla="*/ 1713 w 1713"/>
                <a:gd name="T1" fmla="*/ 1713 h 1713"/>
                <a:gd name="T2" fmla="*/ 1713 w 1713"/>
                <a:gd name="T3" fmla="*/ 0 h 1713"/>
                <a:gd name="T4" fmla="*/ 0 w 1713"/>
                <a:gd name="T5" fmla="*/ 1713 h 1713"/>
                <a:gd name="T6" fmla="*/ 1713 w 1713"/>
                <a:gd name="T7" fmla="*/ 1713 h 1713"/>
              </a:gdLst>
              <a:ahLst/>
              <a:cxnLst>
                <a:cxn ang="0">
                  <a:pos x="T0" y="T1"/>
                </a:cxn>
                <a:cxn ang="0">
                  <a:pos x="T2" y="T3"/>
                </a:cxn>
                <a:cxn ang="0">
                  <a:pos x="T4" y="T5"/>
                </a:cxn>
                <a:cxn ang="0">
                  <a:pos x="T6" y="T7"/>
                </a:cxn>
              </a:cxnLst>
              <a:rect l="0" t="0" r="r" b="b"/>
              <a:pathLst>
                <a:path w="1713" h="1713">
                  <a:moveTo>
                    <a:pt x="1713" y="1713"/>
                  </a:moveTo>
                  <a:lnTo>
                    <a:pt x="1713" y="0"/>
                  </a:lnTo>
                  <a:cubicBezTo>
                    <a:pt x="767" y="0"/>
                    <a:pt x="0" y="767"/>
                    <a:pt x="0" y="1713"/>
                  </a:cubicBezTo>
                  <a:lnTo>
                    <a:pt x="1713" y="1713"/>
                  </a:lnTo>
                  <a:close/>
                </a:path>
              </a:pathLst>
            </a:cu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8" name="Rectangle 30"/>
            <p:cNvSpPr>
              <a:spLocks noChangeArrowheads="1"/>
            </p:cNvSpPr>
            <p:nvPr/>
          </p:nvSpPr>
          <p:spPr bwMode="auto">
            <a:xfrm>
              <a:off x="2144" y="1228"/>
              <a:ext cx="462"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French OATs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31"/>
            <p:cNvSpPr>
              <a:spLocks noChangeArrowheads="1"/>
            </p:cNvSpPr>
            <p:nvPr/>
          </p:nvSpPr>
          <p:spPr bwMode="auto">
            <a:xfrm>
              <a:off x="2198" y="1324"/>
              <a:ext cx="294"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(liability</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32"/>
            <p:cNvSpPr>
              <a:spLocks noChangeArrowheads="1"/>
            </p:cNvSpPr>
            <p:nvPr/>
          </p:nvSpPr>
          <p:spPr bwMode="auto">
            <a:xfrm>
              <a:off x="2474" y="1324"/>
              <a:ext cx="66"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33"/>
            <p:cNvSpPr>
              <a:spLocks noChangeArrowheads="1"/>
            </p:cNvSpPr>
            <p:nvPr/>
          </p:nvSpPr>
          <p:spPr bwMode="auto">
            <a:xfrm>
              <a:off x="2198" y="1441"/>
              <a:ext cx="38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matching</a:t>
              </a:r>
              <a:r>
                <a:rPr kumimoji="0" lang="fr-FR" altLang="fr-FR" sz="1000" b="0" i="0" u="none" strike="noStrike" cap="none" normalizeH="0" baseline="0" dirty="0">
                  <a:ln>
                    <a:noFill/>
                  </a:ln>
                  <a:solidFill>
                    <a:srgbClr val="000000"/>
                  </a:solidFill>
                  <a:effectLst/>
                  <a:latin typeface="Calibri" pitchFamily="34" charset="0"/>
                  <a:cs typeface="Arial" pitchFamily="34" charset="0"/>
                </a:rPr>
                <a:t>) 50%</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192" name="Rectangle 34"/>
            <p:cNvSpPr>
              <a:spLocks noChangeArrowheads="1"/>
            </p:cNvSpPr>
            <p:nvPr/>
          </p:nvSpPr>
          <p:spPr bwMode="auto">
            <a:xfrm>
              <a:off x="289" y="2242"/>
              <a:ext cx="4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IG Corporate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193" name="Rectangle 35"/>
            <p:cNvSpPr>
              <a:spLocks noChangeArrowheads="1"/>
            </p:cNvSpPr>
            <p:nvPr/>
          </p:nvSpPr>
          <p:spPr bwMode="auto">
            <a:xfrm>
              <a:off x="313" y="2338"/>
              <a:ext cx="35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25%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201" name="Rectangle 36"/>
            <p:cNvSpPr>
              <a:spLocks noChangeArrowheads="1"/>
            </p:cNvSpPr>
            <p:nvPr/>
          </p:nvSpPr>
          <p:spPr bwMode="auto">
            <a:xfrm>
              <a:off x="360" y="1191"/>
              <a:ext cx="474"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International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202" name="Rectangle 37"/>
            <p:cNvSpPr>
              <a:spLocks noChangeArrowheads="1"/>
            </p:cNvSpPr>
            <p:nvPr/>
          </p:nvSpPr>
          <p:spPr bwMode="auto">
            <a:xfrm>
              <a:off x="384" y="1287"/>
              <a:ext cx="45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government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8203" name="Rectangle 38"/>
            <p:cNvSpPr>
              <a:spLocks noChangeArrowheads="1"/>
            </p:cNvSpPr>
            <p:nvPr/>
          </p:nvSpPr>
          <p:spPr bwMode="auto">
            <a:xfrm>
              <a:off x="390" y="1383"/>
              <a:ext cx="35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25%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51257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906463" y="0"/>
            <a:ext cx="8078787" cy="764704"/>
          </a:xfrm>
        </p:spPr>
        <p:txBody>
          <a:bodyPr/>
          <a:lstStyle/>
          <a:p>
            <a:pPr algn="ctr" eaLnBrk="1" hangingPunct="1"/>
            <a:r>
              <a:rPr lang="en-US" altLang="fr-FR" sz="2000" dirty="0"/>
              <a:t>2012 strategic asset allocation </a:t>
            </a:r>
          </a:p>
        </p:txBody>
      </p:sp>
      <p:sp>
        <p:nvSpPr>
          <p:cNvPr id="9218"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250E0E80-268C-4F29-ACD9-705924BA8253}" type="slidenum">
              <a:rPr lang="fr-FR" altLang="fr-FR" b="0" smtClean="0">
                <a:solidFill>
                  <a:srgbClr val="FFFFFF"/>
                </a:solidFill>
              </a:rPr>
              <a:pPr eaLnBrk="1" hangingPunct="1">
                <a:spcBef>
                  <a:spcPct val="0"/>
                </a:spcBef>
              </a:pPr>
              <a:t>25</a:t>
            </a:fld>
            <a:endParaRPr lang="fr-FR" altLang="fr-FR" b="0">
              <a:solidFill>
                <a:srgbClr val="FFFFFF"/>
              </a:solidFill>
            </a:endParaRPr>
          </a:p>
        </p:txBody>
      </p:sp>
      <p:sp>
        <p:nvSpPr>
          <p:cNvPr id="9220" name="Rectangle 12"/>
          <p:cNvSpPr>
            <a:spLocks noChangeArrowheads="1"/>
          </p:cNvSpPr>
          <p:nvPr/>
        </p:nvSpPr>
        <p:spPr bwMode="auto">
          <a:xfrm>
            <a:off x="776287" y="1196975"/>
            <a:ext cx="3727451"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Liability-hedging portfolio: 58%</a:t>
            </a:r>
          </a:p>
        </p:txBody>
      </p:sp>
      <p:sp>
        <p:nvSpPr>
          <p:cNvPr id="9221" name="Rectangle 6"/>
          <p:cNvSpPr>
            <a:spLocks noChangeArrowheads="1"/>
          </p:cNvSpPr>
          <p:nvPr/>
        </p:nvSpPr>
        <p:spPr bwMode="auto">
          <a:xfrm>
            <a:off x="290513" y="5040313"/>
            <a:ext cx="8807450" cy="102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358775"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marL="447675" lvl="2" indent="-88900" eaLnBrk="1" hangingPunct="1">
              <a:lnSpc>
                <a:spcPct val="125000"/>
              </a:lnSpc>
              <a:spcAft>
                <a:spcPct val="10000"/>
              </a:spcAft>
              <a:buFont typeface="Arial" panose="020B0604020202020204" pitchFamily="34" charset="0"/>
              <a:buChar char="•"/>
            </a:pPr>
            <a:r>
              <a:rPr lang="en-US" altLang="fr-FR" dirty="0"/>
              <a:t>Portfolio optimization (MV and MDP) performed on the Fund’s surplus  (ALM framework)</a:t>
            </a:r>
          </a:p>
          <a:p>
            <a:pPr marL="447675" lvl="2" indent="-88900" eaLnBrk="1" hangingPunct="1">
              <a:lnSpc>
                <a:spcPct val="125000"/>
              </a:lnSpc>
              <a:spcAft>
                <a:spcPct val="10000"/>
              </a:spcAft>
              <a:buFont typeface="Arial" panose="020B0604020202020204" pitchFamily="34" charset="0"/>
              <a:buChar char="•"/>
            </a:pPr>
            <a:r>
              <a:rPr lang="en-US" altLang="fr-FR" dirty="0"/>
              <a:t>Introduction of Monte Carlo simulations methodology (static multi-period approach – static portfolios rebalanced every year), as a tool to check the chosen asset allocation</a:t>
            </a:r>
          </a:p>
          <a:p>
            <a:pPr lvl="2" eaLnBrk="1" hangingPunct="1">
              <a:lnSpc>
                <a:spcPct val="125000"/>
              </a:lnSpc>
              <a:spcAft>
                <a:spcPct val="10000"/>
              </a:spcAft>
              <a:buFontTx/>
              <a:buChar char="-"/>
            </a:pPr>
            <a:endParaRPr lang="en-US" altLang="fr-FR" dirty="0"/>
          </a:p>
          <a:p>
            <a:pPr lvl="2" eaLnBrk="1" hangingPunct="1">
              <a:lnSpc>
                <a:spcPct val="125000"/>
              </a:lnSpc>
              <a:spcAft>
                <a:spcPct val="10000"/>
              </a:spcAft>
              <a:buFontTx/>
              <a:buNone/>
            </a:pPr>
            <a:endParaRPr lang="en-US" altLang="fr-FR" dirty="0"/>
          </a:p>
        </p:txBody>
      </p:sp>
      <p:sp>
        <p:nvSpPr>
          <p:cNvPr id="9222" name="Rectangle 20"/>
          <p:cNvSpPr>
            <a:spLocks noChangeArrowheads="1"/>
          </p:cNvSpPr>
          <p:nvPr/>
        </p:nvSpPr>
        <p:spPr bwMode="auto">
          <a:xfrm>
            <a:off x="5138739" y="1165225"/>
            <a:ext cx="3537717"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Return-seeking portfolio: 42%</a:t>
            </a:r>
          </a:p>
        </p:txBody>
      </p:sp>
      <p:sp>
        <p:nvSpPr>
          <p:cNvPr id="9223" name="ZoneTexte 1"/>
          <p:cNvSpPr txBox="1">
            <a:spLocks noChangeArrowheads="1"/>
          </p:cNvSpPr>
          <p:nvPr/>
        </p:nvSpPr>
        <p:spPr bwMode="auto">
          <a:xfrm>
            <a:off x="290513" y="4574381"/>
            <a:ext cx="863758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 typeface="Wingdings" pitchFamily="2" charset="2"/>
              <a:buChar char="Ø"/>
            </a:pPr>
            <a:r>
              <a:rPr lang="en-US" altLang="fr-FR" sz="1500" b="0" dirty="0">
                <a:solidFill>
                  <a:schemeClr val="tx1"/>
                </a:solidFill>
              </a:rPr>
              <a:t>Strategic allocations to international government bonds and commodities reduced</a:t>
            </a:r>
          </a:p>
        </p:txBody>
      </p:sp>
      <p:grpSp>
        <p:nvGrpSpPr>
          <p:cNvPr id="2" name="Group 4"/>
          <p:cNvGrpSpPr>
            <a:grpSpLocks noChangeAspect="1"/>
          </p:cNvGrpSpPr>
          <p:nvPr/>
        </p:nvGrpSpPr>
        <p:grpSpPr bwMode="auto">
          <a:xfrm>
            <a:off x="12701" y="1704976"/>
            <a:ext cx="4495800" cy="2743200"/>
            <a:chOff x="8" y="1074"/>
            <a:chExt cx="2832" cy="1728"/>
          </a:xfrm>
        </p:grpSpPr>
        <p:sp>
          <p:nvSpPr>
            <p:cNvPr id="3" name="AutoShape 3"/>
            <p:cNvSpPr>
              <a:spLocks noChangeAspect="1" noChangeArrowheads="1" noTextEdit="1"/>
            </p:cNvSpPr>
            <p:nvPr/>
          </p:nvSpPr>
          <p:spPr bwMode="auto">
            <a:xfrm>
              <a:off x="11" y="1077"/>
              <a:ext cx="2826"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 name="Rectangle 5"/>
            <p:cNvSpPr>
              <a:spLocks noChangeArrowheads="1"/>
            </p:cNvSpPr>
            <p:nvPr/>
          </p:nvSpPr>
          <p:spPr bwMode="auto">
            <a:xfrm>
              <a:off x="8" y="1074"/>
              <a:ext cx="2832"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Freeform 6"/>
            <p:cNvSpPr>
              <a:spLocks/>
            </p:cNvSpPr>
            <p:nvPr/>
          </p:nvSpPr>
          <p:spPr bwMode="auto">
            <a:xfrm>
              <a:off x="1071" y="1304"/>
              <a:ext cx="1106" cy="1370"/>
            </a:xfrm>
            <a:custGeom>
              <a:avLst/>
              <a:gdLst>
                <a:gd name="T0" fmla="*/ 1007 w 2948"/>
                <a:gd name="T1" fmla="*/ 1713 h 3654"/>
                <a:gd name="T2" fmla="*/ 0 w 2948"/>
                <a:gd name="T3" fmla="*/ 3098 h 3654"/>
                <a:gd name="T4" fmla="*/ 2392 w 2948"/>
                <a:gd name="T5" fmla="*/ 2719 h 3654"/>
                <a:gd name="T6" fmla="*/ 2013 w 2948"/>
                <a:gd name="T7" fmla="*/ 327 h 3654"/>
                <a:gd name="T8" fmla="*/ 1007 w 2948"/>
                <a:gd name="T9" fmla="*/ 0 h 3654"/>
                <a:gd name="T10" fmla="*/ 1007 w 2948"/>
                <a:gd name="T11" fmla="*/ 1713 h 3654"/>
              </a:gdLst>
              <a:ahLst/>
              <a:cxnLst>
                <a:cxn ang="0">
                  <a:pos x="T0" y="T1"/>
                </a:cxn>
                <a:cxn ang="0">
                  <a:pos x="T2" y="T3"/>
                </a:cxn>
                <a:cxn ang="0">
                  <a:pos x="T4" y="T5"/>
                </a:cxn>
                <a:cxn ang="0">
                  <a:pos x="T6" y="T7"/>
                </a:cxn>
                <a:cxn ang="0">
                  <a:pos x="T8" y="T9"/>
                </a:cxn>
                <a:cxn ang="0">
                  <a:pos x="T10" y="T11"/>
                </a:cxn>
              </a:cxnLst>
              <a:rect l="0" t="0" r="r" b="b"/>
              <a:pathLst>
                <a:path w="2948" h="3654">
                  <a:moveTo>
                    <a:pt x="1007" y="1713"/>
                  </a:moveTo>
                  <a:lnTo>
                    <a:pt x="0" y="3098"/>
                  </a:lnTo>
                  <a:cubicBezTo>
                    <a:pt x="765" y="3654"/>
                    <a:pt x="1836" y="3485"/>
                    <a:pt x="2392" y="2719"/>
                  </a:cubicBezTo>
                  <a:cubicBezTo>
                    <a:pt x="2948" y="1954"/>
                    <a:pt x="2779" y="883"/>
                    <a:pt x="2013" y="327"/>
                  </a:cubicBezTo>
                  <a:cubicBezTo>
                    <a:pt x="1721" y="114"/>
                    <a:pt x="1368" y="0"/>
                    <a:pt x="1007" y="0"/>
                  </a:cubicBezTo>
                  <a:lnTo>
                    <a:pt x="1007" y="171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671" y="1564"/>
              <a:ext cx="728" cy="898"/>
            </a:xfrm>
            <a:custGeom>
              <a:avLst/>
              <a:gdLst>
                <a:gd name="T0" fmla="*/ 1942 w 1942"/>
                <a:gd name="T1" fmla="*/ 1007 h 2393"/>
                <a:gd name="T2" fmla="*/ 556 w 1942"/>
                <a:gd name="T3" fmla="*/ 0 h 2393"/>
                <a:gd name="T4" fmla="*/ 935 w 1942"/>
                <a:gd name="T5" fmla="*/ 2393 h 2393"/>
                <a:gd name="T6" fmla="*/ 1942 w 1942"/>
                <a:gd name="T7" fmla="*/ 1007 h 2393"/>
              </a:gdLst>
              <a:ahLst/>
              <a:cxnLst>
                <a:cxn ang="0">
                  <a:pos x="T0" y="T1"/>
                </a:cxn>
                <a:cxn ang="0">
                  <a:pos x="T2" y="T3"/>
                </a:cxn>
                <a:cxn ang="0">
                  <a:pos x="T4" y="T5"/>
                </a:cxn>
                <a:cxn ang="0">
                  <a:pos x="T6" y="T7"/>
                </a:cxn>
              </a:cxnLst>
              <a:rect l="0" t="0" r="r" b="b"/>
              <a:pathLst>
                <a:path w="1942" h="2393">
                  <a:moveTo>
                    <a:pt x="1942" y="1007"/>
                  </a:moveTo>
                  <a:lnTo>
                    <a:pt x="556" y="0"/>
                  </a:lnTo>
                  <a:cubicBezTo>
                    <a:pt x="0" y="766"/>
                    <a:pt x="170" y="1837"/>
                    <a:pt x="935" y="2393"/>
                  </a:cubicBezTo>
                  <a:lnTo>
                    <a:pt x="1942" y="1007"/>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 name="Freeform 8"/>
            <p:cNvSpPr>
              <a:spLocks/>
            </p:cNvSpPr>
            <p:nvPr/>
          </p:nvSpPr>
          <p:spPr bwMode="auto">
            <a:xfrm>
              <a:off x="893" y="1273"/>
              <a:ext cx="519" cy="642"/>
            </a:xfrm>
            <a:custGeom>
              <a:avLst/>
              <a:gdLst>
                <a:gd name="T0" fmla="*/ 1385 w 1385"/>
                <a:gd name="T1" fmla="*/ 1712 h 1712"/>
                <a:gd name="T2" fmla="*/ 1385 w 1385"/>
                <a:gd name="T3" fmla="*/ 0 h 1712"/>
                <a:gd name="T4" fmla="*/ 0 w 1385"/>
                <a:gd name="T5" fmla="*/ 706 h 1712"/>
                <a:gd name="T6" fmla="*/ 1385 w 1385"/>
                <a:gd name="T7" fmla="*/ 1712 h 1712"/>
              </a:gdLst>
              <a:ahLst/>
              <a:cxnLst>
                <a:cxn ang="0">
                  <a:pos x="T0" y="T1"/>
                </a:cxn>
                <a:cxn ang="0">
                  <a:pos x="T2" y="T3"/>
                </a:cxn>
                <a:cxn ang="0">
                  <a:pos x="T4" y="T5"/>
                </a:cxn>
                <a:cxn ang="0">
                  <a:pos x="T6" y="T7"/>
                </a:cxn>
              </a:cxnLst>
              <a:rect l="0" t="0" r="r" b="b"/>
              <a:pathLst>
                <a:path w="1385" h="1712">
                  <a:moveTo>
                    <a:pt x="1385" y="1712"/>
                  </a:moveTo>
                  <a:lnTo>
                    <a:pt x="1385" y="0"/>
                  </a:lnTo>
                  <a:cubicBezTo>
                    <a:pt x="837" y="0"/>
                    <a:pt x="322" y="262"/>
                    <a:pt x="0" y="706"/>
                  </a:cubicBezTo>
                  <a:lnTo>
                    <a:pt x="1385" y="1712"/>
                  </a:lnTo>
                  <a:close/>
                </a:path>
              </a:pathLst>
            </a:cu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Rectangle 9"/>
            <p:cNvSpPr>
              <a:spLocks noChangeArrowheads="1"/>
            </p:cNvSpPr>
            <p:nvPr/>
          </p:nvSpPr>
          <p:spPr bwMode="auto">
            <a:xfrm>
              <a:off x="2204" y="1505"/>
              <a:ext cx="462"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French OATs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2258" y="1601"/>
              <a:ext cx="294"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(liability</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2534" y="1601"/>
              <a:ext cx="66"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156" y="1697"/>
              <a:ext cx="48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matching</a:t>
              </a:r>
              <a:r>
                <a:rPr kumimoji="0" lang="fr-FR" altLang="fr-FR" sz="1000" b="0" i="0" u="none" strike="noStrike" cap="none" normalizeH="0" baseline="0" dirty="0">
                  <a:ln>
                    <a:noFill/>
                  </a:ln>
                  <a:solidFill>
                    <a:srgbClr val="000000"/>
                  </a:solidFill>
                  <a:effectLst/>
                  <a:latin typeface="Calibri" pitchFamily="34" charset="0"/>
                  <a:cs typeface="Arial" pitchFamily="34" charset="0"/>
                </a:rPr>
                <a:t>) 60%</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90" y="1795"/>
              <a:ext cx="4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IG Corporate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08" y="1891"/>
              <a:ext cx="35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25%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517" y="1153"/>
              <a:ext cx="474"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International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547" y="1249"/>
              <a:ext cx="45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government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547" y="1345"/>
              <a:ext cx="35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15%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7" name="Group 20"/>
          <p:cNvGrpSpPr>
            <a:grpSpLocks noChangeAspect="1"/>
          </p:cNvGrpSpPr>
          <p:nvPr/>
        </p:nvGrpSpPr>
        <p:grpSpPr bwMode="auto">
          <a:xfrm>
            <a:off x="4441826" y="1619251"/>
            <a:ext cx="4705350" cy="2771775"/>
            <a:chOff x="2798" y="1020"/>
            <a:chExt cx="2964" cy="1746"/>
          </a:xfrm>
        </p:grpSpPr>
        <p:sp>
          <p:nvSpPr>
            <p:cNvPr id="18" name="AutoShape 19"/>
            <p:cNvSpPr>
              <a:spLocks noChangeAspect="1" noChangeArrowheads="1" noTextEdit="1"/>
            </p:cNvSpPr>
            <p:nvPr/>
          </p:nvSpPr>
          <p:spPr bwMode="auto">
            <a:xfrm>
              <a:off x="2801" y="1023"/>
              <a:ext cx="2958"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21"/>
            <p:cNvSpPr>
              <a:spLocks noChangeArrowheads="1"/>
            </p:cNvSpPr>
            <p:nvPr/>
          </p:nvSpPr>
          <p:spPr bwMode="auto">
            <a:xfrm>
              <a:off x="2798" y="1020"/>
              <a:ext cx="2964"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22"/>
            <p:cNvSpPr>
              <a:spLocks/>
            </p:cNvSpPr>
            <p:nvPr/>
          </p:nvSpPr>
          <p:spPr bwMode="auto">
            <a:xfrm>
              <a:off x="4313" y="1223"/>
              <a:ext cx="662" cy="1322"/>
            </a:xfrm>
            <a:custGeom>
              <a:avLst/>
              <a:gdLst>
                <a:gd name="T0" fmla="*/ 0 w 1763"/>
                <a:gd name="T1" fmla="*/ 1763 h 3527"/>
                <a:gd name="T2" fmla="*/ 0 w 1763"/>
                <a:gd name="T3" fmla="*/ 3527 h 3527"/>
                <a:gd name="T4" fmla="*/ 1763 w 1763"/>
                <a:gd name="T5" fmla="*/ 1763 h 3527"/>
                <a:gd name="T6" fmla="*/ 0 w 1763"/>
                <a:gd name="T7" fmla="*/ 0 h 3527"/>
                <a:gd name="T8" fmla="*/ 0 w 1763"/>
                <a:gd name="T9" fmla="*/ 0 h 3527"/>
                <a:gd name="T10" fmla="*/ 0 w 1763"/>
                <a:gd name="T11" fmla="*/ 1763 h 3527"/>
              </a:gdLst>
              <a:ahLst/>
              <a:cxnLst>
                <a:cxn ang="0">
                  <a:pos x="T0" y="T1"/>
                </a:cxn>
                <a:cxn ang="0">
                  <a:pos x="T2" y="T3"/>
                </a:cxn>
                <a:cxn ang="0">
                  <a:pos x="T4" y="T5"/>
                </a:cxn>
                <a:cxn ang="0">
                  <a:pos x="T6" y="T7"/>
                </a:cxn>
                <a:cxn ang="0">
                  <a:pos x="T8" y="T9"/>
                </a:cxn>
                <a:cxn ang="0">
                  <a:pos x="T10" y="T11"/>
                </a:cxn>
              </a:cxnLst>
              <a:rect l="0" t="0" r="r" b="b"/>
              <a:pathLst>
                <a:path w="1763" h="3527">
                  <a:moveTo>
                    <a:pt x="0" y="1763"/>
                  </a:moveTo>
                  <a:lnTo>
                    <a:pt x="0" y="3527"/>
                  </a:lnTo>
                  <a:cubicBezTo>
                    <a:pt x="974" y="3527"/>
                    <a:pt x="1763" y="2738"/>
                    <a:pt x="1763" y="1763"/>
                  </a:cubicBezTo>
                  <a:cubicBezTo>
                    <a:pt x="1763" y="789"/>
                    <a:pt x="974" y="0"/>
                    <a:pt x="0" y="0"/>
                  </a:cubicBezTo>
                  <a:cubicBezTo>
                    <a:pt x="0" y="0"/>
                    <a:pt x="0" y="0"/>
                    <a:pt x="0" y="0"/>
                  </a:cubicBezTo>
                  <a:lnTo>
                    <a:pt x="0" y="1763"/>
                  </a:lnTo>
                  <a:close/>
                </a:path>
              </a:pathLst>
            </a:custGeom>
            <a:solidFill>
              <a:srgbClr val="4572A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23"/>
            <p:cNvSpPr>
              <a:spLocks/>
            </p:cNvSpPr>
            <p:nvPr/>
          </p:nvSpPr>
          <p:spPr bwMode="auto">
            <a:xfrm>
              <a:off x="3724" y="1925"/>
              <a:ext cx="535" cy="662"/>
            </a:xfrm>
            <a:custGeom>
              <a:avLst/>
              <a:gdLst>
                <a:gd name="T0" fmla="*/ 1426 w 1426"/>
                <a:gd name="T1" fmla="*/ 0 h 1764"/>
                <a:gd name="T2" fmla="*/ 0 w 1426"/>
                <a:gd name="T3" fmla="*/ 1037 h 1764"/>
                <a:gd name="T4" fmla="*/ 1426 w 1426"/>
                <a:gd name="T5" fmla="*/ 1764 h 1764"/>
                <a:gd name="T6" fmla="*/ 1426 w 1426"/>
                <a:gd name="T7" fmla="*/ 0 h 1764"/>
              </a:gdLst>
              <a:ahLst/>
              <a:cxnLst>
                <a:cxn ang="0">
                  <a:pos x="T0" y="T1"/>
                </a:cxn>
                <a:cxn ang="0">
                  <a:pos x="T2" y="T3"/>
                </a:cxn>
                <a:cxn ang="0">
                  <a:pos x="T4" y="T5"/>
                </a:cxn>
                <a:cxn ang="0">
                  <a:pos x="T6" y="T7"/>
                </a:cxn>
              </a:cxnLst>
              <a:rect l="0" t="0" r="r" b="b"/>
              <a:pathLst>
                <a:path w="1426" h="1764">
                  <a:moveTo>
                    <a:pt x="1426" y="0"/>
                  </a:moveTo>
                  <a:lnTo>
                    <a:pt x="0" y="1037"/>
                  </a:lnTo>
                  <a:cubicBezTo>
                    <a:pt x="331" y="1494"/>
                    <a:pt x="862" y="1764"/>
                    <a:pt x="1426" y="1764"/>
                  </a:cubicBezTo>
                  <a:lnTo>
                    <a:pt x="1426" y="0"/>
                  </a:lnTo>
                  <a:close/>
                </a:path>
              </a:pathLst>
            </a:custGeom>
            <a:solidFill>
              <a:srgbClr val="558E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24"/>
            <p:cNvSpPr>
              <a:spLocks/>
            </p:cNvSpPr>
            <p:nvPr/>
          </p:nvSpPr>
          <p:spPr bwMode="auto">
            <a:xfrm>
              <a:off x="3622" y="1899"/>
              <a:ext cx="629" cy="389"/>
            </a:xfrm>
            <a:custGeom>
              <a:avLst/>
              <a:gdLst>
                <a:gd name="T0" fmla="*/ 1677 w 1677"/>
                <a:gd name="T1" fmla="*/ 0 h 1036"/>
                <a:gd name="T2" fmla="*/ 0 w 1677"/>
                <a:gd name="T3" fmla="*/ 545 h 1036"/>
                <a:gd name="T4" fmla="*/ 250 w 1677"/>
                <a:gd name="T5" fmla="*/ 1036 h 1036"/>
                <a:gd name="T6" fmla="*/ 1677 w 1677"/>
                <a:gd name="T7" fmla="*/ 0 h 1036"/>
              </a:gdLst>
              <a:ahLst/>
              <a:cxnLst>
                <a:cxn ang="0">
                  <a:pos x="T0" y="T1"/>
                </a:cxn>
                <a:cxn ang="0">
                  <a:pos x="T2" y="T3"/>
                </a:cxn>
                <a:cxn ang="0">
                  <a:pos x="T4" y="T5"/>
                </a:cxn>
                <a:cxn ang="0">
                  <a:pos x="T6" y="T7"/>
                </a:cxn>
              </a:cxnLst>
              <a:rect l="0" t="0" r="r" b="b"/>
              <a:pathLst>
                <a:path w="1677" h="1036">
                  <a:moveTo>
                    <a:pt x="1677" y="0"/>
                  </a:moveTo>
                  <a:lnTo>
                    <a:pt x="0" y="545"/>
                  </a:lnTo>
                  <a:cubicBezTo>
                    <a:pt x="57" y="721"/>
                    <a:pt x="141" y="886"/>
                    <a:pt x="250" y="1036"/>
                  </a:cubicBezTo>
                  <a:lnTo>
                    <a:pt x="1677" y="0"/>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25"/>
            <p:cNvSpPr>
              <a:spLocks/>
            </p:cNvSpPr>
            <p:nvPr/>
          </p:nvSpPr>
          <p:spPr bwMode="auto">
            <a:xfrm>
              <a:off x="3593" y="1888"/>
              <a:ext cx="661" cy="205"/>
            </a:xfrm>
            <a:custGeom>
              <a:avLst/>
              <a:gdLst>
                <a:gd name="T0" fmla="*/ 1764 w 1764"/>
                <a:gd name="T1" fmla="*/ 0 h 545"/>
                <a:gd name="T2" fmla="*/ 0 w 1764"/>
                <a:gd name="T3" fmla="*/ 0 h 545"/>
                <a:gd name="T4" fmla="*/ 86 w 1764"/>
                <a:gd name="T5" fmla="*/ 545 h 545"/>
                <a:gd name="T6" fmla="*/ 1764 w 1764"/>
                <a:gd name="T7" fmla="*/ 0 h 545"/>
              </a:gdLst>
              <a:ahLst/>
              <a:cxnLst>
                <a:cxn ang="0">
                  <a:pos x="T0" y="T1"/>
                </a:cxn>
                <a:cxn ang="0">
                  <a:pos x="T2" y="T3"/>
                </a:cxn>
                <a:cxn ang="0">
                  <a:pos x="T4" y="T5"/>
                </a:cxn>
                <a:cxn ang="0">
                  <a:pos x="T6" y="T7"/>
                </a:cxn>
              </a:cxnLst>
              <a:rect l="0" t="0" r="r" b="b"/>
              <a:pathLst>
                <a:path w="1764" h="545">
                  <a:moveTo>
                    <a:pt x="1764" y="0"/>
                  </a:moveTo>
                  <a:lnTo>
                    <a:pt x="0" y="0"/>
                  </a:lnTo>
                  <a:cubicBezTo>
                    <a:pt x="0" y="185"/>
                    <a:pt x="29" y="368"/>
                    <a:pt x="86" y="545"/>
                  </a:cubicBezTo>
                  <a:lnTo>
                    <a:pt x="1764" y="0"/>
                  </a:lnTo>
                  <a:close/>
                </a:path>
              </a:pathLst>
            </a:cu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26"/>
            <p:cNvSpPr>
              <a:spLocks/>
            </p:cNvSpPr>
            <p:nvPr/>
          </p:nvSpPr>
          <p:spPr bwMode="auto">
            <a:xfrm>
              <a:off x="3595" y="1337"/>
              <a:ext cx="662" cy="535"/>
            </a:xfrm>
            <a:custGeom>
              <a:avLst/>
              <a:gdLst>
                <a:gd name="T0" fmla="*/ 1764 w 1764"/>
                <a:gd name="T1" fmla="*/ 1426 h 1426"/>
                <a:gd name="T2" fmla="*/ 727 w 1764"/>
                <a:gd name="T3" fmla="*/ 0 h 1426"/>
                <a:gd name="T4" fmla="*/ 0 w 1764"/>
                <a:gd name="T5" fmla="*/ 1426 h 1426"/>
                <a:gd name="T6" fmla="*/ 1764 w 1764"/>
                <a:gd name="T7" fmla="*/ 1426 h 1426"/>
              </a:gdLst>
              <a:ahLst/>
              <a:cxnLst>
                <a:cxn ang="0">
                  <a:pos x="T0" y="T1"/>
                </a:cxn>
                <a:cxn ang="0">
                  <a:pos x="T2" y="T3"/>
                </a:cxn>
                <a:cxn ang="0">
                  <a:pos x="T4" y="T5"/>
                </a:cxn>
                <a:cxn ang="0">
                  <a:pos x="T6" y="T7"/>
                </a:cxn>
              </a:cxnLst>
              <a:rect l="0" t="0" r="r" b="b"/>
              <a:pathLst>
                <a:path w="1764" h="1426">
                  <a:moveTo>
                    <a:pt x="1764" y="1426"/>
                  </a:moveTo>
                  <a:lnTo>
                    <a:pt x="727" y="0"/>
                  </a:lnTo>
                  <a:cubicBezTo>
                    <a:pt x="270" y="331"/>
                    <a:pt x="0" y="862"/>
                    <a:pt x="0" y="1426"/>
                  </a:cubicBezTo>
                  <a:lnTo>
                    <a:pt x="1764" y="1426"/>
                  </a:lnTo>
                  <a:close/>
                </a:path>
              </a:pathLst>
            </a:custGeom>
            <a:solidFill>
              <a:srgbClr val="8064A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27"/>
            <p:cNvSpPr>
              <a:spLocks/>
            </p:cNvSpPr>
            <p:nvPr/>
          </p:nvSpPr>
          <p:spPr bwMode="auto">
            <a:xfrm>
              <a:off x="3880" y="1231"/>
              <a:ext cx="388" cy="630"/>
            </a:xfrm>
            <a:custGeom>
              <a:avLst/>
              <a:gdLst>
                <a:gd name="T0" fmla="*/ 1036 w 1036"/>
                <a:gd name="T1" fmla="*/ 1678 h 1678"/>
                <a:gd name="T2" fmla="*/ 491 w 1036"/>
                <a:gd name="T3" fmla="*/ 0 h 1678"/>
                <a:gd name="T4" fmla="*/ 0 w 1036"/>
                <a:gd name="T5" fmla="*/ 251 h 1678"/>
                <a:gd name="T6" fmla="*/ 1036 w 1036"/>
                <a:gd name="T7" fmla="*/ 1678 h 1678"/>
              </a:gdLst>
              <a:ahLst/>
              <a:cxnLst>
                <a:cxn ang="0">
                  <a:pos x="T0" y="T1"/>
                </a:cxn>
                <a:cxn ang="0">
                  <a:pos x="T2" y="T3"/>
                </a:cxn>
                <a:cxn ang="0">
                  <a:pos x="T4" y="T5"/>
                </a:cxn>
                <a:cxn ang="0">
                  <a:pos x="T6" y="T7"/>
                </a:cxn>
              </a:cxnLst>
              <a:rect l="0" t="0" r="r" b="b"/>
              <a:pathLst>
                <a:path w="1036" h="1678">
                  <a:moveTo>
                    <a:pt x="1036" y="1678"/>
                  </a:moveTo>
                  <a:lnTo>
                    <a:pt x="491" y="0"/>
                  </a:lnTo>
                  <a:cubicBezTo>
                    <a:pt x="315" y="57"/>
                    <a:pt x="149" y="142"/>
                    <a:pt x="0" y="251"/>
                  </a:cubicBezTo>
                  <a:lnTo>
                    <a:pt x="1036" y="1678"/>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Freeform 28"/>
            <p:cNvSpPr>
              <a:spLocks/>
            </p:cNvSpPr>
            <p:nvPr/>
          </p:nvSpPr>
          <p:spPr bwMode="auto">
            <a:xfrm>
              <a:off x="4072" y="1197"/>
              <a:ext cx="204" cy="661"/>
            </a:xfrm>
            <a:custGeom>
              <a:avLst/>
              <a:gdLst>
                <a:gd name="T0" fmla="*/ 545 w 545"/>
                <a:gd name="T1" fmla="*/ 1764 h 1764"/>
                <a:gd name="T2" fmla="*/ 545 w 545"/>
                <a:gd name="T3" fmla="*/ 0 h 1764"/>
                <a:gd name="T4" fmla="*/ 0 w 545"/>
                <a:gd name="T5" fmla="*/ 86 h 1764"/>
                <a:gd name="T6" fmla="*/ 545 w 545"/>
                <a:gd name="T7" fmla="*/ 1764 h 1764"/>
              </a:gdLst>
              <a:ahLst/>
              <a:cxnLst>
                <a:cxn ang="0">
                  <a:pos x="T0" y="T1"/>
                </a:cxn>
                <a:cxn ang="0">
                  <a:pos x="T2" y="T3"/>
                </a:cxn>
                <a:cxn ang="0">
                  <a:pos x="T4" y="T5"/>
                </a:cxn>
                <a:cxn ang="0">
                  <a:pos x="T6" y="T7"/>
                </a:cxn>
              </a:cxnLst>
              <a:rect l="0" t="0" r="r" b="b"/>
              <a:pathLst>
                <a:path w="545" h="1764">
                  <a:moveTo>
                    <a:pt x="545" y="1764"/>
                  </a:moveTo>
                  <a:lnTo>
                    <a:pt x="545" y="0"/>
                  </a:lnTo>
                  <a:cubicBezTo>
                    <a:pt x="360" y="0"/>
                    <a:pt x="176" y="29"/>
                    <a:pt x="0" y="86"/>
                  </a:cubicBezTo>
                  <a:lnTo>
                    <a:pt x="545" y="1764"/>
                  </a:lnTo>
                  <a:close/>
                </a:path>
              </a:pathLst>
            </a:custGeom>
            <a:solidFill>
              <a:srgbClr val="F796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Rectangle 29"/>
            <p:cNvSpPr>
              <a:spLocks noChangeArrowheads="1"/>
            </p:cNvSpPr>
            <p:nvPr/>
          </p:nvSpPr>
          <p:spPr bwMode="auto">
            <a:xfrm>
              <a:off x="5006" y="1634"/>
              <a:ext cx="4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DM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30"/>
            <p:cNvSpPr>
              <a:spLocks noChangeArrowheads="1"/>
            </p:cNvSpPr>
            <p:nvPr/>
          </p:nvSpPr>
          <p:spPr bwMode="auto">
            <a:xfrm>
              <a:off x="5150" y="1730"/>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50%</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31"/>
            <p:cNvSpPr>
              <a:spLocks noChangeArrowheads="1"/>
            </p:cNvSpPr>
            <p:nvPr/>
          </p:nvSpPr>
          <p:spPr bwMode="auto">
            <a:xfrm>
              <a:off x="3529" y="2550"/>
              <a:ext cx="40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EM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32"/>
            <p:cNvSpPr>
              <a:spLocks noChangeArrowheads="1"/>
            </p:cNvSpPr>
            <p:nvPr/>
          </p:nvSpPr>
          <p:spPr bwMode="auto">
            <a:xfrm>
              <a:off x="3667" y="2646"/>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15%</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33"/>
            <p:cNvSpPr>
              <a:spLocks noChangeArrowheads="1"/>
            </p:cNvSpPr>
            <p:nvPr/>
          </p:nvSpPr>
          <p:spPr bwMode="auto">
            <a:xfrm>
              <a:off x="3166" y="2234"/>
              <a:ext cx="4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IG Corporate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216" name="Rectangle 34"/>
            <p:cNvSpPr>
              <a:spLocks noChangeArrowheads="1"/>
            </p:cNvSpPr>
            <p:nvPr/>
          </p:nvSpPr>
          <p:spPr bwMode="auto">
            <a:xfrm>
              <a:off x="3208" y="2330"/>
              <a:ext cx="31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9217" name="Rectangle 35"/>
            <p:cNvSpPr>
              <a:spLocks noChangeArrowheads="1"/>
            </p:cNvSpPr>
            <p:nvPr/>
          </p:nvSpPr>
          <p:spPr bwMode="auto">
            <a:xfrm>
              <a:off x="3033" y="1948"/>
              <a:ext cx="5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High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Yield</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9226" name="Rectangle 36"/>
            <p:cNvSpPr>
              <a:spLocks noChangeArrowheads="1"/>
            </p:cNvSpPr>
            <p:nvPr/>
          </p:nvSpPr>
          <p:spPr bwMode="auto">
            <a:xfrm>
              <a:off x="3237" y="2044"/>
              <a:ext cx="13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5%</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227" name="Rectangle 37"/>
            <p:cNvSpPr>
              <a:spLocks noChangeArrowheads="1"/>
            </p:cNvSpPr>
            <p:nvPr/>
          </p:nvSpPr>
          <p:spPr bwMode="auto">
            <a:xfrm>
              <a:off x="2957" y="1455"/>
              <a:ext cx="86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Emerging</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market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9228" name="Rectangle 38"/>
            <p:cNvSpPr>
              <a:spLocks noChangeArrowheads="1"/>
            </p:cNvSpPr>
            <p:nvPr/>
          </p:nvSpPr>
          <p:spPr bwMode="auto">
            <a:xfrm>
              <a:off x="3290" y="1551"/>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15%</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229" name="Rectangle 39"/>
            <p:cNvSpPr>
              <a:spLocks noChangeArrowheads="1"/>
            </p:cNvSpPr>
            <p:nvPr/>
          </p:nvSpPr>
          <p:spPr bwMode="auto">
            <a:xfrm>
              <a:off x="3340" y="1167"/>
              <a:ext cx="45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Commodities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9230" name="Rectangle 40"/>
            <p:cNvSpPr>
              <a:spLocks noChangeArrowheads="1"/>
            </p:cNvSpPr>
            <p:nvPr/>
          </p:nvSpPr>
          <p:spPr bwMode="auto">
            <a:xfrm>
              <a:off x="3520" y="1263"/>
              <a:ext cx="13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5%</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9231" name="Rectangle 41"/>
            <p:cNvSpPr>
              <a:spLocks noChangeArrowheads="1"/>
            </p:cNvSpPr>
            <p:nvPr/>
          </p:nvSpPr>
          <p:spPr bwMode="auto">
            <a:xfrm>
              <a:off x="3944" y="1089"/>
              <a:ext cx="481"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Real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estate</a:t>
              </a:r>
              <a:r>
                <a:rPr kumimoji="0" lang="fr-FR" altLang="fr-FR" sz="1000" b="0" i="0" u="none" strike="noStrike" cap="none" normalizeH="0" baseline="0" dirty="0">
                  <a:ln>
                    <a:noFill/>
                  </a:ln>
                  <a:solidFill>
                    <a:srgbClr val="000000"/>
                  </a:solidFill>
                  <a:effectLst/>
                  <a:latin typeface="Calibri" pitchFamily="34" charset="0"/>
                  <a:cs typeface="Arial" pitchFamily="34" charset="0"/>
                </a:rPr>
                <a:t> 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418096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title"/>
          </p:nvPr>
        </p:nvSpPr>
        <p:spPr>
          <a:xfrm>
            <a:off x="907688" y="0"/>
            <a:ext cx="8078787" cy="764704"/>
          </a:xfrm>
        </p:spPr>
        <p:txBody>
          <a:bodyPr/>
          <a:lstStyle/>
          <a:p>
            <a:pPr algn="ctr" eaLnBrk="1" hangingPunct="1"/>
            <a:r>
              <a:rPr lang="en-US" altLang="fr-FR" sz="2000" dirty="0"/>
              <a:t>2013 strategic asset allocation</a:t>
            </a:r>
          </a:p>
        </p:txBody>
      </p:sp>
      <p:sp>
        <p:nvSpPr>
          <p:cNvPr id="10244"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C78ABAFD-D9D7-4CE0-B1B7-D3241847E0D1}" type="slidenum">
              <a:rPr lang="fr-FR" altLang="fr-FR" b="0" smtClean="0">
                <a:solidFill>
                  <a:srgbClr val="FFFFFF"/>
                </a:solidFill>
              </a:rPr>
              <a:pPr eaLnBrk="1" hangingPunct="1">
                <a:spcBef>
                  <a:spcPct val="0"/>
                </a:spcBef>
              </a:pPr>
              <a:t>26</a:t>
            </a:fld>
            <a:endParaRPr lang="fr-FR" altLang="fr-FR" b="0">
              <a:solidFill>
                <a:srgbClr val="FFFFFF"/>
              </a:solidFill>
            </a:endParaRPr>
          </a:p>
        </p:txBody>
      </p:sp>
      <p:sp>
        <p:nvSpPr>
          <p:cNvPr id="10246" name="Rectangle 12"/>
          <p:cNvSpPr>
            <a:spLocks noChangeArrowheads="1"/>
          </p:cNvSpPr>
          <p:nvPr/>
        </p:nvSpPr>
        <p:spPr bwMode="auto">
          <a:xfrm>
            <a:off x="539553" y="1052736"/>
            <a:ext cx="3872516" cy="292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Liability-hedging portfolio: 58% </a:t>
            </a:r>
            <a:r>
              <a:rPr lang="en-US" altLang="fr-FR" sz="1500" b="1" u="sng" dirty="0"/>
              <a:t>58 558 58%</a:t>
            </a:r>
          </a:p>
        </p:txBody>
      </p:sp>
      <p:sp>
        <p:nvSpPr>
          <p:cNvPr id="10247" name="Rectangle 6"/>
          <p:cNvSpPr>
            <a:spLocks noChangeArrowheads="1"/>
          </p:cNvSpPr>
          <p:nvPr/>
        </p:nvSpPr>
        <p:spPr bwMode="auto">
          <a:xfrm>
            <a:off x="395536" y="4797152"/>
            <a:ext cx="8681789" cy="1727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358775"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marL="447675" lvl="2" indent="-88900" eaLnBrk="1" hangingPunct="1">
              <a:lnSpc>
                <a:spcPct val="125000"/>
              </a:lnSpc>
              <a:spcAft>
                <a:spcPct val="10000"/>
              </a:spcAft>
              <a:buFont typeface="Arial" panose="020B0604020202020204" pitchFamily="34" charset="0"/>
              <a:buChar char="•"/>
            </a:pPr>
            <a:r>
              <a:rPr lang="en-US" altLang="fr-FR" sz="1200" dirty="0"/>
              <a:t>Extension of our Monte Carlo simulations model, used as a tool to select the optimal asset allocation</a:t>
            </a:r>
          </a:p>
          <a:p>
            <a:pPr marL="447675" lvl="2" indent="-88900" eaLnBrk="1" hangingPunct="1">
              <a:lnSpc>
                <a:spcPct val="125000"/>
              </a:lnSpc>
              <a:spcAft>
                <a:spcPct val="10000"/>
              </a:spcAft>
              <a:buFont typeface="Arial" panose="020B0604020202020204" pitchFamily="34" charset="0"/>
              <a:buChar char="•"/>
            </a:pPr>
            <a:r>
              <a:rPr lang="en-US" altLang="fr-FR" sz="1200" dirty="0"/>
              <a:t>Stochastic modelling of assets and liabilities: dynamic Nelson-Siegel approach for sovereign yield curves (€ and $) and </a:t>
            </a:r>
            <a:r>
              <a:rPr lang="en-US" altLang="fr-FR" sz="1200" dirty="0" err="1"/>
              <a:t>Vasicek</a:t>
            </a:r>
            <a:r>
              <a:rPr lang="en-US" altLang="fr-FR" sz="1200" dirty="0"/>
              <a:t> model for IG credit spreads, stochastic volatility for equities, HY debt and EMD.</a:t>
            </a:r>
          </a:p>
          <a:p>
            <a:pPr marL="447675" lvl="2" indent="-88900" eaLnBrk="1" hangingPunct="1">
              <a:lnSpc>
                <a:spcPct val="125000"/>
              </a:lnSpc>
              <a:spcAft>
                <a:spcPct val="10000"/>
              </a:spcAft>
              <a:buFont typeface="Arial" panose="020B0604020202020204" pitchFamily="34" charset="0"/>
              <a:buChar char="•"/>
            </a:pPr>
            <a:r>
              <a:rPr lang="en-US" altLang="fr-FR" sz="1200" dirty="0"/>
              <a:t>New risk metric: average surplus in 2024 in the 1% worst cases (equivalent of a </a:t>
            </a:r>
            <a:r>
              <a:rPr lang="en-US" altLang="fr-FR" sz="1200" dirty="0" err="1"/>
              <a:t>CVaR</a:t>
            </a:r>
            <a:r>
              <a:rPr lang="en-US" altLang="fr-FR" sz="1200" dirty="0"/>
              <a:t> 99%).</a:t>
            </a:r>
          </a:p>
          <a:p>
            <a:pPr marL="447675" lvl="2" indent="-88900" eaLnBrk="1" hangingPunct="1">
              <a:lnSpc>
                <a:spcPct val="125000"/>
              </a:lnSpc>
              <a:spcAft>
                <a:spcPct val="10000"/>
              </a:spcAft>
              <a:buFont typeface="Arial" panose="020B0604020202020204" pitchFamily="34" charset="0"/>
              <a:buChar char="•"/>
            </a:pPr>
            <a:r>
              <a:rPr lang="en-US" altLang="fr-FR" sz="1200" dirty="0"/>
              <a:t>New asset class: European senior secured loans (included in the high yield compartment)</a:t>
            </a:r>
          </a:p>
          <a:p>
            <a:pPr lvl="2" eaLnBrk="1" hangingPunct="1">
              <a:lnSpc>
                <a:spcPct val="125000"/>
              </a:lnSpc>
              <a:spcAft>
                <a:spcPct val="10000"/>
              </a:spcAft>
              <a:buFontTx/>
              <a:buChar char="-"/>
            </a:pPr>
            <a:endParaRPr lang="en-US" altLang="fr-FR" sz="1200" dirty="0"/>
          </a:p>
        </p:txBody>
      </p:sp>
      <p:sp>
        <p:nvSpPr>
          <p:cNvPr id="10248" name="Rectangle 20"/>
          <p:cNvSpPr>
            <a:spLocks noChangeArrowheads="1"/>
          </p:cNvSpPr>
          <p:nvPr/>
        </p:nvSpPr>
        <p:spPr bwMode="auto">
          <a:xfrm>
            <a:off x="5026450" y="1052737"/>
            <a:ext cx="3577998" cy="412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b="1" u="sng" dirty="0"/>
              <a:t>Return-seeking portfolio: </a:t>
            </a:r>
            <a:r>
              <a:rPr lang="en-US" altLang="fr-FR" sz="1500" b="1" u="sng" dirty="0"/>
              <a:t>42%</a:t>
            </a:r>
          </a:p>
        </p:txBody>
      </p:sp>
      <p:sp>
        <p:nvSpPr>
          <p:cNvPr id="10249" name="ZoneTexte 1"/>
          <p:cNvSpPr txBox="1">
            <a:spLocks noChangeArrowheads="1"/>
          </p:cNvSpPr>
          <p:nvPr/>
        </p:nvSpPr>
        <p:spPr bwMode="auto">
          <a:xfrm>
            <a:off x="179512" y="4105950"/>
            <a:ext cx="889781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 typeface="Wingdings" pitchFamily="2" charset="2"/>
              <a:buChar char="Ø"/>
            </a:pPr>
            <a:r>
              <a:rPr lang="en-US" altLang="fr-FR" sz="1500" b="0" dirty="0">
                <a:solidFill>
                  <a:schemeClr val="tx1"/>
                </a:solidFill>
              </a:rPr>
              <a:t>International government bonds (too expensive) and listed real estate (less diversification benefits) removed from the strategic portfolio</a:t>
            </a:r>
          </a:p>
        </p:txBody>
      </p:sp>
      <p:grpSp>
        <p:nvGrpSpPr>
          <p:cNvPr id="2" name="Group 4"/>
          <p:cNvGrpSpPr>
            <a:grpSpLocks noChangeAspect="1"/>
          </p:cNvGrpSpPr>
          <p:nvPr/>
        </p:nvGrpSpPr>
        <p:grpSpPr bwMode="auto">
          <a:xfrm>
            <a:off x="32768" y="1340773"/>
            <a:ext cx="4844601" cy="2755075"/>
            <a:chOff x="0" y="985"/>
            <a:chExt cx="2832" cy="1728"/>
          </a:xfrm>
        </p:grpSpPr>
        <p:sp>
          <p:nvSpPr>
            <p:cNvPr id="3" name="AutoShape 3"/>
            <p:cNvSpPr>
              <a:spLocks noChangeAspect="1" noChangeArrowheads="1" noTextEdit="1"/>
            </p:cNvSpPr>
            <p:nvPr/>
          </p:nvSpPr>
          <p:spPr bwMode="auto">
            <a:xfrm>
              <a:off x="3" y="988"/>
              <a:ext cx="2826"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 name="Rectangle 5"/>
            <p:cNvSpPr>
              <a:spLocks noChangeArrowheads="1"/>
            </p:cNvSpPr>
            <p:nvPr/>
          </p:nvSpPr>
          <p:spPr bwMode="auto">
            <a:xfrm>
              <a:off x="0" y="985"/>
              <a:ext cx="2832"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 name="Freeform 6"/>
            <p:cNvSpPr>
              <a:spLocks/>
            </p:cNvSpPr>
            <p:nvPr/>
          </p:nvSpPr>
          <p:spPr bwMode="auto">
            <a:xfrm>
              <a:off x="1097" y="1192"/>
              <a:ext cx="1021" cy="1430"/>
            </a:xfrm>
            <a:custGeom>
              <a:avLst/>
              <a:gdLst>
                <a:gd name="T0" fmla="*/ 954 w 2985"/>
                <a:gd name="T1" fmla="*/ 1781 h 3812"/>
                <a:gd name="T2" fmla="*/ 0 w 2985"/>
                <a:gd name="T3" fmla="*/ 3285 h 3812"/>
                <a:gd name="T4" fmla="*/ 2458 w 2985"/>
                <a:gd name="T5" fmla="*/ 2736 h 3812"/>
                <a:gd name="T6" fmla="*/ 1909 w 2985"/>
                <a:gd name="T7" fmla="*/ 277 h 3812"/>
                <a:gd name="T8" fmla="*/ 954 w 2985"/>
                <a:gd name="T9" fmla="*/ 0 h 3812"/>
                <a:gd name="T10" fmla="*/ 954 w 2985"/>
                <a:gd name="T11" fmla="*/ 1781 h 3812"/>
              </a:gdLst>
              <a:ahLst/>
              <a:cxnLst>
                <a:cxn ang="0">
                  <a:pos x="T0" y="T1"/>
                </a:cxn>
                <a:cxn ang="0">
                  <a:pos x="T2" y="T3"/>
                </a:cxn>
                <a:cxn ang="0">
                  <a:pos x="T4" y="T5"/>
                </a:cxn>
                <a:cxn ang="0">
                  <a:pos x="T6" y="T7"/>
                </a:cxn>
                <a:cxn ang="0">
                  <a:pos x="T8" y="T9"/>
                </a:cxn>
                <a:cxn ang="0">
                  <a:pos x="T10" y="T11"/>
                </a:cxn>
              </a:cxnLst>
              <a:rect l="0" t="0" r="r" b="b"/>
              <a:pathLst>
                <a:path w="2985" h="3812">
                  <a:moveTo>
                    <a:pt x="954" y="1781"/>
                  </a:moveTo>
                  <a:lnTo>
                    <a:pt x="0" y="3285"/>
                  </a:lnTo>
                  <a:cubicBezTo>
                    <a:pt x="830" y="3812"/>
                    <a:pt x="1931" y="3566"/>
                    <a:pt x="2458" y="2736"/>
                  </a:cubicBezTo>
                  <a:cubicBezTo>
                    <a:pt x="2985" y="1905"/>
                    <a:pt x="2739" y="804"/>
                    <a:pt x="1909" y="277"/>
                  </a:cubicBezTo>
                  <a:cubicBezTo>
                    <a:pt x="1623" y="96"/>
                    <a:pt x="1292" y="0"/>
                    <a:pt x="954" y="0"/>
                  </a:cubicBezTo>
                  <a:lnTo>
                    <a:pt x="954" y="1781"/>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815" y="1181"/>
              <a:ext cx="601" cy="1232"/>
            </a:xfrm>
            <a:custGeom>
              <a:avLst/>
              <a:gdLst>
                <a:gd name="T0" fmla="*/ 1781 w 1781"/>
                <a:gd name="T1" fmla="*/ 1781 h 3285"/>
                <a:gd name="T2" fmla="*/ 1781 w 1781"/>
                <a:gd name="T3" fmla="*/ 0 h 3285"/>
                <a:gd name="T4" fmla="*/ 0 w 1781"/>
                <a:gd name="T5" fmla="*/ 1781 h 3285"/>
                <a:gd name="T6" fmla="*/ 827 w 1781"/>
                <a:gd name="T7" fmla="*/ 3285 h 3285"/>
                <a:gd name="T8" fmla="*/ 1781 w 1781"/>
                <a:gd name="T9" fmla="*/ 1781 h 3285"/>
              </a:gdLst>
              <a:ahLst/>
              <a:cxnLst>
                <a:cxn ang="0">
                  <a:pos x="T0" y="T1"/>
                </a:cxn>
                <a:cxn ang="0">
                  <a:pos x="T2" y="T3"/>
                </a:cxn>
                <a:cxn ang="0">
                  <a:pos x="T4" y="T5"/>
                </a:cxn>
                <a:cxn ang="0">
                  <a:pos x="T6" y="T7"/>
                </a:cxn>
                <a:cxn ang="0">
                  <a:pos x="T8" y="T9"/>
                </a:cxn>
              </a:cxnLst>
              <a:rect l="0" t="0" r="r" b="b"/>
              <a:pathLst>
                <a:path w="1781" h="3285">
                  <a:moveTo>
                    <a:pt x="1781" y="1781"/>
                  </a:moveTo>
                  <a:lnTo>
                    <a:pt x="1781" y="0"/>
                  </a:lnTo>
                  <a:cubicBezTo>
                    <a:pt x="798" y="0"/>
                    <a:pt x="0" y="798"/>
                    <a:pt x="0" y="1781"/>
                  </a:cubicBezTo>
                  <a:cubicBezTo>
                    <a:pt x="0" y="2391"/>
                    <a:pt x="312" y="2959"/>
                    <a:pt x="827" y="3285"/>
                  </a:cubicBezTo>
                  <a:lnTo>
                    <a:pt x="1781" y="1781"/>
                  </a:lnTo>
                  <a:close/>
                </a:path>
              </a:pathLst>
            </a:cu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 name="Rectangle 8"/>
            <p:cNvSpPr>
              <a:spLocks noChangeArrowheads="1"/>
            </p:cNvSpPr>
            <p:nvPr/>
          </p:nvSpPr>
          <p:spPr bwMode="auto">
            <a:xfrm>
              <a:off x="1656" y="1058"/>
              <a:ext cx="462"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French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OATs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1850" y="1195"/>
              <a:ext cx="710"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liability</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matching</a:t>
              </a:r>
              <a:r>
                <a:rPr kumimoji="0" lang="fr-FR" altLang="fr-FR" sz="1000" b="0" i="0" u="none" strike="noStrike" cap="none" normalizeH="0" baseline="0" dirty="0">
                  <a:ln>
                    <a:noFill/>
                  </a:ln>
                  <a:solidFill>
                    <a:srgbClr val="000000"/>
                  </a:solidFill>
                  <a:effectLst/>
                  <a:latin typeface="Calibri" pitchFamily="34" charset="0"/>
                  <a:cs typeface="Arial" pitchFamily="34" charset="0"/>
                </a:rPr>
                <a:t>) 59%</a:t>
              </a:r>
            </a:p>
          </p:txBody>
        </p:sp>
        <p:sp>
          <p:nvSpPr>
            <p:cNvPr id="9" name="Rectangle 10"/>
            <p:cNvSpPr>
              <a:spLocks noChangeArrowheads="1"/>
            </p:cNvSpPr>
            <p:nvPr/>
          </p:nvSpPr>
          <p:spPr bwMode="auto">
            <a:xfrm>
              <a:off x="2572" y="1497"/>
              <a:ext cx="66"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2194" y="1593"/>
              <a:ext cx="0"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347" y="1354"/>
              <a:ext cx="46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IG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Corporate</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365" y="1450"/>
              <a:ext cx="359" cy="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bonds 41%</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3" name="Group 16"/>
          <p:cNvGrpSpPr>
            <a:grpSpLocks noChangeAspect="1"/>
          </p:cNvGrpSpPr>
          <p:nvPr/>
        </p:nvGrpSpPr>
        <p:grpSpPr bwMode="auto">
          <a:xfrm>
            <a:off x="4413842" y="1340773"/>
            <a:ext cx="4530559" cy="2769986"/>
            <a:chOff x="2823" y="923"/>
            <a:chExt cx="2973" cy="1728"/>
          </a:xfrm>
        </p:grpSpPr>
        <p:sp>
          <p:nvSpPr>
            <p:cNvPr id="14" name="AutoShape 15"/>
            <p:cNvSpPr>
              <a:spLocks noChangeAspect="1" noChangeArrowheads="1" noTextEdit="1"/>
            </p:cNvSpPr>
            <p:nvPr/>
          </p:nvSpPr>
          <p:spPr bwMode="auto">
            <a:xfrm>
              <a:off x="2823" y="926"/>
              <a:ext cx="2958" cy="1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17"/>
            <p:cNvSpPr>
              <a:spLocks noChangeArrowheads="1"/>
            </p:cNvSpPr>
            <p:nvPr/>
          </p:nvSpPr>
          <p:spPr bwMode="auto">
            <a:xfrm>
              <a:off x="2832" y="923"/>
              <a:ext cx="2964" cy="17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8"/>
            <p:cNvSpPr>
              <a:spLocks/>
            </p:cNvSpPr>
            <p:nvPr/>
          </p:nvSpPr>
          <p:spPr bwMode="auto">
            <a:xfrm>
              <a:off x="4053" y="1205"/>
              <a:ext cx="1035" cy="1415"/>
            </a:xfrm>
            <a:custGeom>
              <a:avLst/>
              <a:gdLst>
                <a:gd name="T0" fmla="*/ 751 w 2761"/>
                <a:gd name="T1" fmla="*/ 1764 h 3774"/>
                <a:gd name="T2" fmla="*/ 0 w 2761"/>
                <a:gd name="T3" fmla="*/ 3360 h 3774"/>
                <a:gd name="T4" fmla="*/ 2346 w 2761"/>
                <a:gd name="T5" fmla="*/ 2515 h 3774"/>
                <a:gd name="T6" fmla="*/ 1501 w 2761"/>
                <a:gd name="T7" fmla="*/ 168 h 3774"/>
                <a:gd name="T8" fmla="*/ 751 w 2761"/>
                <a:gd name="T9" fmla="*/ 0 h 3774"/>
                <a:gd name="T10" fmla="*/ 751 w 2761"/>
                <a:gd name="T11" fmla="*/ 1764 h 3774"/>
              </a:gdLst>
              <a:ahLst/>
              <a:cxnLst>
                <a:cxn ang="0">
                  <a:pos x="T0" y="T1"/>
                </a:cxn>
                <a:cxn ang="0">
                  <a:pos x="T2" y="T3"/>
                </a:cxn>
                <a:cxn ang="0">
                  <a:pos x="T4" y="T5"/>
                </a:cxn>
                <a:cxn ang="0">
                  <a:pos x="T6" y="T7"/>
                </a:cxn>
                <a:cxn ang="0">
                  <a:pos x="T8" y="T9"/>
                </a:cxn>
                <a:cxn ang="0">
                  <a:pos x="T10" y="T11"/>
                </a:cxn>
              </a:cxnLst>
              <a:rect l="0" t="0" r="r" b="b"/>
              <a:pathLst>
                <a:path w="2761" h="3774">
                  <a:moveTo>
                    <a:pt x="751" y="1764"/>
                  </a:moveTo>
                  <a:lnTo>
                    <a:pt x="0" y="3360"/>
                  </a:lnTo>
                  <a:cubicBezTo>
                    <a:pt x="881" y="3774"/>
                    <a:pt x="1932" y="3396"/>
                    <a:pt x="2346" y="2515"/>
                  </a:cubicBezTo>
                  <a:cubicBezTo>
                    <a:pt x="2761" y="1633"/>
                    <a:pt x="2383" y="583"/>
                    <a:pt x="1501" y="168"/>
                  </a:cubicBezTo>
                  <a:cubicBezTo>
                    <a:pt x="1267" y="57"/>
                    <a:pt x="1010" y="0"/>
                    <a:pt x="751" y="0"/>
                  </a:cubicBezTo>
                  <a:lnTo>
                    <a:pt x="751" y="1764"/>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19"/>
            <p:cNvSpPr>
              <a:spLocks/>
            </p:cNvSpPr>
            <p:nvPr/>
          </p:nvSpPr>
          <p:spPr bwMode="auto">
            <a:xfrm>
              <a:off x="3604" y="1885"/>
              <a:ext cx="660" cy="599"/>
            </a:xfrm>
            <a:custGeom>
              <a:avLst/>
              <a:gdLst>
                <a:gd name="T0" fmla="*/ 1760 w 1760"/>
                <a:gd name="T1" fmla="*/ 0 h 1596"/>
                <a:gd name="T2" fmla="*/ 0 w 1760"/>
                <a:gd name="T3" fmla="*/ 111 h 1596"/>
                <a:gd name="T4" fmla="*/ 1009 w 1760"/>
                <a:gd name="T5" fmla="*/ 1596 h 1596"/>
                <a:gd name="T6" fmla="*/ 1760 w 1760"/>
                <a:gd name="T7" fmla="*/ 0 h 1596"/>
              </a:gdLst>
              <a:ahLst/>
              <a:cxnLst>
                <a:cxn ang="0">
                  <a:pos x="T0" y="T1"/>
                </a:cxn>
                <a:cxn ang="0">
                  <a:pos x="T2" y="T3"/>
                </a:cxn>
                <a:cxn ang="0">
                  <a:pos x="T4" y="T5"/>
                </a:cxn>
                <a:cxn ang="0">
                  <a:pos x="T6" y="T7"/>
                </a:cxn>
              </a:cxnLst>
              <a:rect l="0" t="0" r="r" b="b"/>
              <a:pathLst>
                <a:path w="1760" h="1596">
                  <a:moveTo>
                    <a:pt x="1760" y="0"/>
                  </a:moveTo>
                  <a:lnTo>
                    <a:pt x="0" y="111"/>
                  </a:lnTo>
                  <a:cubicBezTo>
                    <a:pt x="41" y="753"/>
                    <a:pt x="427" y="1322"/>
                    <a:pt x="1009" y="1596"/>
                  </a:cubicBezTo>
                  <a:lnTo>
                    <a:pt x="1760" y="0"/>
                  </a:lnTo>
                  <a:close/>
                </a:path>
              </a:pathLst>
            </a:custGeom>
            <a:solidFill>
              <a:srgbClr val="558E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20"/>
            <p:cNvSpPr>
              <a:spLocks/>
            </p:cNvSpPr>
            <p:nvPr/>
          </p:nvSpPr>
          <p:spPr bwMode="auto">
            <a:xfrm>
              <a:off x="3605" y="1692"/>
              <a:ext cx="664" cy="206"/>
            </a:xfrm>
            <a:custGeom>
              <a:avLst/>
              <a:gdLst>
                <a:gd name="T0" fmla="*/ 1772 w 1772"/>
                <a:gd name="T1" fmla="*/ 438 h 549"/>
                <a:gd name="T2" fmla="*/ 63 w 1772"/>
                <a:gd name="T3" fmla="*/ 0 h 549"/>
                <a:gd name="T4" fmla="*/ 11 w 1772"/>
                <a:gd name="T5" fmla="*/ 549 h 549"/>
                <a:gd name="T6" fmla="*/ 1772 w 1772"/>
                <a:gd name="T7" fmla="*/ 438 h 549"/>
              </a:gdLst>
              <a:ahLst/>
              <a:cxnLst>
                <a:cxn ang="0">
                  <a:pos x="T0" y="T1"/>
                </a:cxn>
                <a:cxn ang="0">
                  <a:pos x="T2" y="T3"/>
                </a:cxn>
                <a:cxn ang="0">
                  <a:pos x="T4" y="T5"/>
                </a:cxn>
                <a:cxn ang="0">
                  <a:pos x="T6" y="T7"/>
                </a:cxn>
              </a:cxnLst>
              <a:rect l="0" t="0" r="r" b="b"/>
              <a:pathLst>
                <a:path w="1772" h="549">
                  <a:moveTo>
                    <a:pt x="1772" y="438"/>
                  </a:moveTo>
                  <a:lnTo>
                    <a:pt x="63" y="0"/>
                  </a:lnTo>
                  <a:cubicBezTo>
                    <a:pt x="17" y="179"/>
                    <a:pt x="0" y="364"/>
                    <a:pt x="11" y="549"/>
                  </a:cubicBezTo>
                  <a:lnTo>
                    <a:pt x="1772" y="438"/>
                  </a:lnTo>
                  <a:close/>
                </a:path>
              </a:pathLst>
            </a:cu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21"/>
            <p:cNvSpPr>
              <a:spLocks/>
            </p:cNvSpPr>
            <p:nvPr/>
          </p:nvSpPr>
          <p:spPr bwMode="auto">
            <a:xfrm>
              <a:off x="3642" y="1212"/>
              <a:ext cx="641" cy="629"/>
            </a:xfrm>
            <a:custGeom>
              <a:avLst/>
              <a:gdLst>
                <a:gd name="T0" fmla="*/ 1708 w 1708"/>
                <a:gd name="T1" fmla="*/ 1677 h 1677"/>
                <a:gd name="T2" fmla="*/ 1163 w 1708"/>
                <a:gd name="T3" fmla="*/ 0 h 1677"/>
                <a:gd name="T4" fmla="*/ 0 w 1708"/>
                <a:gd name="T5" fmla="*/ 1239 h 1677"/>
                <a:gd name="T6" fmla="*/ 1708 w 1708"/>
                <a:gd name="T7" fmla="*/ 1677 h 1677"/>
              </a:gdLst>
              <a:ahLst/>
              <a:cxnLst>
                <a:cxn ang="0">
                  <a:pos x="T0" y="T1"/>
                </a:cxn>
                <a:cxn ang="0">
                  <a:pos x="T2" y="T3"/>
                </a:cxn>
                <a:cxn ang="0">
                  <a:pos x="T4" y="T5"/>
                </a:cxn>
                <a:cxn ang="0">
                  <a:pos x="T6" y="T7"/>
                </a:cxn>
              </a:cxnLst>
              <a:rect l="0" t="0" r="r" b="b"/>
              <a:pathLst>
                <a:path w="1708" h="1677">
                  <a:moveTo>
                    <a:pt x="1708" y="1677"/>
                  </a:moveTo>
                  <a:lnTo>
                    <a:pt x="1163" y="0"/>
                  </a:lnTo>
                  <a:cubicBezTo>
                    <a:pt x="589" y="186"/>
                    <a:pt x="150" y="654"/>
                    <a:pt x="0" y="1239"/>
                  </a:cubicBezTo>
                  <a:lnTo>
                    <a:pt x="1708" y="1677"/>
                  </a:lnTo>
                  <a:close/>
                </a:path>
              </a:pathLst>
            </a:custGeom>
            <a:solidFill>
              <a:srgbClr val="8064A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22"/>
            <p:cNvSpPr>
              <a:spLocks/>
            </p:cNvSpPr>
            <p:nvPr/>
          </p:nvSpPr>
          <p:spPr bwMode="auto">
            <a:xfrm>
              <a:off x="4094" y="1172"/>
              <a:ext cx="204" cy="661"/>
            </a:xfrm>
            <a:custGeom>
              <a:avLst/>
              <a:gdLst>
                <a:gd name="T0" fmla="*/ 545 w 545"/>
                <a:gd name="T1" fmla="*/ 1764 h 1764"/>
                <a:gd name="T2" fmla="*/ 545 w 545"/>
                <a:gd name="T3" fmla="*/ 0 h 1764"/>
                <a:gd name="T4" fmla="*/ 0 w 545"/>
                <a:gd name="T5" fmla="*/ 86 h 1764"/>
                <a:gd name="T6" fmla="*/ 545 w 545"/>
                <a:gd name="T7" fmla="*/ 1764 h 1764"/>
              </a:gdLst>
              <a:ahLst/>
              <a:cxnLst>
                <a:cxn ang="0">
                  <a:pos x="T0" y="T1"/>
                </a:cxn>
                <a:cxn ang="0">
                  <a:pos x="T2" y="T3"/>
                </a:cxn>
                <a:cxn ang="0">
                  <a:pos x="T4" y="T5"/>
                </a:cxn>
                <a:cxn ang="0">
                  <a:pos x="T6" y="T7"/>
                </a:cxn>
              </a:cxnLst>
              <a:rect l="0" t="0" r="r" b="b"/>
              <a:pathLst>
                <a:path w="545" h="1764">
                  <a:moveTo>
                    <a:pt x="545" y="1764"/>
                  </a:moveTo>
                  <a:lnTo>
                    <a:pt x="545" y="0"/>
                  </a:lnTo>
                  <a:cubicBezTo>
                    <a:pt x="360" y="0"/>
                    <a:pt x="176" y="29"/>
                    <a:pt x="0" y="86"/>
                  </a:cubicBezTo>
                  <a:lnTo>
                    <a:pt x="545" y="1764"/>
                  </a:lnTo>
                  <a:close/>
                </a:path>
              </a:pathLst>
            </a:custGeom>
            <a:solidFill>
              <a:srgbClr val="4BAC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Rectangle 23"/>
            <p:cNvSpPr>
              <a:spLocks noChangeArrowheads="1"/>
            </p:cNvSpPr>
            <p:nvPr/>
          </p:nvSpPr>
          <p:spPr bwMode="auto">
            <a:xfrm>
              <a:off x="5010" y="1407"/>
              <a:ext cx="4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DM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4"/>
            <p:cNvSpPr>
              <a:spLocks noChangeArrowheads="1"/>
            </p:cNvSpPr>
            <p:nvPr/>
          </p:nvSpPr>
          <p:spPr bwMode="auto">
            <a:xfrm>
              <a:off x="5154" y="1503"/>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57%</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5"/>
            <p:cNvSpPr>
              <a:spLocks noChangeArrowheads="1"/>
            </p:cNvSpPr>
            <p:nvPr/>
          </p:nvSpPr>
          <p:spPr bwMode="auto">
            <a:xfrm>
              <a:off x="3275" y="2285"/>
              <a:ext cx="40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EM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equities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4" name="Rectangle 26"/>
            <p:cNvSpPr>
              <a:spLocks noChangeArrowheads="1"/>
            </p:cNvSpPr>
            <p:nvPr/>
          </p:nvSpPr>
          <p:spPr bwMode="auto">
            <a:xfrm>
              <a:off x="3413" y="2381"/>
              <a:ext cx="180"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itchFamily="34" charset="0"/>
                  <a:cs typeface="Arial" pitchFamily="34" charset="0"/>
                </a:rPr>
                <a:t>17%</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7"/>
            <p:cNvSpPr>
              <a:spLocks noChangeArrowheads="1"/>
            </p:cNvSpPr>
            <p:nvPr/>
          </p:nvSpPr>
          <p:spPr bwMode="auto">
            <a:xfrm>
              <a:off x="3021" y="1747"/>
              <a:ext cx="51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High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Yield</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3225" y="1843"/>
              <a:ext cx="13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5%</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7" name="Rectangle 29"/>
            <p:cNvSpPr>
              <a:spLocks noChangeArrowheads="1"/>
            </p:cNvSpPr>
            <p:nvPr/>
          </p:nvSpPr>
          <p:spPr bwMode="auto">
            <a:xfrm>
              <a:off x="3225" y="1266"/>
              <a:ext cx="301"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EM </a:t>
              </a:r>
              <a:r>
                <a:rPr kumimoji="0" lang="fr-FR" altLang="fr-FR" sz="1000" b="0" i="0" u="none" strike="noStrike" cap="none" normalizeH="0" baseline="0" dirty="0" err="1">
                  <a:ln>
                    <a:noFill/>
                  </a:ln>
                  <a:solidFill>
                    <a:srgbClr val="000000"/>
                  </a:solidFill>
                  <a:effectLst/>
                  <a:latin typeface="Calibri" pitchFamily="34" charset="0"/>
                  <a:cs typeface="Arial" pitchFamily="34" charset="0"/>
                </a:rPr>
                <a:t>debt</a:t>
              </a:r>
              <a:r>
                <a:rPr kumimoji="0" lang="fr-FR" altLang="fr-FR" sz="1000" b="0" i="0" u="none" strike="noStrike" cap="none" normalizeH="0" baseline="0" dirty="0">
                  <a:ln>
                    <a:noFill/>
                  </a:ln>
                  <a:solidFill>
                    <a:srgbClr val="000000"/>
                  </a:solidFill>
                  <a:effectLst/>
                  <a:latin typeface="Calibri" pitchFamily="34" charset="0"/>
                  <a:cs typeface="Arial" pitchFamily="34" charset="0"/>
                </a:rPr>
                <a:t>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30"/>
            <p:cNvSpPr>
              <a:spLocks noChangeArrowheads="1"/>
            </p:cNvSpPr>
            <p:nvPr/>
          </p:nvSpPr>
          <p:spPr bwMode="auto">
            <a:xfrm>
              <a:off x="3225" y="1362"/>
              <a:ext cx="35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itchFamily="34" charset="0"/>
                  <a:cs typeface="Arial" pitchFamily="34" charset="0"/>
                </a:rPr>
                <a:t>16%</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9" name="Rectangle 31"/>
            <p:cNvSpPr>
              <a:spLocks noChangeArrowheads="1"/>
            </p:cNvSpPr>
            <p:nvPr/>
          </p:nvSpPr>
          <p:spPr bwMode="auto">
            <a:xfrm>
              <a:off x="3634" y="1059"/>
              <a:ext cx="837"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dirty="0" err="1">
                  <a:ln>
                    <a:noFill/>
                  </a:ln>
                  <a:solidFill>
                    <a:srgbClr val="000000"/>
                  </a:solidFill>
                  <a:effectLst/>
                  <a:latin typeface="Calibri" pitchFamily="34" charset="0"/>
                  <a:cs typeface="Arial" pitchFamily="34" charset="0"/>
                </a:rPr>
                <a:t>Commodities</a:t>
              </a:r>
              <a:r>
                <a:rPr kumimoji="0" lang="fr-FR" altLang="fr-FR" sz="1000" b="0" i="0" u="none" strike="noStrike" cap="none" normalizeH="0" baseline="0" dirty="0">
                  <a:ln>
                    <a:noFill/>
                  </a:ln>
                  <a:solidFill>
                    <a:srgbClr val="000000"/>
                  </a:solidFill>
                  <a:effectLst/>
                  <a:latin typeface="Calibri" pitchFamily="34" charset="0"/>
                  <a:cs typeface="Arial" pitchFamily="34" charset="0"/>
                </a:rPr>
                <a:t> 5% </a:t>
              </a: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0" name="Rectangle 32"/>
            <p:cNvSpPr>
              <a:spLocks noChangeArrowheads="1"/>
            </p:cNvSpPr>
            <p:nvPr/>
          </p:nvSpPr>
          <p:spPr bwMode="auto">
            <a:xfrm>
              <a:off x="4075" y="1072"/>
              <a:ext cx="0"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249894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906463" y="332656"/>
            <a:ext cx="8078787" cy="772244"/>
          </a:xfrm>
        </p:spPr>
        <p:txBody>
          <a:bodyPr/>
          <a:lstStyle/>
          <a:p>
            <a:pPr algn="ctr" eaLnBrk="1" hangingPunct="1"/>
            <a:r>
              <a:rPr lang="en-US" altLang="fr-FR" sz="2000" dirty="0"/>
              <a:t>2014 strategic asset allocation </a:t>
            </a:r>
            <a:r>
              <a:rPr lang="en-US" altLang="fr-FR" sz="2600" dirty="0"/>
              <a:t/>
            </a:r>
            <a:br>
              <a:rPr lang="en-US" altLang="fr-FR" sz="2600" dirty="0"/>
            </a:br>
            <a:endParaRPr lang="en-US" altLang="fr-FR" sz="2200" dirty="0"/>
          </a:p>
        </p:txBody>
      </p:sp>
      <p:sp>
        <p:nvSpPr>
          <p:cNvPr id="11266"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B927AD0E-58D5-47BD-A25E-FB1350A18275}" type="slidenum">
              <a:rPr lang="fr-FR" altLang="fr-FR" b="0" smtClean="0">
                <a:solidFill>
                  <a:srgbClr val="FFFFFF"/>
                </a:solidFill>
              </a:rPr>
              <a:pPr eaLnBrk="1" hangingPunct="1">
                <a:spcBef>
                  <a:spcPct val="0"/>
                </a:spcBef>
              </a:pPr>
              <a:t>27</a:t>
            </a:fld>
            <a:endParaRPr lang="fr-FR" altLang="fr-FR" b="0">
              <a:solidFill>
                <a:srgbClr val="FFFFFF"/>
              </a:solidFill>
            </a:endParaRPr>
          </a:p>
        </p:txBody>
      </p:sp>
      <p:sp>
        <p:nvSpPr>
          <p:cNvPr id="11268" name="Text Box 3"/>
          <p:cNvSpPr txBox="1">
            <a:spLocks noChangeArrowheads="1"/>
          </p:cNvSpPr>
          <p:nvPr/>
        </p:nvSpPr>
        <p:spPr bwMode="auto">
          <a:xfrm>
            <a:off x="539551" y="3861048"/>
            <a:ext cx="8298667" cy="2853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spAutoFit/>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marL="179388" indent="-179388"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Estimation of the Fund’s risk aversion and construction of a utility function </a:t>
            </a:r>
          </a:p>
          <a:p>
            <a:pPr marL="171450" indent="-171450"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Monte-Carlo simulations done also within a dynamic rebalancing framework (i.e. the various </a:t>
            </a:r>
          </a:p>
          <a:p>
            <a:pPr eaLnBrk="1" hangingPunct="1">
              <a:lnSpc>
                <a:spcPct val="180000"/>
              </a:lnSpc>
              <a:spcBef>
                <a:spcPct val="0"/>
              </a:spcBef>
            </a:pPr>
            <a:r>
              <a:rPr lang="en-US" altLang="fr-FR" sz="1300" b="0" dirty="0">
                <a:solidFill>
                  <a:schemeClr val="tx1"/>
                </a:solidFill>
                <a:sym typeface="Wingdings" pitchFamily="2" charset="2"/>
              </a:rPr>
              <a:t>   asset classes are not systematically rebalanced every year to the initial weights)</a:t>
            </a:r>
          </a:p>
          <a:p>
            <a:pPr marL="171450" indent="-171450"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Extension of the </a:t>
            </a:r>
            <a:r>
              <a:rPr lang="en-US" altLang="fr-FR" sz="1300" b="0" dirty="0" err="1">
                <a:solidFill>
                  <a:schemeClr val="tx1"/>
                </a:solidFill>
                <a:sym typeface="Wingdings" pitchFamily="2" charset="2"/>
              </a:rPr>
              <a:t>Vasicek</a:t>
            </a:r>
            <a:r>
              <a:rPr lang="en-US" altLang="fr-FR" sz="1300" b="0" dirty="0">
                <a:solidFill>
                  <a:schemeClr val="tx1"/>
                </a:solidFill>
                <a:sym typeface="Wingdings" pitchFamily="2" charset="2"/>
              </a:rPr>
              <a:t> model to HY debt and EMD.</a:t>
            </a:r>
          </a:p>
          <a:p>
            <a:pPr marL="171450" indent="-171450"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Regime switching log-normal (RSLN) complementary approach on the portfolio’s asset classes</a:t>
            </a:r>
          </a:p>
          <a:p>
            <a:pPr marL="171450" indent="-171450"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Strategic composite of four equal weighted Smart Beta indices</a:t>
            </a:r>
          </a:p>
          <a:p>
            <a:pPr marL="171450" indent="-171450" eaLnBrk="1" hangingPunct="1">
              <a:lnSpc>
                <a:spcPct val="180000"/>
              </a:lnSpc>
              <a:spcBef>
                <a:spcPct val="0"/>
              </a:spcBef>
              <a:buFont typeface="Wingdings" panose="05000000000000000000" pitchFamily="2" charset="2"/>
              <a:buChar char="§"/>
            </a:pPr>
            <a:r>
              <a:rPr lang="en-US" altLang="fr-FR" sz="1300" b="0" dirty="0">
                <a:solidFill>
                  <a:schemeClr val="tx1"/>
                </a:solidFill>
                <a:sym typeface="Wingdings" pitchFamily="2" charset="2"/>
              </a:rPr>
              <a:t>Elimination of commodities</a:t>
            </a:r>
          </a:p>
          <a:p>
            <a:pPr marL="171450" indent="-171450" eaLnBrk="1" hangingPunct="1">
              <a:lnSpc>
                <a:spcPct val="180000"/>
              </a:lnSpc>
              <a:spcBef>
                <a:spcPct val="0"/>
              </a:spcBef>
              <a:buFont typeface="Wingdings" panose="05000000000000000000" pitchFamily="2" charset="2"/>
              <a:buChar char="§"/>
            </a:pPr>
            <a:endParaRPr lang="en-US" altLang="fr-FR" sz="1200" b="0" dirty="0">
              <a:solidFill>
                <a:schemeClr val="tx1"/>
              </a:solidFill>
              <a:sym typeface="Wingdings" pitchFamily="2" charset="2"/>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164" y="934785"/>
            <a:ext cx="4738163" cy="2831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764704"/>
            <a:ext cx="4997504" cy="3177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12"/>
          <p:cNvSpPr>
            <a:spLocks noChangeArrowheads="1"/>
          </p:cNvSpPr>
          <p:nvPr/>
        </p:nvSpPr>
        <p:spPr bwMode="auto">
          <a:xfrm>
            <a:off x="436295" y="3588208"/>
            <a:ext cx="3357562" cy="159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sz="1200" b="1" u="sng" dirty="0"/>
              <a:t>Liability-hedging portfolio: 54%</a:t>
            </a:r>
          </a:p>
        </p:txBody>
      </p:sp>
      <p:sp>
        <p:nvSpPr>
          <p:cNvPr id="9" name="Rectangle 20"/>
          <p:cNvSpPr>
            <a:spLocks noChangeArrowheads="1"/>
          </p:cNvSpPr>
          <p:nvPr/>
        </p:nvSpPr>
        <p:spPr bwMode="auto">
          <a:xfrm>
            <a:off x="5438589" y="3624212"/>
            <a:ext cx="3109912" cy="123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r>
              <a:rPr lang="en-US" altLang="fr-FR" sz="1200" b="1" u="sng" dirty="0"/>
              <a:t>Return-seeking portfolio: 46%</a:t>
            </a:r>
          </a:p>
        </p:txBody>
      </p:sp>
    </p:spTree>
    <p:extLst>
      <p:ext uri="{BB962C8B-B14F-4D97-AF65-F5344CB8AC3E}">
        <p14:creationId xmlns:p14="http://schemas.microsoft.com/office/powerpoint/2010/main" xmlns="" val="787329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906463" y="332656"/>
            <a:ext cx="8078787" cy="772244"/>
          </a:xfrm>
        </p:spPr>
        <p:txBody>
          <a:bodyPr/>
          <a:lstStyle/>
          <a:p>
            <a:pPr algn="ctr" eaLnBrk="1" hangingPunct="1"/>
            <a:r>
              <a:rPr lang="en-US" altLang="fr-FR" sz="2000" dirty="0"/>
              <a:t>2015 strategic asset allocation </a:t>
            </a:r>
            <a:r>
              <a:rPr lang="en-US" altLang="fr-FR" sz="2600" dirty="0"/>
              <a:t/>
            </a:r>
            <a:br>
              <a:rPr lang="en-US" altLang="fr-FR" sz="2600" dirty="0"/>
            </a:br>
            <a:endParaRPr lang="en-US" altLang="fr-FR" sz="2200" dirty="0"/>
          </a:p>
        </p:txBody>
      </p:sp>
      <p:sp>
        <p:nvSpPr>
          <p:cNvPr id="11266"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B927AD0E-58D5-47BD-A25E-FB1350A18275}" type="slidenum">
              <a:rPr lang="fr-FR" altLang="fr-FR" b="0" smtClean="0">
                <a:solidFill>
                  <a:srgbClr val="FFFFFF"/>
                </a:solidFill>
              </a:rPr>
              <a:pPr eaLnBrk="1" hangingPunct="1">
                <a:spcBef>
                  <a:spcPct val="0"/>
                </a:spcBef>
              </a:pPr>
              <a:t>28</a:t>
            </a:fld>
            <a:endParaRPr lang="fr-FR" altLang="fr-FR" b="0">
              <a:solidFill>
                <a:srgbClr val="FFFFFF"/>
              </a:solidFill>
            </a:endParaRPr>
          </a:p>
        </p:txBody>
      </p:sp>
      <p:sp>
        <p:nvSpPr>
          <p:cNvPr id="8" name="Rectangle 12"/>
          <p:cNvSpPr>
            <a:spLocks noChangeArrowheads="1"/>
          </p:cNvSpPr>
          <p:nvPr/>
        </p:nvSpPr>
        <p:spPr bwMode="auto">
          <a:xfrm>
            <a:off x="436294" y="3501008"/>
            <a:ext cx="8024138" cy="246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 typeface="Wingdings" panose="05000000000000000000" pitchFamily="2" charset="2"/>
              <a:buChar char="Ø"/>
            </a:pPr>
            <a:r>
              <a:rPr lang="en-US" altLang="fr-FR" sz="1200" dirty="0"/>
              <a:t>Introduction of a new sub-asset class : covered developed equities (equities protected by zero premium put spread collars)</a:t>
            </a:r>
          </a:p>
          <a:p>
            <a:pPr lvl="2" eaLnBrk="1" hangingPunct="1">
              <a:lnSpc>
                <a:spcPct val="125000"/>
              </a:lnSpc>
              <a:spcAft>
                <a:spcPct val="10000"/>
              </a:spcAft>
              <a:buFontTx/>
              <a:buNone/>
            </a:pPr>
            <a:endParaRPr lang="en-US" altLang="fr-FR" sz="1200" dirty="0"/>
          </a:p>
          <a:p>
            <a:pPr lvl="2" eaLnBrk="1" hangingPunct="1">
              <a:lnSpc>
                <a:spcPct val="125000"/>
              </a:lnSpc>
              <a:spcAft>
                <a:spcPct val="10000"/>
              </a:spcAft>
              <a:buFontTx/>
              <a:buNone/>
            </a:pPr>
            <a:r>
              <a:rPr lang="en-US" altLang="fr-FR" sz="1200" b="1" u="sng" dirty="0"/>
              <a:t>Liability-hedging portfolio: 50%</a:t>
            </a:r>
            <a:r>
              <a:rPr lang="en-US" altLang="fr-FR" sz="1200" b="1" dirty="0"/>
              <a:t>		 </a:t>
            </a:r>
            <a:r>
              <a:rPr lang="en-US" altLang="fr-FR" sz="1200" b="1" u="sng" dirty="0"/>
              <a:t>Return-seeking portfolio : 50%</a:t>
            </a:r>
          </a:p>
        </p:txBody>
      </p:sp>
      <p:sp>
        <p:nvSpPr>
          <p:cNvPr id="9" name="Rectangle 20"/>
          <p:cNvSpPr>
            <a:spLocks noChangeArrowheads="1"/>
          </p:cNvSpPr>
          <p:nvPr/>
        </p:nvSpPr>
        <p:spPr bwMode="auto">
          <a:xfrm flipV="1">
            <a:off x="5438588" y="4509119"/>
            <a:ext cx="3546661"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r>
              <a:rPr lang="en-US" altLang="fr-FR" sz="1200" b="1" u="sng" dirty="0"/>
              <a:t>Return-seeking portfolio: 50%</a:t>
            </a:r>
          </a:p>
        </p:txBody>
      </p:sp>
      <p:pic>
        <p:nvPicPr>
          <p:cNvPr id="5" name="Image 4"/>
          <p:cNvPicPr>
            <a:picLocks noChangeAspect="1"/>
          </p:cNvPicPr>
          <p:nvPr/>
        </p:nvPicPr>
        <p:blipFill>
          <a:blip r:embed="rId2" cstate="print"/>
          <a:stretch>
            <a:fillRect/>
          </a:stretch>
        </p:blipFill>
        <p:spPr>
          <a:xfrm>
            <a:off x="0" y="1412777"/>
            <a:ext cx="5292080" cy="3096343"/>
          </a:xfrm>
          <a:prstGeom prst="rect">
            <a:avLst/>
          </a:prstGeom>
        </p:spPr>
      </p:pic>
      <p:pic>
        <p:nvPicPr>
          <p:cNvPr id="7" name="Image 6"/>
          <p:cNvPicPr>
            <a:picLocks noChangeAspect="1"/>
          </p:cNvPicPr>
          <p:nvPr/>
        </p:nvPicPr>
        <p:blipFill>
          <a:blip r:embed="rId3" cstate="print"/>
          <a:stretch>
            <a:fillRect/>
          </a:stretch>
        </p:blipFill>
        <p:spPr>
          <a:xfrm>
            <a:off x="4355976" y="1196752"/>
            <a:ext cx="4788024" cy="3456385"/>
          </a:xfrm>
          <a:prstGeom prst="rect">
            <a:avLst/>
          </a:prstGeom>
        </p:spPr>
      </p:pic>
    </p:spTree>
    <p:extLst>
      <p:ext uri="{BB962C8B-B14F-4D97-AF65-F5344CB8AC3E}">
        <p14:creationId xmlns:p14="http://schemas.microsoft.com/office/powerpoint/2010/main" xmlns="" val="135549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906463" y="332656"/>
            <a:ext cx="8078787" cy="772244"/>
          </a:xfrm>
        </p:spPr>
        <p:txBody>
          <a:bodyPr/>
          <a:lstStyle/>
          <a:p>
            <a:pPr algn="ctr" eaLnBrk="1" hangingPunct="1"/>
            <a:r>
              <a:rPr lang="en-US" altLang="fr-FR" sz="2000" dirty="0"/>
              <a:t>2016 strategic asset allocation </a:t>
            </a:r>
            <a:r>
              <a:rPr lang="en-US" altLang="fr-FR" sz="2600" dirty="0"/>
              <a:t/>
            </a:r>
            <a:br>
              <a:rPr lang="en-US" altLang="fr-FR" sz="2600" dirty="0"/>
            </a:br>
            <a:endParaRPr lang="en-US" altLang="fr-FR" sz="2200" dirty="0"/>
          </a:p>
        </p:txBody>
      </p:sp>
      <p:sp>
        <p:nvSpPr>
          <p:cNvPr id="11266" name="Espace réservé du numéro de diapositive 4"/>
          <p:cNvSpPr>
            <a:spLocks noGrp="1"/>
          </p:cNvSpPr>
          <p:nvPr>
            <p:ph type="sldNum" sz="quarter" idx="4294967295"/>
          </p:nvPr>
        </p:nvSpPr>
        <p:spPr>
          <a:xfrm>
            <a:off x="8128000" y="6510338"/>
            <a:ext cx="1025525" cy="476250"/>
          </a:xfrm>
          <a:prstGeom prst="rect">
            <a:avLst/>
          </a:prstGeom>
          <a:noFill/>
        </p:spPr>
        <p:txBody>
          <a:bodyPr/>
          <a:lstStyle>
            <a:lvl1pPr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1143000" indent="-2286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pPr>
            <a:fld id="{B927AD0E-58D5-47BD-A25E-FB1350A18275}" type="slidenum">
              <a:rPr lang="fr-FR" altLang="fr-FR" b="0" smtClean="0">
                <a:solidFill>
                  <a:srgbClr val="FFFFFF"/>
                </a:solidFill>
              </a:rPr>
              <a:pPr eaLnBrk="1" hangingPunct="1">
                <a:spcBef>
                  <a:spcPct val="0"/>
                </a:spcBef>
              </a:pPr>
              <a:t>29</a:t>
            </a:fld>
            <a:endParaRPr lang="fr-FR" altLang="fr-FR" b="0">
              <a:solidFill>
                <a:srgbClr val="FFFFFF"/>
              </a:solidFill>
            </a:endParaRPr>
          </a:p>
        </p:txBody>
      </p:sp>
      <p:sp>
        <p:nvSpPr>
          <p:cNvPr id="8" name="Rectangle 12"/>
          <p:cNvSpPr>
            <a:spLocks noChangeArrowheads="1"/>
          </p:cNvSpPr>
          <p:nvPr/>
        </p:nvSpPr>
        <p:spPr bwMode="auto">
          <a:xfrm>
            <a:off x="436294" y="3701698"/>
            <a:ext cx="824016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 typeface="Arial" panose="020B0604020202020204" pitchFamily="34" charset="0"/>
              <a:buChar char="•"/>
            </a:pPr>
            <a:r>
              <a:rPr lang="en-US" altLang="fr-FR" sz="1200" dirty="0"/>
              <a:t>Static and dynamic Monte Carlo simulations performed using Student laws instead of the Gauss distribution</a:t>
            </a:r>
          </a:p>
          <a:p>
            <a:pPr lvl="2" eaLnBrk="1" hangingPunct="1">
              <a:lnSpc>
                <a:spcPct val="125000"/>
              </a:lnSpc>
              <a:spcAft>
                <a:spcPct val="10000"/>
              </a:spcAft>
              <a:buFont typeface="Arial" panose="020B0604020202020204" pitchFamily="34" charset="0"/>
              <a:buChar char="•"/>
            </a:pPr>
            <a:r>
              <a:rPr lang="en-US" altLang="fr-FR" sz="1200" dirty="0"/>
              <a:t>More accurate modelling of HY debt and EMD: defaults modelled with a Poisson law for their occurrence and a log-normal law for their intensity</a:t>
            </a:r>
          </a:p>
          <a:p>
            <a:pPr lvl="2" eaLnBrk="1" hangingPunct="1">
              <a:lnSpc>
                <a:spcPct val="125000"/>
              </a:lnSpc>
              <a:spcAft>
                <a:spcPct val="10000"/>
              </a:spcAft>
              <a:buFontTx/>
              <a:buNone/>
            </a:pPr>
            <a:r>
              <a:rPr lang="en-US" altLang="fr-FR" sz="1200" b="1" u="sng" dirty="0"/>
              <a:t>Liability-hedging portfolio: 50%</a:t>
            </a:r>
          </a:p>
        </p:txBody>
      </p:sp>
      <p:sp>
        <p:nvSpPr>
          <p:cNvPr id="9" name="Rectangle 20"/>
          <p:cNvSpPr>
            <a:spLocks noChangeArrowheads="1"/>
          </p:cNvSpPr>
          <p:nvPr/>
        </p:nvSpPr>
        <p:spPr bwMode="auto">
          <a:xfrm>
            <a:off x="5438589" y="3624212"/>
            <a:ext cx="3109912" cy="123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70000"/>
              </a:spcBef>
              <a:defRPr b="1">
                <a:solidFill>
                  <a:schemeClr val="accent1"/>
                </a:solidFill>
                <a:latin typeface="Verdana" pitchFamily="34" charset="0"/>
              </a:defRPr>
            </a:lvl1pPr>
            <a:lvl2pPr marL="742950" indent="-285750" eaLnBrk="0" hangingPunct="0">
              <a:spcBef>
                <a:spcPct val="20000"/>
              </a:spcBef>
              <a:buChar char="•"/>
              <a:defRPr sz="1600">
                <a:solidFill>
                  <a:schemeClr val="tx1"/>
                </a:solidFill>
                <a:latin typeface="Verdana" pitchFamily="34" charset="0"/>
              </a:defRPr>
            </a:lvl2pPr>
            <a:lvl3pPr marL="549275" indent="-266700" eaLnBrk="0" hangingPunct="0">
              <a:spcBef>
                <a:spcPct val="20000"/>
              </a:spcBef>
              <a:buChar char="•"/>
              <a:defRPr sz="1400">
                <a:solidFill>
                  <a:schemeClr val="tx1"/>
                </a:solidFill>
                <a:latin typeface="Verdana" pitchFamily="34" charset="0"/>
              </a:defRPr>
            </a:lvl3pPr>
            <a:lvl4pPr marL="1600200" indent="-228600" eaLnBrk="0" hangingPunct="0">
              <a:spcBef>
                <a:spcPct val="20000"/>
              </a:spcBef>
              <a:buChar char="–"/>
              <a:defRPr sz="12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endParaRPr lang="en-US" altLang="fr-FR" sz="1200" b="1" u="sng" dirty="0"/>
          </a:p>
          <a:p>
            <a:pPr lvl="2" eaLnBrk="1" hangingPunct="1">
              <a:lnSpc>
                <a:spcPct val="125000"/>
              </a:lnSpc>
              <a:spcAft>
                <a:spcPct val="10000"/>
              </a:spcAft>
              <a:buFontTx/>
              <a:buNone/>
            </a:pPr>
            <a:r>
              <a:rPr lang="en-US" altLang="fr-FR" sz="1200" b="1" u="sng" dirty="0"/>
              <a:t>Return-seeking portfolio: 50%</a:t>
            </a:r>
          </a:p>
          <a:p>
            <a:pPr marL="0" lvl="2" indent="282575" eaLnBrk="1" hangingPunct="1">
              <a:lnSpc>
                <a:spcPct val="125000"/>
              </a:lnSpc>
              <a:spcAft>
                <a:spcPct val="10000"/>
              </a:spcAft>
              <a:buFontTx/>
              <a:buNone/>
            </a:pPr>
            <a:endParaRPr lang="en-US" altLang="fr-FR" sz="1200" b="1" u="sng" dirty="0"/>
          </a:p>
        </p:txBody>
      </p:sp>
      <p:pic>
        <p:nvPicPr>
          <p:cNvPr id="2" name="Image 1"/>
          <p:cNvPicPr>
            <a:picLocks noChangeAspect="1"/>
          </p:cNvPicPr>
          <p:nvPr/>
        </p:nvPicPr>
        <p:blipFill>
          <a:blip r:embed="rId2" cstate="print"/>
          <a:stretch>
            <a:fillRect/>
          </a:stretch>
        </p:blipFill>
        <p:spPr>
          <a:xfrm>
            <a:off x="4600620" y="1196752"/>
            <a:ext cx="4572000" cy="3456383"/>
          </a:xfrm>
          <a:prstGeom prst="rect">
            <a:avLst/>
          </a:prstGeom>
        </p:spPr>
      </p:pic>
      <p:pic>
        <p:nvPicPr>
          <p:cNvPr id="3" name="Image 2"/>
          <p:cNvPicPr>
            <a:picLocks noChangeAspect="1"/>
          </p:cNvPicPr>
          <p:nvPr/>
        </p:nvPicPr>
        <p:blipFill>
          <a:blip r:embed="rId3" cstate="print"/>
          <a:stretch>
            <a:fillRect/>
          </a:stretch>
        </p:blipFill>
        <p:spPr>
          <a:xfrm>
            <a:off x="4571" y="1412776"/>
            <a:ext cx="5184576" cy="3168351"/>
          </a:xfrm>
          <a:prstGeom prst="rect">
            <a:avLst/>
          </a:prstGeom>
        </p:spPr>
      </p:pic>
    </p:spTree>
    <p:extLst>
      <p:ext uri="{BB962C8B-B14F-4D97-AF65-F5344CB8AC3E}">
        <p14:creationId xmlns:p14="http://schemas.microsoft.com/office/powerpoint/2010/main" xmlns="" val="198265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1.1. Contexte et objectifs initiaux</a:t>
            </a:r>
          </a:p>
        </p:txBody>
      </p:sp>
      <p:sp>
        <p:nvSpPr>
          <p:cNvPr id="3" name="Espace réservé du contenu 2"/>
          <p:cNvSpPr>
            <a:spLocks noGrp="1"/>
          </p:cNvSpPr>
          <p:nvPr>
            <p:ph idx="1"/>
          </p:nvPr>
        </p:nvSpPr>
        <p:spPr>
          <a:xfrm>
            <a:off x="179512" y="1052736"/>
            <a:ext cx="8964488" cy="5184576"/>
          </a:xfrm>
        </p:spPr>
        <p:txBody>
          <a:bodyPr/>
          <a:lstStyle/>
          <a:p>
            <a:pPr>
              <a:buAutoNum type="arabicPeriod"/>
            </a:pPr>
            <a:r>
              <a:rPr lang="fr-FR" sz="1600" u="sng" dirty="0">
                <a:solidFill>
                  <a:schemeClr val="tx1"/>
                </a:solidFill>
              </a:rPr>
              <a:t>Contexte</a:t>
            </a:r>
            <a:r>
              <a:rPr lang="fr-FR" sz="1600" dirty="0">
                <a:solidFill>
                  <a:schemeClr val="tx1"/>
                </a:solidFill>
              </a:rPr>
              <a:t/>
            </a:r>
            <a:br>
              <a:rPr lang="fr-FR" sz="1600" dirty="0">
                <a:solidFill>
                  <a:schemeClr val="tx1"/>
                </a:solidFill>
              </a:rPr>
            </a:br>
            <a:r>
              <a:rPr lang="fr-FR" sz="1600" dirty="0">
                <a:solidFill>
                  <a:schemeClr val="tx1"/>
                </a:solidFill>
              </a:rPr>
              <a:t/>
            </a:r>
            <a:br>
              <a:rPr lang="fr-FR" sz="1600" dirty="0">
                <a:solidFill>
                  <a:schemeClr val="tx1"/>
                </a:solidFill>
              </a:rPr>
            </a:br>
            <a:r>
              <a:rPr lang="fr-FR" sz="1600" dirty="0">
                <a:solidFill>
                  <a:schemeClr val="tx1"/>
                </a:solidFill>
              </a:rPr>
              <a:t>- années 90 : rapports sur les retraites(libre blanc 1991, </a:t>
            </a:r>
            <a:r>
              <a:rPr lang="fr-FR" sz="1600" dirty="0" err="1">
                <a:solidFill>
                  <a:schemeClr val="tx1"/>
                </a:solidFill>
              </a:rPr>
              <a:t>Charpin</a:t>
            </a:r>
            <a:r>
              <a:rPr lang="fr-FR" sz="1600" dirty="0">
                <a:solidFill>
                  <a:schemeClr val="tx1"/>
                </a:solidFill>
              </a:rPr>
              <a:t> 1999, </a:t>
            </a:r>
            <a:r>
              <a:rPr lang="fr-FR" sz="1600" dirty="0" err="1">
                <a:solidFill>
                  <a:schemeClr val="tx1"/>
                </a:solidFill>
              </a:rPr>
              <a:t>Teulade</a:t>
            </a:r>
            <a:r>
              <a:rPr lang="fr-FR" sz="1600" dirty="0">
                <a:solidFill>
                  <a:schemeClr val="tx1"/>
                </a:solidFill>
              </a:rPr>
              <a:t> 2000) et réforme de 1993 ;</a:t>
            </a:r>
            <a:br>
              <a:rPr lang="fr-FR" sz="1600" dirty="0">
                <a:solidFill>
                  <a:schemeClr val="tx1"/>
                </a:solidFill>
              </a:rPr>
            </a:br>
            <a:r>
              <a:rPr lang="fr-FR" sz="1600" dirty="0">
                <a:solidFill>
                  <a:schemeClr val="tx1"/>
                </a:solidFill>
              </a:rPr>
              <a:t>- débat répartition vs capitalisation ;</a:t>
            </a:r>
            <a:br>
              <a:rPr lang="fr-FR" sz="1600" dirty="0">
                <a:solidFill>
                  <a:schemeClr val="tx1"/>
                </a:solidFill>
              </a:rPr>
            </a:br>
            <a:endParaRPr lang="fr-FR" sz="1600" dirty="0">
              <a:solidFill>
                <a:schemeClr val="tx1"/>
              </a:solidFill>
            </a:endParaRPr>
          </a:p>
          <a:p>
            <a:pPr>
              <a:buAutoNum type="arabicPeriod"/>
            </a:pPr>
            <a:r>
              <a:rPr lang="fr-FR" sz="1600" u="sng" dirty="0">
                <a:solidFill>
                  <a:schemeClr val="tx1"/>
                </a:solidFill>
              </a:rPr>
              <a:t>Objectif</a:t>
            </a:r>
            <a:r>
              <a:rPr lang="fr-FR" sz="1600" dirty="0">
                <a:solidFill>
                  <a:schemeClr val="tx1"/>
                </a:solidFill>
              </a:rPr>
              <a:t/>
            </a:r>
            <a:br>
              <a:rPr lang="fr-FR" sz="1600" dirty="0">
                <a:solidFill>
                  <a:schemeClr val="tx1"/>
                </a:solidFill>
              </a:rPr>
            </a:br>
            <a:r>
              <a:rPr lang="fr-FR" sz="1600" dirty="0">
                <a:solidFill>
                  <a:schemeClr val="tx1"/>
                </a:solidFill>
              </a:rPr>
              <a:t/>
            </a:r>
            <a:br>
              <a:rPr lang="fr-FR" sz="1600" dirty="0">
                <a:solidFill>
                  <a:schemeClr val="tx1"/>
                </a:solidFill>
              </a:rPr>
            </a:br>
            <a:r>
              <a:rPr lang="fr-FR" sz="1600" dirty="0">
                <a:solidFill>
                  <a:schemeClr val="tx1"/>
                </a:solidFill>
              </a:rPr>
              <a:t>- absence de réforme paramétrique additionnelle;</a:t>
            </a:r>
            <a:br>
              <a:rPr lang="fr-FR" sz="1600" dirty="0">
                <a:solidFill>
                  <a:schemeClr val="tx1"/>
                </a:solidFill>
              </a:rPr>
            </a:br>
            <a:r>
              <a:rPr lang="fr-FR" sz="1600" dirty="0">
                <a:solidFill>
                  <a:schemeClr val="tx1"/>
                </a:solidFill>
              </a:rPr>
              <a:t>- pallier le risque de rupture de la solidarité intergénérationnelle avec l’arrivée à la retraite des générations du baby boom.</a:t>
            </a:r>
            <a:br>
              <a:rPr lang="fr-FR" sz="1600" dirty="0">
                <a:solidFill>
                  <a:schemeClr val="tx1"/>
                </a:solidFill>
              </a:rPr>
            </a:br>
            <a:r>
              <a:rPr lang="fr-FR" sz="1600" dirty="0">
                <a:solidFill>
                  <a:schemeClr val="tx1"/>
                </a:solidFill>
              </a:rPr>
              <a:t>- =&gt; création d’un fonds de lissage destiné à accumuler 150 milliards d’euros en 2020 pour verser ensuite des montants à la CNAV et aux régimes alignés mais sans fixer explicitement son passif</a:t>
            </a:r>
          </a:p>
          <a:p>
            <a:pPr>
              <a:buAutoNum type="arabicPeriod"/>
            </a:pPr>
            <a:r>
              <a:rPr lang="fr-FR" sz="1600" u="sng" dirty="0">
                <a:solidFill>
                  <a:schemeClr val="tx1"/>
                </a:solidFill>
              </a:rPr>
              <a:t>Création en deux étapes</a:t>
            </a:r>
            <a:br>
              <a:rPr lang="fr-FR" sz="1600" u="sng" dirty="0">
                <a:solidFill>
                  <a:schemeClr val="tx1"/>
                </a:solidFill>
              </a:rPr>
            </a:br>
            <a:r>
              <a:rPr lang="fr-FR" sz="1600" dirty="0">
                <a:solidFill>
                  <a:schemeClr val="tx1"/>
                </a:solidFill>
              </a:rPr>
              <a:t/>
            </a:r>
            <a:br>
              <a:rPr lang="fr-FR" sz="1600" dirty="0">
                <a:solidFill>
                  <a:schemeClr val="tx1"/>
                </a:solidFill>
              </a:rPr>
            </a:br>
            <a:r>
              <a:rPr lang="fr-FR" sz="1600" dirty="0">
                <a:solidFill>
                  <a:schemeClr val="tx1"/>
                </a:solidFill>
              </a:rPr>
              <a:t>- LFSS 1999 : une section comptable du FSV</a:t>
            </a:r>
            <a:br>
              <a:rPr lang="fr-FR" sz="1600" dirty="0">
                <a:solidFill>
                  <a:schemeClr val="tx1"/>
                </a:solidFill>
              </a:rPr>
            </a:br>
            <a:r>
              <a:rPr lang="fr-FR" sz="1600" dirty="0">
                <a:solidFill>
                  <a:schemeClr val="tx1"/>
                </a:solidFill>
              </a:rPr>
              <a:t>- Loi du 17 juillet 2001 : établissement autonome (EPA)</a:t>
            </a:r>
          </a:p>
          <a:p>
            <a:endParaRPr lang="fr-FR" sz="1600" dirty="0">
              <a:solidFill>
                <a:schemeClr val="tx1"/>
              </a:solidFill>
            </a:endParaRPr>
          </a:p>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3</a:t>
            </a:fld>
            <a:endParaRPr lang="fr-FR" dirty="0"/>
          </a:p>
        </p:txBody>
      </p:sp>
    </p:spTree>
    <p:extLst>
      <p:ext uri="{BB962C8B-B14F-4D97-AF65-F5344CB8AC3E}">
        <p14:creationId xmlns:p14="http://schemas.microsoft.com/office/powerpoint/2010/main" xmlns="" val="80940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1.2. Les recettes du FRR</a:t>
            </a:r>
          </a:p>
        </p:txBody>
      </p:sp>
      <p:sp>
        <p:nvSpPr>
          <p:cNvPr id="3" name="Espace réservé du contenu 2"/>
          <p:cNvSpPr>
            <a:spLocks noGrp="1"/>
          </p:cNvSpPr>
          <p:nvPr>
            <p:ph idx="1"/>
          </p:nvPr>
        </p:nvSpPr>
        <p:spPr/>
        <p:txBody>
          <a:bodyPr/>
          <a:lstStyle/>
          <a:p>
            <a:pPr>
              <a:buAutoNum type="arabicPeriod"/>
            </a:pPr>
            <a:r>
              <a:rPr lang="fr-FR" dirty="0">
                <a:solidFill>
                  <a:schemeClr val="tx1"/>
                </a:solidFill>
              </a:rPr>
              <a:t>Entre 1999 et 2010, le FRR a perçu 28,4 milliards d’euros de recettes dont les principales sont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sz="1600" b="0" dirty="0">
                <a:solidFill>
                  <a:schemeClr val="tx1"/>
                </a:solidFill>
              </a:rPr>
              <a:t>- prélèvement social sur les revenus du patrimoine : 7,8 milliards;</a:t>
            </a:r>
            <a:br>
              <a:rPr lang="fr-FR" sz="1600" b="0" dirty="0">
                <a:solidFill>
                  <a:schemeClr val="tx1"/>
                </a:solidFill>
              </a:rPr>
            </a:br>
            <a:r>
              <a:rPr lang="fr-FR" sz="1600" b="0" dirty="0">
                <a:solidFill>
                  <a:schemeClr val="tx1"/>
                </a:solidFill>
              </a:rPr>
              <a:t>- prélèvement social sur les produits de placement : 6, 8 milliards;</a:t>
            </a:r>
            <a:br>
              <a:rPr lang="fr-FR" sz="1600" b="0" dirty="0">
                <a:solidFill>
                  <a:schemeClr val="tx1"/>
                </a:solidFill>
              </a:rPr>
            </a:br>
            <a:r>
              <a:rPr lang="fr-FR" sz="1600" b="0" dirty="0">
                <a:solidFill>
                  <a:schemeClr val="tx1"/>
                </a:solidFill>
              </a:rPr>
              <a:t>- licences téléphonie mobile : 2,8 milliards;</a:t>
            </a:r>
            <a:br>
              <a:rPr lang="fr-FR" sz="1600" b="0" dirty="0">
                <a:solidFill>
                  <a:schemeClr val="tx1"/>
                </a:solidFill>
              </a:rPr>
            </a:br>
            <a:r>
              <a:rPr lang="fr-FR" sz="1600" b="0" dirty="0">
                <a:solidFill>
                  <a:schemeClr val="tx1"/>
                </a:solidFill>
              </a:rPr>
              <a:t>- vente des parts de caisses d’épargne : 2,6 milliards;</a:t>
            </a:r>
            <a:br>
              <a:rPr lang="fr-FR" sz="1600" b="0" dirty="0">
                <a:solidFill>
                  <a:schemeClr val="tx1"/>
                </a:solidFill>
              </a:rPr>
            </a:br>
            <a:r>
              <a:rPr lang="fr-FR" sz="1600" b="0" dirty="0">
                <a:solidFill>
                  <a:schemeClr val="tx1"/>
                </a:solidFill>
              </a:rPr>
              <a:t>- privatisations 1,6 milliard;</a:t>
            </a:r>
            <a:br>
              <a:rPr lang="fr-FR" sz="1600" b="0" dirty="0">
                <a:solidFill>
                  <a:schemeClr val="tx1"/>
                </a:solidFill>
              </a:rPr>
            </a:br>
            <a:r>
              <a:rPr lang="fr-FR" sz="1600" b="0" dirty="0">
                <a:solidFill>
                  <a:schemeClr val="tx1"/>
                </a:solidFill>
              </a:rPr>
              <a:t>-excédent de la CNAV : 5,6 milliards (2000-2005)</a:t>
            </a:r>
            <a:br>
              <a:rPr lang="fr-FR" sz="1600" b="0" dirty="0">
                <a:solidFill>
                  <a:schemeClr val="tx1"/>
                </a:solidFill>
              </a:rPr>
            </a:br>
            <a:endParaRPr lang="fr-FR" sz="1600" b="0" dirty="0">
              <a:solidFill>
                <a:schemeClr val="tx1"/>
              </a:solidFill>
            </a:endParaRPr>
          </a:p>
          <a:p>
            <a:pPr>
              <a:buAutoNum type="arabicPeriod"/>
            </a:pPr>
            <a:r>
              <a:rPr lang="fr-FR" dirty="0">
                <a:solidFill>
                  <a:schemeClr val="tx1"/>
                </a:solidFill>
              </a:rPr>
              <a:t>En 2005, il a en outre reçu 3,06 milliards (soulte CNIEG) à charge pour lui de les restituer après 2020 (modalités en cours de fixation).</a:t>
            </a:r>
          </a:p>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4</a:t>
            </a:fld>
            <a:endParaRPr lang="fr-FR"/>
          </a:p>
        </p:txBody>
      </p:sp>
    </p:spTree>
    <p:extLst>
      <p:ext uri="{BB962C8B-B14F-4D97-AF65-F5344CB8AC3E}">
        <p14:creationId xmlns:p14="http://schemas.microsoft.com/office/powerpoint/2010/main" xmlns="" val="404873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1.3. La gouvernance</a:t>
            </a:r>
            <a:br>
              <a:rPr lang="fr-FR" dirty="0"/>
            </a:br>
            <a:r>
              <a:rPr lang="fr-FR" dirty="0"/>
              <a:t> du FRR</a:t>
            </a:r>
          </a:p>
        </p:txBody>
      </p:sp>
      <p:sp>
        <p:nvSpPr>
          <p:cNvPr id="3" name="Espace réservé du contenu 2"/>
          <p:cNvSpPr>
            <a:spLocks noGrp="1"/>
          </p:cNvSpPr>
          <p:nvPr>
            <p:ph idx="1"/>
          </p:nvPr>
        </p:nvSpPr>
        <p:spPr/>
        <p:txBody>
          <a:bodyPr/>
          <a:lstStyle/>
          <a:p>
            <a:r>
              <a:rPr lang="fr-FR" dirty="0">
                <a:solidFill>
                  <a:schemeClr val="tx1"/>
                </a:solidFill>
              </a:rPr>
              <a:t>Une gouvernance originale associant toutes les parties prenantes afin de créer de la confiance.</a:t>
            </a:r>
          </a:p>
          <a:p>
            <a:pPr>
              <a:buAutoNum type="arabicPeriod"/>
            </a:pPr>
            <a:r>
              <a:rPr lang="fr-FR" dirty="0">
                <a:solidFill>
                  <a:schemeClr val="tx1"/>
                </a:solidFill>
              </a:rPr>
              <a:t>Un conseil de surveillance : « le Parlement » :</a:t>
            </a:r>
            <a:br>
              <a:rPr lang="fr-FR" dirty="0">
                <a:solidFill>
                  <a:schemeClr val="tx1"/>
                </a:solidFill>
              </a:rPr>
            </a:br>
            <a:r>
              <a:rPr lang="fr-FR" dirty="0">
                <a:solidFill>
                  <a:schemeClr val="tx1"/>
                </a:solidFill>
              </a:rPr>
              <a:t/>
            </a:r>
            <a:br>
              <a:rPr lang="fr-FR" dirty="0">
                <a:solidFill>
                  <a:schemeClr val="tx1"/>
                </a:solidFill>
              </a:rPr>
            </a:br>
            <a:r>
              <a:rPr lang="fr-FR" b="0" dirty="0">
                <a:solidFill>
                  <a:schemeClr val="tx1"/>
                </a:solidFill>
              </a:rPr>
              <a:t>- détermine les grandes orientations de la politique de placement ;</a:t>
            </a:r>
            <a:br>
              <a:rPr lang="fr-FR" b="0" dirty="0">
                <a:solidFill>
                  <a:schemeClr val="tx1"/>
                </a:solidFill>
              </a:rPr>
            </a:br>
            <a:r>
              <a:rPr lang="fr-FR" b="0" dirty="0">
                <a:solidFill>
                  <a:schemeClr val="tx1"/>
                </a:solidFill>
              </a:rPr>
              <a:t>- contrôle la gestion et les performances.</a:t>
            </a:r>
          </a:p>
          <a:p>
            <a:pPr>
              <a:buAutoNum type="arabicPeriod"/>
            </a:pPr>
            <a:r>
              <a:rPr lang="fr-FR" dirty="0">
                <a:solidFill>
                  <a:schemeClr val="tx1"/>
                </a:solidFill>
              </a:rPr>
              <a:t>Un directoire : « le gouvernement »</a:t>
            </a:r>
            <a:br>
              <a:rPr lang="fr-FR" dirty="0">
                <a:solidFill>
                  <a:schemeClr val="tx1"/>
                </a:solidFill>
              </a:rPr>
            </a:br>
            <a:r>
              <a:rPr lang="fr-FR" dirty="0">
                <a:solidFill>
                  <a:schemeClr val="tx1"/>
                </a:solidFill>
              </a:rPr>
              <a:t/>
            </a:r>
            <a:br>
              <a:rPr lang="fr-FR" dirty="0">
                <a:solidFill>
                  <a:schemeClr val="tx1"/>
                </a:solidFill>
              </a:rPr>
            </a:br>
            <a:r>
              <a:rPr lang="fr-FR" b="0" dirty="0">
                <a:solidFill>
                  <a:schemeClr val="tx1"/>
                </a:solidFill>
              </a:rPr>
              <a:t>-responsable de la gestion des investissements et de la gestion administrative ;</a:t>
            </a:r>
            <a:br>
              <a:rPr lang="fr-FR" b="0" dirty="0">
                <a:solidFill>
                  <a:schemeClr val="tx1"/>
                </a:solidFill>
              </a:rPr>
            </a:br>
            <a:r>
              <a:rPr lang="fr-FR" b="0" dirty="0">
                <a:solidFill>
                  <a:schemeClr val="tx1"/>
                </a:solidFill>
              </a:rPr>
              <a:t>- rend compte de sa gestion au Conseil de surveillance et notamment de la manière dont il intègre des critères ESG dans les placements effectués par ses gérants.</a:t>
            </a:r>
          </a:p>
          <a:p>
            <a:endParaRPr lang="fr-FR" dirty="0"/>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5</a:t>
            </a:fld>
            <a:endParaRPr lang="fr-FR"/>
          </a:p>
        </p:txBody>
      </p:sp>
    </p:spTree>
    <p:extLst>
      <p:ext uri="{BB962C8B-B14F-4D97-AF65-F5344CB8AC3E}">
        <p14:creationId xmlns:p14="http://schemas.microsoft.com/office/powerpoint/2010/main" xmlns="" val="236570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1.4. Les modalités de gestion des investissements</a:t>
            </a:r>
          </a:p>
        </p:txBody>
      </p:sp>
      <p:sp>
        <p:nvSpPr>
          <p:cNvPr id="3" name="Espace réservé du contenu 2"/>
          <p:cNvSpPr>
            <a:spLocks noGrp="1"/>
          </p:cNvSpPr>
          <p:nvPr>
            <p:ph idx="1"/>
          </p:nvPr>
        </p:nvSpPr>
        <p:spPr/>
        <p:txBody>
          <a:bodyPr/>
          <a:lstStyle/>
          <a:p>
            <a:pPr>
              <a:buAutoNum type="arabicPeriod"/>
            </a:pPr>
            <a:r>
              <a:rPr lang="fr-FR" dirty="0">
                <a:solidFill>
                  <a:schemeClr val="tx1"/>
                </a:solidFill>
              </a:rPr>
              <a:t>Principe de gestion déléguée :</a:t>
            </a:r>
            <a:br>
              <a:rPr lang="fr-FR" dirty="0">
                <a:solidFill>
                  <a:schemeClr val="tx1"/>
                </a:solidFill>
              </a:rPr>
            </a:br>
            <a:r>
              <a:rPr lang="fr-FR" b="0" dirty="0">
                <a:solidFill>
                  <a:schemeClr val="tx1"/>
                </a:solidFill>
              </a:rPr>
              <a:t>- le FRR ne gère aucun titre ou contrat financier en direct;</a:t>
            </a:r>
            <a:br>
              <a:rPr lang="fr-FR" b="0" dirty="0">
                <a:solidFill>
                  <a:schemeClr val="tx1"/>
                </a:solidFill>
              </a:rPr>
            </a:br>
            <a:r>
              <a:rPr lang="fr-FR" b="0" dirty="0">
                <a:solidFill>
                  <a:schemeClr val="tx1"/>
                </a:solidFill>
              </a:rPr>
              <a:t>- les gérants (prestataires de services d’investissement) sont sélectionnés après appels d’offres publics périodiquement renouvelés;</a:t>
            </a:r>
            <a:br>
              <a:rPr lang="fr-FR" b="0" dirty="0">
                <a:solidFill>
                  <a:schemeClr val="tx1"/>
                </a:solidFill>
              </a:rPr>
            </a:br>
            <a:r>
              <a:rPr lang="fr-FR" b="0" dirty="0">
                <a:solidFill>
                  <a:schemeClr val="tx1"/>
                </a:solidFill>
              </a:rPr>
              <a:t>- par exception, le FRR peut souscrire directement des parts d’OPC sans appel d’offres (processus de sélection avec due diligence tout aussi exigeant)</a:t>
            </a:r>
          </a:p>
          <a:p>
            <a:pPr>
              <a:buAutoNum type="arabicPeriod"/>
            </a:pPr>
            <a:r>
              <a:rPr lang="fr-FR" dirty="0">
                <a:solidFill>
                  <a:schemeClr val="tx1"/>
                </a:solidFill>
              </a:rPr>
              <a:t>Cadre prudentiel souple complété par des règles de gestion des risques internes</a:t>
            </a:r>
            <a:br>
              <a:rPr lang="fr-FR" dirty="0">
                <a:solidFill>
                  <a:schemeClr val="tx1"/>
                </a:solidFill>
              </a:rPr>
            </a:br>
            <a:r>
              <a:rPr lang="fr-FR" b="0" dirty="0">
                <a:solidFill>
                  <a:schemeClr val="tx1"/>
                </a:solidFill>
              </a:rPr>
              <a:t>- règles de limitation des risques prises par arrêté interministériel;</a:t>
            </a:r>
            <a:br>
              <a:rPr lang="fr-FR" b="0" dirty="0">
                <a:solidFill>
                  <a:schemeClr val="tx1"/>
                </a:solidFill>
              </a:rPr>
            </a:br>
            <a:r>
              <a:rPr lang="fr-FR" b="0" dirty="0">
                <a:solidFill>
                  <a:schemeClr val="tx1"/>
                </a:solidFill>
              </a:rPr>
              <a:t>- limites de risques interne fixées et contrôlées par un comité des risques.</a:t>
            </a:r>
          </a:p>
          <a:p>
            <a:pPr>
              <a:buAutoNum type="arabicPeriod"/>
            </a:pPr>
            <a:r>
              <a:rPr lang="fr-FR" dirty="0">
                <a:solidFill>
                  <a:schemeClr val="tx1"/>
                </a:solidFill>
              </a:rPr>
              <a:t>Intégration de critères ESG dans la gestion des investissements</a:t>
            </a:r>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6</a:t>
            </a:fld>
            <a:endParaRPr lang="fr-FR"/>
          </a:p>
        </p:txBody>
      </p:sp>
    </p:spTree>
    <p:extLst>
      <p:ext uri="{BB962C8B-B14F-4D97-AF65-F5344CB8AC3E}">
        <p14:creationId xmlns:p14="http://schemas.microsoft.com/office/powerpoint/2010/main" xmlns="" val="29049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2.1. Le tournant de 2010 et de la réforme de 2014 : nouvelle mission et incertitudes</a:t>
            </a:r>
          </a:p>
        </p:txBody>
      </p:sp>
      <p:sp>
        <p:nvSpPr>
          <p:cNvPr id="3" name="Espace réservé du contenu 2"/>
          <p:cNvSpPr>
            <a:spLocks noGrp="1"/>
          </p:cNvSpPr>
          <p:nvPr>
            <p:ph idx="1"/>
          </p:nvPr>
        </p:nvSpPr>
        <p:spPr>
          <a:xfrm>
            <a:off x="1166813" y="1279513"/>
            <a:ext cx="7977187" cy="4886325"/>
          </a:xfrm>
        </p:spPr>
        <p:txBody>
          <a:bodyPr/>
          <a:lstStyle/>
          <a:p>
            <a:pPr>
              <a:buAutoNum type="arabicPeriod"/>
            </a:pPr>
            <a:r>
              <a:rPr lang="fr-FR" dirty="0">
                <a:solidFill>
                  <a:schemeClr val="tx1"/>
                </a:solidFill>
              </a:rPr>
              <a:t>La réforme de 2010 bouleverse le modèle économique du FRR :</a:t>
            </a:r>
            <a:br>
              <a:rPr lang="fr-FR" dirty="0">
                <a:solidFill>
                  <a:schemeClr val="tx1"/>
                </a:solidFill>
              </a:rPr>
            </a:br>
            <a:r>
              <a:rPr lang="fr-FR" dirty="0">
                <a:solidFill>
                  <a:schemeClr val="tx1"/>
                </a:solidFill>
              </a:rPr>
              <a:t/>
            </a:r>
            <a:br>
              <a:rPr lang="fr-FR" dirty="0">
                <a:solidFill>
                  <a:schemeClr val="tx1"/>
                </a:solidFill>
              </a:rPr>
            </a:br>
            <a:r>
              <a:rPr lang="fr-FR" b="0" dirty="0">
                <a:solidFill>
                  <a:schemeClr val="tx1"/>
                </a:solidFill>
              </a:rPr>
              <a:t>- Les recettes du FRR sont désormais destinées à d’autres acteurs (CADES pour l’essentiel, FSV, ACOSS)</a:t>
            </a:r>
            <a:br>
              <a:rPr lang="fr-FR" b="0" dirty="0">
                <a:solidFill>
                  <a:schemeClr val="tx1"/>
                </a:solidFill>
              </a:rPr>
            </a:br>
            <a:r>
              <a:rPr lang="fr-FR" b="0" dirty="0">
                <a:solidFill>
                  <a:schemeClr val="tx1"/>
                </a:solidFill>
              </a:rPr>
              <a:t>- Le FRR devient un fonds fermé qui a désormais un passif </a:t>
            </a:r>
          </a:p>
          <a:p>
            <a:pPr>
              <a:buAutoNum type="arabicPeriod"/>
            </a:pPr>
            <a:r>
              <a:rPr lang="fr-FR" dirty="0">
                <a:solidFill>
                  <a:schemeClr val="tx1"/>
                </a:solidFill>
              </a:rPr>
              <a:t>La réforme de 2014 ajoute un facteur d’incertitude à court terme </a:t>
            </a:r>
            <a:r>
              <a:rPr lang="fr-FR" b="0" dirty="0">
                <a:solidFill>
                  <a:schemeClr val="tx1"/>
                </a:solidFill>
              </a:rPr>
              <a:t>(possibles prélèvements en cas de déséquilibres conjoncturels)</a:t>
            </a:r>
            <a:r>
              <a:rPr lang="fr-FR" dirty="0">
                <a:solidFill>
                  <a:schemeClr val="tx1"/>
                </a:solidFill>
              </a:rPr>
              <a:t>.</a:t>
            </a:r>
          </a:p>
          <a:p>
            <a:pPr>
              <a:buAutoNum type="arabicPeriod"/>
            </a:pPr>
            <a:r>
              <a:rPr lang="fr-FR" dirty="0">
                <a:solidFill>
                  <a:schemeClr val="tx1"/>
                </a:solidFill>
              </a:rPr>
              <a:t>Le passif du FRR se compose donc de trois sous-ensembles :</a:t>
            </a:r>
            <a:br>
              <a:rPr lang="fr-FR" dirty="0">
                <a:solidFill>
                  <a:schemeClr val="tx1"/>
                </a:solidFill>
              </a:rPr>
            </a:br>
            <a:r>
              <a:rPr lang="fr-FR" dirty="0">
                <a:solidFill>
                  <a:schemeClr val="tx1"/>
                </a:solidFill>
              </a:rPr>
              <a:t>- </a:t>
            </a:r>
            <a:r>
              <a:rPr lang="fr-FR" b="0" dirty="0">
                <a:solidFill>
                  <a:schemeClr val="tx1"/>
                </a:solidFill>
              </a:rPr>
              <a:t>un passif certain : verser 2,1 milliards par an à la CADES de 2011 à 2024;</a:t>
            </a:r>
            <a:br>
              <a:rPr lang="fr-FR" b="0" dirty="0">
                <a:solidFill>
                  <a:schemeClr val="tx1"/>
                </a:solidFill>
              </a:rPr>
            </a:br>
            <a:r>
              <a:rPr lang="fr-FR" b="0" dirty="0">
                <a:solidFill>
                  <a:schemeClr val="tx1"/>
                </a:solidFill>
              </a:rPr>
              <a:t>- un passif certain mais non déterminé : la soulte CNIEG;</a:t>
            </a:r>
            <a:br>
              <a:rPr lang="fr-FR" b="0" dirty="0">
                <a:solidFill>
                  <a:schemeClr val="tx1"/>
                </a:solidFill>
              </a:rPr>
            </a:br>
            <a:r>
              <a:rPr lang="fr-FR" b="0" dirty="0">
                <a:solidFill>
                  <a:schemeClr val="tx1"/>
                </a:solidFill>
              </a:rPr>
              <a:t>- un passif aléatoire.</a:t>
            </a:r>
          </a:p>
        </p:txBody>
      </p:sp>
      <p:sp>
        <p:nvSpPr>
          <p:cNvPr id="4" name="Espace réservé du numéro de diapositive 3"/>
          <p:cNvSpPr>
            <a:spLocks noGrp="1"/>
          </p:cNvSpPr>
          <p:nvPr>
            <p:ph type="sldNum" sz="quarter" idx="10"/>
          </p:nvPr>
        </p:nvSpPr>
        <p:spPr/>
        <p:txBody>
          <a:bodyPr/>
          <a:lstStyle/>
          <a:p>
            <a:pPr>
              <a:defRPr/>
            </a:pPr>
            <a:fld id="{97B23237-7215-404C-8DA3-33E675442754}" type="slidenum">
              <a:rPr lang="fr-FR" smtClean="0"/>
              <a:pPr>
                <a:defRPr/>
              </a:pPr>
              <a:t>7</a:t>
            </a:fld>
            <a:endParaRPr lang="fr-FR"/>
          </a:p>
        </p:txBody>
      </p:sp>
    </p:spTree>
    <p:extLst>
      <p:ext uri="{BB962C8B-B14F-4D97-AF65-F5344CB8AC3E}">
        <p14:creationId xmlns:p14="http://schemas.microsoft.com/office/powerpoint/2010/main" xmlns="" val="334370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8</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sz="2000" dirty="0"/>
              <a:t>2.2. Le passif modélisable du FRR consiste en des versements de 2,1 Md€ par an à la CADES jusqu’en 2024</a:t>
            </a:r>
          </a:p>
        </p:txBody>
      </p:sp>
      <p:pic>
        <p:nvPicPr>
          <p:cNvPr id="3" name="Image 2"/>
          <p:cNvPicPr>
            <a:picLocks noChangeAspect="1"/>
          </p:cNvPicPr>
          <p:nvPr/>
        </p:nvPicPr>
        <p:blipFill>
          <a:blip r:embed="rId3" cstate="print"/>
          <a:stretch>
            <a:fillRect/>
          </a:stretch>
        </p:blipFill>
        <p:spPr>
          <a:xfrm>
            <a:off x="265870" y="1277648"/>
            <a:ext cx="8662971" cy="4023560"/>
          </a:xfrm>
          <a:prstGeom prst="rect">
            <a:avLst/>
          </a:prstGeom>
        </p:spPr>
      </p:pic>
      <p:sp>
        <p:nvSpPr>
          <p:cNvPr id="6" name="ZoneTexte 5"/>
          <p:cNvSpPr txBox="1"/>
          <p:nvPr/>
        </p:nvSpPr>
        <p:spPr>
          <a:xfrm>
            <a:off x="323528" y="5661248"/>
            <a:ext cx="7704856" cy="338554"/>
          </a:xfrm>
          <a:prstGeom prst="rect">
            <a:avLst/>
          </a:prstGeom>
          <a:noFill/>
        </p:spPr>
        <p:txBody>
          <a:bodyPr wrap="square" rtlCol="0">
            <a:spAutoFit/>
          </a:bodyPr>
          <a:lstStyle/>
          <a:p>
            <a:r>
              <a:rPr lang="fr-FR" sz="1600" dirty="0"/>
              <a:t>Le passif est montré ici hors soulte CNIEG, d’environ 5,2 Md€</a:t>
            </a:r>
          </a:p>
        </p:txBody>
      </p:sp>
    </p:spTree>
    <p:extLst>
      <p:ext uri="{BB962C8B-B14F-4D97-AF65-F5344CB8AC3E}">
        <p14:creationId xmlns:p14="http://schemas.microsoft.com/office/powerpoint/2010/main" xmlns="" val="312900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0"/>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363966-F44B-4FF7-BFE1-CC214FC6F99C}" type="slidenum">
              <a:rPr lang="fr-FR" altLang="fr-FR">
                <a:solidFill>
                  <a:srgbClr val="FFFFFF"/>
                </a:solidFill>
              </a:rPr>
              <a:pPr eaLnBrk="1" hangingPunct="1"/>
              <a:t>9</a:t>
            </a:fld>
            <a:endParaRPr lang="fr-FR" altLang="fr-FR">
              <a:solidFill>
                <a:srgbClr val="FFFFFF"/>
              </a:solidFill>
            </a:endParaRPr>
          </a:p>
        </p:txBody>
      </p:sp>
      <p:sp>
        <p:nvSpPr>
          <p:cNvPr id="37891" name="Rectangle 2"/>
          <p:cNvSpPr>
            <a:spLocks noGrp="1" noChangeArrowheads="1"/>
          </p:cNvSpPr>
          <p:nvPr>
            <p:ph type="title"/>
          </p:nvPr>
        </p:nvSpPr>
        <p:spPr>
          <a:xfrm>
            <a:off x="1243013" y="0"/>
            <a:ext cx="7900987" cy="87788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gn="l" eaLnBrk="1" hangingPunct="1"/>
            <a:r>
              <a:rPr lang="fr-FR" altLang="fr-FR" dirty="0"/>
              <a:t>2.3. Le surplus : signification et pilotage des risques (chiffres été 2017)</a:t>
            </a:r>
          </a:p>
        </p:txBody>
      </p:sp>
      <p:sp>
        <p:nvSpPr>
          <p:cNvPr id="2" name="ZoneTexte 1"/>
          <p:cNvSpPr txBox="1"/>
          <p:nvPr/>
        </p:nvSpPr>
        <p:spPr>
          <a:xfrm>
            <a:off x="971600" y="4797152"/>
            <a:ext cx="7848872" cy="1323439"/>
          </a:xfrm>
          <a:prstGeom prst="rect">
            <a:avLst/>
          </a:prstGeom>
          <a:noFill/>
        </p:spPr>
        <p:txBody>
          <a:bodyPr wrap="square" rtlCol="0">
            <a:spAutoFit/>
          </a:bodyPr>
          <a:lstStyle/>
          <a:p>
            <a:r>
              <a:rPr lang="fr-FR" sz="1600" dirty="0"/>
              <a:t>Le surplus = l’actif résiduel après paiement du passif CADES;</a:t>
            </a:r>
          </a:p>
          <a:p>
            <a:r>
              <a:rPr lang="fr-FR" sz="1600" dirty="0"/>
              <a:t>Le comité stratégie investissement (CSI) garant du pilotage du surplus dans la durée selon 3 seuils d’alerte pour l’allocation 2016:</a:t>
            </a:r>
          </a:p>
          <a:p>
            <a:pPr marL="285750" indent="-285750">
              <a:buFontTx/>
              <a:buChar char="-"/>
            </a:pPr>
            <a:r>
              <a:rPr lang="fr-FR" sz="1600" dirty="0"/>
              <a:t>Alerte à la hausse : 17 Mds€</a:t>
            </a:r>
          </a:p>
          <a:p>
            <a:pPr marL="285750" indent="-285750">
              <a:buFontTx/>
              <a:buChar char="-"/>
            </a:pPr>
            <a:r>
              <a:rPr lang="fr-FR" sz="1600" dirty="0"/>
              <a:t>Deux seuils d’alerte à la baisse : 12,5 Mds€ et 11 Mds€</a:t>
            </a:r>
          </a:p>
        </p:txBody>
      </p:sp>
      <p:pic>
        <p:nvPicPr>
          <p:cNvPr id="3" name="Image 2"/>
          <p:cNvPicPr>
            <a:picLocks noChangeAspect="1"/>
          </p:cNvPicPr>
          <p:nvPr/>
        </p:nvPicPr>
        <p:blipFill>
          <a:blip r:embed="rId3" cstate="print"/>
          <a:stretch>
            <a:fillRect/>
          </a:stretch>
        </p:blipFill>
        <p:spPr>
          <a:xfrm>
            <a:off x="1345616" y="980729"/>
            <a:ext cx="6782384" cy="3816424"/>
          </a:xfrm>
          <a:prstGeom prst="rect">
            <a:avLst/>
          </a:prstGeom>
        </p:spPr>
      </p:pic>
    </p:spTree>
    <p:extLst>
      <p:ext uri="{BB962C8B-B14F-4D97-AF65-F5344CB8AC3E}">
        <p14:creationId xmlns:p14="http://schemas.microsoft.com/office/powerpoint/2010/main" xmlns="" val="2215564404"/>
      </p:ext>
    </p:extLst>
  </p:cSld>
  <p:clrMapOvr>
    <a:masterClrMapping/>
  </p:clrMapOvr>
</p:sld>
</file>

<file path=ppt/theme/theme1.xml><?xml version="1.0" encoding="utf-8"?>
<a:theme xmlns:a="http://schemas.openxmlformats.org/drawingml/2006/main" name="Modèle par défaut">
  <a:themeElements>
    <a:clrScheme name="">
      <a:dk1>
        <a:srgbClr val="000000"/>
      </a:dk1>
      <a:lt1>
        <a:srgbClr val="FFFFFF"/>
      </a:lt1>
      <a:dk2>
        <a:srgbClr val="CD7C4E"/>
      </a:dk2>
      <a:lt2>
        <a:srgbClr val="808080"/>
      </a:lt2>
      <a:accent1>
        <a:srgbClr val="AE0427"/>
      </a:accent1>
      <a:accent2>
        <a:srgbClr val="3B829E"/>
      </a:accent2>
      <a:accent3>
        <a:srgbClr val="FFFFFF"/>
      </a:accent3>
      <a:accent4>
        <a:srgbClr val="000000"/>
      </a:accent4>
      <a:accent5>
        <a:srgbClr val="D3AAAC"/>
      </a:accent5>
      <a:accent6>
        <a:srgbClr val="35758F"/>
      </a:accent6>
      <a:hlink>
        <a:srgbClr val="E1F0EA"/>
      </a:hlink>
      <a:folHlink>
        <a:srgbClr val="374833"/>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808080"/>
        </a:lt2>
        <a:accent1>
          <a:srgbClr val="3B829D"/>
        </a:accent1>
        <a:accent2>
          <a:srgbClr val="AF0427"/>
        </a:accent2>
        <a:accent3>
          <a:srgbClr val="FFFFFF"/>
        </a:accent3>
        <a:accent4>
          <a:srgbClr val="000000"/>
        </a:accent4>
        <a:accent5>
          <a:srgbClr val="AFC1CC"/>
        </a:accent5>
        <a:accent6>
          <a:srgbClr val="9E0322"/>
        </a:accent6>
        <a:hlink>
          <a:srgbClr val="E1F0EA"/>
        </a:hlink>
        <a:folHlink>
          <a:srgbClr val="FF8837"/>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790B1A"/>
        </a:dk2>
        <a:lt2>
          <a:srgbClr val="808080"/>
        </a:lt2>
        <a:accent1>
          <a:srgbClr val="3B829D"/>
        </a:accent1>
        <a:accent2>
          <a:srgbClr val="AF0427"/>
        </a:accent2>
        <a:accent3>
          <a:srgbClr val="FFFFFF"/>
        </a:accent3>
        <a:accent4>
          <a:srgbClr val="000000"/>
        </a:accent4>
        <a:accent5>
          <a:srgbClr val="AFC1CC"/>
        </a:accent5>
        <a:accent6>
          <a:srgbClr val="9E0322"/>
        </a:accent6>
        <a:hlink>
          <a:srgbClr val="E1F0EA"/>
        </a:hlink>
        <a:folHlink>
          <a:srgbClr val="FF8837"/>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CD7C4E"/>
        </a:dk2>
        <a:lt2>
          <a:srgbClr val="808080"/>
        </a:lt2>
        <a:accent1>
          <a:srgbClr val="831B21"/>
        </a:accent1>
        <a:accent2>
          <a:srgbClr val="AF0427"/>
        </a:accent2>
        <a:accent3>
          <a:srgbClr val="FFFFFF"/>
        </a:accent3>
        <a:accent4>
          <a:srgbClr val="000000"/>
        </a:accent4>
        <a:accent5>
          <a:srgbClr val="C1ABAB"/>
        </a:accent5>
        <a:accent6>
          <a:srgbClr val="9E0322"/>
        </a:accent6>
        <a:hlink>
          <a:srgbClr val="E1F0EA"/>
        </a:hlink>
        <a:folHlink>
          <a:srgbClr val="29362B"/>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CD7C4E"/>
        </a:dk2>
        <a:lt2>
          <a:srgbClr val="808080"/>
        </a:lt2>
        <a:accent1>
          <a:srgbClr val="831B21"/>
        </a:accent1>
        <a:accent2>
          <a:srgbClr val="AF0427"/>
        </a:accent2>
        <a:accent3>
          <a:srgbClr val="FFFFFF"/>
        </a:accent3>
        <a:accent4>
          <a:srgbClr val="000000"/>
        </a:accent4>
        <a:accent5>
          <a:srgbClr val="C1ABAB"/>
        </a:accent5>
        <a:accent6>
          <a:srgbClr val="9E0322"/>
        </a:accent6>
        <a:hlink>
          <a:srgbClr val="E1F0EA"/>
        </a:hlink>
        <a:folHlink>
          <a:srgbClr val="1D33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2234</Words>
  <Application>Microsoft Office PowerPoint</Application>
  <PresentationFormat>Affichage à l'écran (4:3)</PresentationFormat>
  <Paragraphs>350</Paragraphs>
  <Slides>29</Slides>
  <Notes>20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Modèle par défaut</vt:lpstr>
      <vt:lpstr>FRR : caractéristiques, résultats, perspectives.</vt:lpstr>
      <vt:lpstr>Plan de présentation</vt:lpstr>
      <vt:lpstr>1.1. Contexte et objectifs initiaux</vt:lpstr>
      <vt:lpstr>1.2. Les recettes du FRR</vt:lpstr>
      <vt:lpstr>1.3. La gouvernance  du FRR</vt:lpstr>
      <vt:lpstr>1.4. Les modalités de gestion des investissements</vt:lpstr>
      <vt:lpstr>2.1. Le tournant de 2010 et de la réforme de 2014 : nouvelle mission et incertitudes</vt:lpstr>
      <vt:lpstr>2.2. Le passif modélisable du FRR consiste en des versements de 2,1 Md€ par an à la CADES jusqu’en 2024</vt:lpstr>
      <vt:lpstr>2.3. Le surplus : signification et pilotage des risques (chiffres été 2017)</vt:lpstr>
      <vt:lpstr>2. 4. Une allocation stratégique adaptée au nouveau modèle économique du FRR et à l’évolution des marchés financiers</vt:lpstr>
      <vt:lpstr>2.5: allocation stratégique 2017 incorporant les actifs non cotés</vt:lpstr>
      <vt:lpstr>2.6. Performances annuelles du FRR </vt:lpstr>
      <vt:lpstr>2.7. L’actif est resté stable depuis 2011 malgré les versements à la CADES</vt:lpstr>
      <vt:lpstr>2.8. Performance annualisée et performance cumulée des actifs de couverture et de performance</vt:lpstr>
      <vt:lpstr>2.9. Le surplus s’est sensiblement apprécié depuis fin 2010</vt:lpstr>
      <vt:lpstr>2.10. Le FRR a permis de créer une valeur importante par rapport au coût des emprunts d’Etat</vt:lpstr>
      <vt:lpstr>2.11. Projections jusqu’en 2024: un actif (surplus) d’environ 18 Md€ en 2024 (modélisation 2017)</vt:lpstr>
      <vt:lpstr>2.12. Prélèvements additionnels: possibles mais destructeurs de valeur</vt:lpstr>
      <vt:lpstr>3.1. Perspectives d’évolution : les enjeux </vt:lpstr>
      <vt:lpstr> 3.2. Perspectives d’évolution 1 : un fonds de capitalisation obligatoire à long terme?</vt:lpstr>
      <vt:lpstr>3.3. Un fonds de réserve pour contribuer au financement du système de retraites?</vt:lpstr>
      <vt:lpstr>ANNEXES</vt:lpstr>
      <vt:lpstr>« Assets only » strategic allocations 2004 - 2010</vt:lpstr>
      <vt:lpstr>2011 strategic asset allocation</vt:lpstr>
      <vt:lpstr>2012 strategic asset allocation </vt:lpstr>
      <vt:lpstr>2013 strategic asset allocation</vt:lpstr>
      <vt:lpstr>2014 strategic asset allocation  </vt:lpstr>
      <vt:lpstr>2015 strategic asset allocation  </vt:lpstr>
      <vt:lpstr>2016 strategic asset allocation  </vt:lpstr>
    </vt:vector>
  </TitlesOfParts>
  <Company>ICDC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performance annuelle</dc:title>
  <dc:creator>Akarkoub, Abdelouahid (FRR)</dc:creator>
  <cp:lastModifiedBy>Thomas</cp:lastModifiedBy>
  <cp:revision>72</cp:revision>
  <cp:lastPrinted>2017-01-30T13:36:58Z</cp:lastPrinted>
  <dcterms:created xsi:type="dcterms:W3CDTF">2017-01-25T08:02:22Z</dcterms:created>
  <dcterms:modified xsi:type="dcterms:W3CDTF">2018-03-21T14:18:33Z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fe53b9-638e-4ef6-8894-a240baf5be6f_Enabled">
    <vt:lpwstr>True</vt:lpwstr>
  </property>
  <property fmtid="{D5CDD505-2E9C-101B-9397-08002B2CF9AE}" pid="3" name="MSIP_Label_06fe53b9-638e-4ef6-8894-a240baf5be6f_SiteId">
    <vt:lpwstr>6eab6365-8194-49c6-a4d0-e2d1a0fbeb74</vt:lpwstr>
  </property>
  <property fmtid="{D5CDD505-2E9C-101B-9397-08002B2CF9AE}" pid="4" name="MSIP_Label_06fe53b9-638e-4ef6-8894-a240baf5be6f_Ref">
    <vt:lpwstr>https://api.informationprotection.azure.com/api/6eab6365-8194-49c6-a4d0-e2d1a0fbeb74</vt:lpwstr>
  </property>
  <property fmtid="{D5CDD505-2E9C-101B-9397-08002B2CF9AE}" pid="5" name="MSIP_Label_06fe53b9-638e-4ef6-8894-a240baf5be6f_Owner">
    <vt:lpwstr>Pierre-Olivier.Billard@fondsdereserve.fr</vt:lpwstr>
  </property>
  <property fmtid="{D5CDD505-2E9C-101B-9397-08002B2CF9AE}" pid="6" name="MSIP_Label_06fe53b9-638e-4ef6-8894-a240baf5be6f_SetDate">
    <vt:lpwstr>2018-03-13T10:10:55.3761364+01:00</vt:lpwstr>
  </property>
  <property fmtid="{D5CDD505-2E9C-101B-9397-08002B2CF9AE}" pid="7" name="MSIP_Label_06fe53b9-638e-4ef6-8894-a240baf5be6f_Name">
    <vt:lpwstr>CDC-Interne</vt:lpwstr>
  </property>
  <property fmtid="{D5CDD505-2E9C-101B-9397-08002B2CF9AE}" pid="8" name="MSIP_Label_06fe53b9-638e-4ef6-8894-a240baf5be6f_Application">
    <vt:lpwstr>Microsoft Azure Information Protection</vt:lpwstr>
  </property>
  <property fmtid="{D5CDD505-2E9C-101B-9397-08002B2CF9AE}" pid="9" name="MSIP_Label_06fe53b9-638e-4ef6-8894-a240baf5be6f_Extended_MSFT_Method">
    <vt:lpwstr>Automatic</vt:lpwstr>
  </property>
  <property fmtid="{D5CDD505-2E9C-101B-9397-08002B2CF9AE}" pid="10" name="Sensitivity">
    <vt:lpwstr>CDC-Interne</vt:lpwstr>
  </property>
</Properties>
</file>