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diagrams/drawing3.xml" ContentType="application/vnd.ms-office.drawingml.diagramDrawing+xml"/>
  <Override PartName="/ppt/drawings/drawing3.xml" ContentType="application/vnd.openxmlformats-officedocument.drawingml.chartshap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diagrams/data3.xml" ContentType="application/vnd.openxmlformats-officedocument.drawingml.diagramData+xml"/>
  <Override PartName="/ppt/charts/chart4.xml" ContentType="application/vnd.openxmlformats-officedocument.drawingml.chart+xml"/>
  <Override PartName="/ppt/slideMasters/slideMaster5.xml" ContentType="application/vnd.openxmlformats-officedocument.presentationml.slideMaster+xml"/>
  <Override PartName="/ppt/slides/slide49.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diagrams/layout3.xml" ContentType="application/vnd.openxmlformats-officedocument.drawingml.diagram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rawings/drawing1.xml" ContentType="application/vnd.openxmlformats-officedocument.drawingml.chartshapes+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iagrams/quickStyle2.xml" ContentType="application/vnd.openxmlformats-officedocument.drawingml.diagramStyle+xml"/>
  <Override PartName="/ppt/drawings/drawing2.xml" ContentType="application/vnd.openxmlformats-officedocument.drawingml.chartshapes+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48.xml" ContentType="application/vnd.openxmlformats-officedocument.presentationml.slide+xml"/>
  <Override PartName="/ppt/slideLayouts/slideLayout58.xml" ContentType="application/vnd.openxmlformats-officedocument.presentationml.slideLayout+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50" r:id="rId2"/>
    <p:sldMasterId id="2147483652" r:id="rId3"/>
    <p:sldMasterId id="2147483654" r:id="rId4"/>
    <p:sldMasterId id="2147483656" r:id="rId5"/>
    <p:sldMasterId id="2147483658" r:id="rId6"/>
    <p:sldMasterId id="2147483660" r:id="rId7"/>
    <p:sldMasterId id="2147483662" r:id="rId8"/>
    <p:sldMasterId id="2147483664" r:id="rId9"/>
  </p:sldMasterIdLst>
  <p:notesMasterIdLst>
    <p:notesMasterId r:id="rId85"/>
  </p:notesMasterIdLst>
  <p:handoutMasterIdLst>
    <p:handoutMasterId r:id="rId86"/>
  </p:handoutMasterIdLst>
  <p:sldIdLst>
    <p:sldId id="397" r:id="rId10"/>
    <p:sldId id="398" r:id="rId11"/>
    <p:sldId id="399" r:id="rId12"/>
    <p:sldId id="400" r:id="rId13"/>
    <p:sldId id="401" r:id="rId14"/>
    <p:sldId id="402" r:id="rId15"/>
    <p:sldId id="405" r:id="rId16"/>
    <p:sldId id="404" r:id="rId17"/>
    <p:sldId id="406" r:id="rId18"/>
    <p:sldId id="407" r:id="rId19"/>
    <p:sldId id="411" r:id="rId20"/>
    <p:sldId id="408" r:id="rId21"/>
    <p:sldId id="410" r:id="rId22"/>
    <p:sldId id="412" r:id="rId23"/>
    <p:sldId id="429" r:id="rId24"/>
    <p:sldId id="494" r:id="rId25"/>
    <p:sldId id="413" r:id="rId26"/>
    <p:sldId id="414" r:id="rId27"/>
    <p:sldId id="470" r:id="rId28"/>
    <p:sldId id="415" r:id="rId29"/>
    <p:sldId id="490" r:id="rId30"/>
    <p:sldId id="487" r:id="rId31"/>
    <p:sldId id="488" r:id="rId32"/>
    <p:sldId id="489" r:id="rId33"/>
    <p:sldId id="417" r:id="rId34"/>
    <p:sldId id="427" r:id="rId35"/>
    <p:sldId id="418" r:id="rId36"/>
    <p:sldId id="493" r:id="rId37"/>
    <p:sldId id="419" r:id="rId38"/>
    <p:sldId id="420" r:id="rId39"/>
    <p:sldId id="428" r:id="rId40"/>
    <p:sldId id="491" r:id="rId41"/>
    <p:sldId id="492" r:id="rId42"/>
    <p:sldId id="421" r:id="rId43"/>
    <p:sldId id="422" r:id="rId44"/>
    <p:sldId id="423" r:id="rId45"/>
    <p:sldId id="469" r:id="rId46"/>
    <p:sldId id="483" r:id="rId47"/>
    <p:sldId id="484" r:id="rId48"/>
    <p:sldId id="485" r:id="rId49"/>
    <p:sldId id="486" r:id="rId50"/>
    <p:sldId id="425" r:id="rId51"/>
    <p:sldId id="447" r:id="rId52"/>
    <p:sldId id="448" r:id="rId53"/>
    <p:sldId id="468" r:id="rId54"/>
    <p:sldId id="431" r:id="rId55"/>
    <p:sldId id="471" r:id="rId56"/>
    <p:sldId id="472" r:id="rId57"/>
    <p:sldId id="482" r:id="rId58"/>
    <p:sldId id="473" r:id="rId59"/>
    <p:sldId id="474" r:id="rId60"/>
    <p:sldId id="475" r:id="rId61"/>
    <p:sldId id="476" r:id="rId62"/>
    <p:sldId id="477" r:id="rId63"/>
    <p:sldId id="478" r:id="rId64"/>
    <p:sldId id="479" r:id="rId65"/>
    <p:sldId id="480" r:id="rId66"/>
    <p:sldId id="481" r:id="rId67"/>
    <p:sldId id="450" r:id="rId68"/>
    <p:sldId id="451" r:id="rId69"/>
    <p:sldId id="452" r:id="rId70"/>
    <p:sldId id="453" r:id="rId71"/>
    <p:sldId id="454" r:id="rId72"/>
    <p:sldId id="467" r:id="rId73"/>
    <p:sldId id="456" r:id="rId74"/>
    <p:sldId id="457" r:id="rId75"/>
    <p:sldId id="458" r:id="rId76"/>
    <p:sldId id="459" r:id="rId77"/>
    <p:sldId id="460" r:id="rId78"/>
    <p:sldId id="461" r:id="rId79"/>
    <p:sldId id="462" r:id="rId80"/>
    <p:sldId id="463" r:id="rId81"/>
    <p:sldId id="464" r:id="rId82"/>
    <p:sldId id="465" r:id="rId83"/>
    <p:sldId id="466" r:id="rId84"/>
  </p:sldIdLst>
  <p:sldSz cx="9144000" cy="6858000" type="screen4x3"/>
  <p:notesSz cx="6794500" cy="9931400"/>
  <p:custDataLst>
    <p:tags r:id="rId87"/>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005F7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63965" autoAdjust="0"/>
  </p:normalViewPr>
  <p:slideViewPr>
    <p:cSldViewPr>
      <p:cViewPr varScale="1">
        <p:scale>
          <a:sx n="43" d="100"/>
          <a:sy n="43" d="100"/>
        </p:scale>
        <p:origin x="-1840"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slide" Target="slides/slide67.xml"/><Relationship Id="rId84" Type="http://schemas.openxmlformats.org/officeDocument/2006/relationships/slide" Target="slides/slide75.xml"/><Relationship Id="rId89"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62.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tags" Target="tags/tag1.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slide" Target="slides/slide73.xml"/><Relationship Id="rId90" Type="http://schemas.openxmlformats.org/officeDocument/2006/relationships/theme" Target="theme/theme1.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Naufal%20Alimov\Downloads\Pension-Markets-In-Focus-2014%20(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Naufal%20Alimov\Downloads\Results%20grap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experiment2\Paper-4\AP-inf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experiment2\Paper-4\AP-info.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Naufal%20Alimov\Downloads\Results%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style val="11"/>
  <c:chart>
    <c:autoTitleDeleted val="1"/>
    <c:plotArea>
      <c:layout>
        <c:manualLayout>
          <c:layoutTarget val="inner"/>
          <c:xMode val="edge"/>
          <c:yMode val="edge"/>
          <c:x val="6.2868243449522895E-2"/>
          <c:y val="3.8254037824757454E-2"/>
          <c:w val="0.70375555373418386"/>
          <c:h val="0.85803972588932931"/>
        </c:manualLayout>
      </c:layout>
      <c:lineChart>
        <c:grouping val="standard"/>
        <c:ser>
          <c:idx val="2"/>
          <c:order val="0"/>
          <c:tx>
            <c:strRef>
              <c:f>'Data F1'!$A$10</c:f>
              <c:strCache>
                <c:ptCount val="1"/>
                <c:pt idx="0">
                  <c:v>Investment funds</c:v>
                </c:pt>
              </c:strCache>
            </c:strRef>
          </c:tx>
          <c:spPr>
            <a:ln w="19050" cap="rnd" cmpd="sng" algn="ctr">
              <a:solidFill>
                <a:srgbClr val="000000"/>
              </a:solidFill>
              <a:prstDash val="solid"/>
              <a:round/>
            </a:ln>
            <a:effectLst/>
          </c:spPr>
          <c:marker>
            <c:symbol val="none"/>
          </c:marker>
          <c:cat>
            <c:numRef>
              <c:f>'Data F1'!$B$7:$N$7</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'Data F1'!$B$10:$N$10</c:f>
              <c:numCache>
                <c:formatCode>0.0</c:formatCode>
                <c:ptCount val="13"/>
                <c:pt idx="0">
                  <c:v>11.956223984764183</c:v>
                </c:pt>
                <c:pt idx="1">
                  <c:v>12.300532676461808</c:v>
                </c:pt>
                <c:pt idx="2">
                  <c:v>15.198236694068694</c:v>
                </c:pt>
                <c:pt idx="3">
                  <c:v>17.361608062080755</c:v>
                </c:pt>
                <c:pt idx="4">
                  <c:v>18.990931897724082</c:v>
                </c:pt>
                <c:pt idx="5">
                  <c:v>22.636700582347245</c:v>
                </c:pt>
                <c:pt idx="6">
                  <c:v>26.409193462433816</c:v>
                </c:pt>
                <c:pt idx="7">
                  <c:v>21.447004812148997</c:v>
                </c:pt>
                <c:pt idx="8">
                  <c:v>26.887708957913343</c:v>
                </c:pt>
                <c:pt idx="9">
                  <c:v>28.901572368769546</c:v>
                </c:pt>
                <c:pt idx="10">
                  <c:v>28.402684413518543</c:v>
                </c:pt>
                <c:pt idx="11">
                  <c:v>31.932137438432434</c:v>
                </c:pt>
                <c:pt idx="12">
                  <c:v>34.906445797748368</c:v>
                </c:pt>
              </c:numCache>
            </c:numRef>
          </c:val>
          <c:extLst xmlns:c16r2="http://schemas.microsoft.com/office/drawing/2015/06/chart">
            <c:ext xmlns:c16="http://schemas.microsoft.com/office/drawing/2014/chart" uri="{C3380CC4-5D6E-409C-BE32-E72D297353CC}">
              <c16:uniqueId val="{00000000-F8D2-4C1A-BDBB-828B0F533A16}"/>
            </c:ext>
          </c:extLst>
        </c:ser>
        <c:ser>
          <c:idx val="1"/>
          <c:order val="1"/>
          <c:tx>
            <c:strRef>
              <c:f>'Data F1'!$A$9</c:f>
              <c:strCache>
                <c:ptCount val="1"/>
                <c:pt idx="0">
                  <c:v>Insurance companies</c:v>
                </c:pt>
              </c:strCache>
            </c:strRef>
          </c:tx>
          <c:spPr>
            <a:ln w="19050" cap="rnd" cmpd="sng" algn="ctr">
              <a:solidFill>
                <a:srgbClr val="4F81BD"/>
              </a:solidFill>
              <a:prstDash val="dash"/>
              <a:round/>
            </a:ln>
            <a:effectLst/>
          </c:spPr>
          <c:marker>
            <c:symbol val="none"/>
          </c:marker>
          <c:cat>
            <c:numRef>
              <c:f>'Data F1'!$B$7:$N$7</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'Data F1'!$B$9:$N$9</c:f>
              <c:numCache>
                <c:formatCode>0.0</c:formatCode>
                <c:ptCount val="13"/>
                <c:pt idx="0">
                  <c:v>10.784070346326795</c:v>
                </c:pt>
                <c:pt idx="1">
                  <c:v>12.134585243870221</c:v>
                </c:pt>
                <c:pt idx="2">
                  <c:v>15.851625325507339</c:v>
                </c:pt>
                <c:pt idx="3">
                  <c:v>18.040599961668487</c:v>
                </c:pt>
                <c:pt idx="4">
                  <c:v>18.071800208883591</c:v>
                </c:pt>
                <c:pt idx="5">
                  <c:v>20.239559869035631</c:v>
                </c:pt>
                <c:pt idx="6">
                  <c:v>22.148506570138334</c:v>
                </c:pt>
                <c:pt idx="7">
                  <c:v>20.22430788485353</c:v>
                </c:pt>
                <c:pt idx="8">
                  <c:v>22.18587520452186</c:v>
                </c:pt>
                <c:pt idx="9">
                  <c:v>23.377498295112648</c:v>
                </c:pt>
                <c:pt idx="10">
                  <c:v>23.837290792296205</c:v>
                </c:pt>
                <c:pt idx="11">
                  <c:v>25.453962322008298</c:v>
                </c:pt>
                <c:pt idx="12">
                  <c:v>26.075932384475283</c:v>
                </c:pt>
              </c:numCache>
            </c:numRef>
          </c:val>
          <c:extLst xmlns:c16r2="http://schemas.microsoft.com/office/drawing/2015/06/chart">
            <c:ext xmlns:c16="http://schemas.microsoft.com/office/drawing/2014/chart" uri="{C3380CC4-5D6E-409C-BE32-E72D297353CC}">
              <c16:uniqueId val="{00000001-F8D2-4C1A-BDBB-828B0F533A16}"/>
            </c:ext>
          </c:extLst>
        </c:ser>
        <c:ser>
          <c:idx val="0"/>
          <c:order val="2"/>
          <c:tx>
            <c:strRef>
              <c:f>'Data F1'!$A$8</c:f>
              <c:strCache>
                <c:ptCount val="1"/>
                <c:pt idx="0">
                  <c:v>Pension funds</c:v>
                </c:pt>
              </c:strCache>
            </c:strRef>
          </c:tx>
          <c:spPr>
            <a:ln w="19050" cap="rnd" cmpd="sng" algn="ctr">
              <a:solidFill>
                <a:srgbClr val="000000"/>
              </a:solidFill>
              <a:prstDash val="lgDashDot"/>
              <a:round/>
            </a:ln>
            <a:effectLst/>
          </c:spPr>
          <c:marker>
            <c:symbol val="none"/>
          </c:marker>
          <c:cat>
            <c:numRef>
              <c:f>'Data F1'!$B$7:$N$7</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'Data F1'!$B$8:$N$8</c:f>
              <c:numCache>
                <c:formatCode>0.0</c:formatCode>
                <c:ptCount val="13"/>
                <c:pt idx="0">
                  <c:v>10.988893979670598</c:v>
                </c:pt>
                <c:pt idx="1">
                  <c:v>10.790370611933891</c:v>
                </c:pt>
                <c:pt idx="2">
                  <c:v>13.333319902907986</c:v>
                </c:pt>
                <c:pt idx="3">
                  <c:v>14.74988023013417</c:v>
                </c:pt>
                <c:pt idx="4">
                  <c:v>15.885086198980078</c:v>
                </c:pt>
                <c:pt idx="5">
                  <c:v>17.864828893450635</c:v>
                </c:pt>
                <c:pt idx="6">
                  <c:v>19.632283620588371</c:v>
                </c:pt>
                <c:pt idx="7">
                  <c:v>15.812897581344721</c:v>
                </c:pt>
                <c:pt idx="8">
                  <c:v>18.034037151864933</c:v>
                </c:pt>
                <c:pt idx="9">
                  <c:v>19.992972836984876</c:v>
                </c:pt>
                <c:pt idx="10">
                  <c:v>20.587912192460983</c:v>
                </c:pt>
                <c:pt idx="11">
                  <c:v>22.322103471104011</c:v>
                </c:pt>
                <c:pt idx="12">
                  <c:v>24.74576390576151</c:v>
                </c:pt>
              </c:numCache>
            </c:numRef>
          </c:val>
          <c:extLst xmlns:c16r2="http://schemas.microsoft.com/office/drawing/2015/06/chart">
            <c:ext xmlns:c16="http://schemas.microsoft.com/office/drawing/2014/chart" uri="{C3380CC4-5D6E-409C-BE32-E72D297353CC}">
              <c16:uniqueId val="{00000002-F8D2-4C1A-BDBB-828B0F533A16}"/>
            </c:ext>
          </c:extLst>
        </c:ser>
        <c:ser>
          <c:idx val="4"/>
          <c:order val="3"/>
          <c:tx>
            <c:strRef>
              <c:f>'Data F1'!$A$11</c:f>
              <c:strCache>
                <c:ptCount val="1"/>
                <c:pt idx="0">
                  <c:v>PPRFs (1)</c:v>
                </c:pt>
              </c:strCache>
            </c:strRef>
          </c:tx>
          <c:spPr>
            <a:ln w="19050" cap="rnd" cmpd="sng" algn="ctr">
              <a:solidFill>
                <a:srgbClr val="4F81BD"/>
              </a:solidFill>
              <a:prstDash val="sysDash"/>
              <a:round/>
            </a:ln>
            <a:effectLst/>
          </c:spPr>
          <c:marker>
            <c:symbol val="none"/>
          </c:marker>
          <c:cat>
            <c:numRef>
              <c:f>'Data F1'!$B$7:$N$7</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'Data F1'!$B$11:$N$11</c:f>
              <c:numCache>
                <c:formatCode>0.0</c:formatCode>
                <c:ptCount val="13"/>
                <c:pt idx="0">
                  <c:v>2.5031272933417439</c:v>
                </c:pt>
                <c:pt idx="1">
                  <c:v>2.8296282965334427</c:v>
                </c:pt>
                <c:pt idx="2">
                  <c:v>3.1945891884231572</c:v>
                </c:pt>
                <c:pt idx="3">
                  <c:v>3.5105009754218979</c:v>
                </c:pt>
                <c:pt idx="4">
                  <c:v>3.479199476074855</c:v>
                </c:pt>
                <c:pt idx="5">
                  <c:v>3.7436042597430097</c:v>
                </c:pt>
                <c:pt idx="6">
                  <c:v>4.0866793311195302</c:v>
                </c:pt>
                <c:pt idx="7">
                  <c:v>4.3250675984940905</c:v>
                </c:pt>
                <c:pt idx="8">
                  <c:v>4.6252218334450665</c:v>
                </c:pt>
                <c:pt idx="9">
                  <c:v>4.8912761897417871</c:v>
                </c:pt>
                <c:pt idx="10">
                  <c:v>4.9438851055483504</c:v>
                </c:pt>
                <c:pt idx="11">
                  <c:v>5.0365605595277314</c:v>
                </c:pt>
                <c:pt idx="12">
                  <c:v>5.1013163258644054</c:v>
                </c:pt>
              </c:numCache>
            </c:numRef>
          </c:val>
          <c:extLst xmlns:c16r2="http://schemas.microsoft.com/office/drawing/2015/06/chart">
            <c:ext xmlns:c16="http://schemas.microsoft.com/office/drawing/2014/chart" uri="{C3380CC4-5D6E-409C-BE32-E72D297353CC}">
              <c16:uniqueId val="{00000003-F8D2-4C1A-BDBB-828B0F533A16}"/>
            </c:ext>
          </c:extLst>
        </c:ser>
        <c:ser>
          <c:idx val="3"/>
          <c:order val="4"/>
          <c:tx>
            <c:strRef>
              <c:f>'Data F1'!$A$12</c:f>
              <c:strCache>
                <c:ptCount val="1"/>
                <c:pt idx="0">
                  <c:v>Other (2)</c:v>
                </c:pt>
              </c:strCache>
            </c:strRef>
          </c:tx>
          <c:spPr>
            <a:ln w="19050" cap="rnd" cmpd="sng" algn="ctr">
              <a:solidFill>
                <a:srgbClr val="000000"/>
              </a:solidFill>
              <a:prstDash val="lgDashDotDot"/>
              <a:round/>
            </a:ln>
            <a:effectLst/>
          </c:spPr>
          <c:marker>
            <c:symbol val="none"/>
          </c:marker>
          <c:cat>
            <c:numRef>
              <c:f>'Data F1'!$B$7:$N$7</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'Data F1'!$B$12:$N$12</c:f>
              <c:numCache>
                <c:formatCode>0.0</c:formatCode>
                <c:ptCount val="13"/>
                <c:pt idx="0">
                  <c:v>0.5499520261409595</c:v>
                </c:pt>
                <c:pt idx="1">
                  <c:v>0.66052443610129963</c:v>
                </c:pt>
                <c:pt idx="2">
                  <c:v>0.89853575364093841</c:v>
                </c:pt>
                <c:pt idx="3">
                  <c:v>1.1204372563412279</c:v>
                </c:pt>
                <c:pt idx="4">
                  <c:v>1.1779658745990689</c:v>
                </c:pt>
                <c:pt idx="5">
                  <c:v>1.4308417271885923</c:v>
                </c:pt>
                <c:pt idx="6">
                  <c:v>1.6018736888842557</c:v>
                </c:pt>
                <c:pt idx="7">
                  <c:v>1.2932634123486131</c:v>
                </c:pt>
                <c:pt idx="8">
                  <c:v>1.518250355642204</c:v>
                </c:pt>
                <c:pt idx="9">
                  <c:v>1.5852191473481558</c:v>
                </c:pt>
                <c:pt idx="10">
                  <c:v>1.5920243844797359</c:v>
                </c:pt>
                <c:pt idx="11">
                  <c:v>2.0484139605138667</c:v>
                </c:pt>
                <c:pt idx="12">
                  <c:v>1.8113230355469998</c:v>
                </c:pt>
              </c:numCache>
            </c:numRef>
          </c:val>
          <c:extLst xmlns:c16r2="http://schemas.microsoft.com/office/drawing/2015/06/chart">
            <c:ext xmlns:c16="http://schemas.microsoft.com/office/drawing/2014/chart" uri="{C3380CC4-5D6E-409C-BE32-E72D297353CC}">
              <c16:uniqueId val="{00000004-F8D2-4C1A-BDBB-828B0F533A16}"/>
            </c:ext>
          </c:extLst>
        </c:ser>
        <c:dLbls/>
        <c:marker val="1"/>
        <c:axId val="295879808"/>
        <c:axId val="295881344"/>
      </c:lineChart>
      <c:catAx>
        <c:axId val="295879808"/>
        <c:scaling>
          <c:orientation val="minMax"/>
        </c:scaling>
        <c:axPos val="b"/>
        <c:numFmt formatCode="General" sourceLinked="1"/>
        <c:tickLblPos val="low"/>
        <c:spPr>
          <a:noFill/>
          <a:ln w="9525">
            <a:solidFill>
              <a:srgbClr val="000000"/>
            </a:solidFill>
            <a:prstDash val="solid"/>
          </a:ln>
          <a:extLst>
            <a:ext uri="{909E8E84-426E-40DD-AFC4-6F175D3DCCD1}">
              <a14:hiddenFill xmlns:a14="http://schemas.microsoft.com/office/drawing/2010/main" xmlns:c16r2="http://schemas.microsoft.com/office/drawing/2015/06/chart" xmlns:r="http://schemas.openxmlformats.org/officeDocument/2006/relationships" xmlns="">
                <a:noFill/>
              </a14:hiddenFill>
            </a:ext>
          </a:extLst>
        </c:spPr>
        <c:txPr>
          <a:bodyPr rot="-60000000" vert="horz"/>
          <a:lstStyle/>
          <a:p>
            <a:pPr>
              <a:defRPr lang="en-GB" sz="1400" b="0" i="0">
                <a:solidFill>
                  <a:srgbClr val="000000"/>
                </a:solidFill>
                <a:latin typeface="Arial Narrow"/>
                <a:ea typeface="Arial Narrow"/>
                <a:cs typeface="Arial Narrow"/>
              </a:defRPr>
            </a:pPr>
            <a:endParaRPr lang="fr-FR"/>
          </a:p>
        </c:txPr>
        <c:crossAx val="295881344"/>
        <c:crosses val="autoZero"/>
        <c:auto val="1"/>
        <c:lblAlgn val="ctr"/>
        <c:lblOffset val="0"/>
        <c:tickLblSkip val="3"/>
      </c:catAx>
      <c:valAx>
        <c:axId val="295881344"/>
        <c:scaling>
          <c:orientation val="minMax"/>
          <c:max val="35"/>
        </c:scaling>
        <c:axPos val="l"/>
        <c:majorGridlines>
          <c:spPr>
            <a:ln w="9525" cmpd="sng">
              <a:solidFill>
                <a:srgbClr val="FFFFFF"/>
              </a:solidFill>
              <a:prstDash val="solid"/>
            </a:ln>
          </c:spPr>
        </c:majorGridlines>
        <c:numFmt formatCode="General" sourceLinked="0"/>
        <c:tickLblPos val="nextTo"/>
        <c:spPr>
          <a:noFill/>
          <a:ln w="9525">
            <a:solidFill>
              <a:srgbClr val="000000"/>
            </a:solidFill>
            <a:prstDash val="solid"/>
          </a:ln>
          <a:extLst>
            <a:ext uri="{909E8E84-426E-40DD-AFC4-6F175D3DCCD1}">
              <a14:hiddenFill xmlns:a14="http://schemas.microsoft.com/office/drawing/2010/main" xmlns:c16r2="http://schemas.microsoft.com/office/drawing/2015/06/chart" xmlns:r="http://schemas.openxmlformats.org/officeDocument/2006/relationships" xmlns="">
                <a:noFill/>
              </a14:hiddenFill>
            </a:ext>
          </a:extLst>
        </c:spPr>
        <c:txPr>
          <a:bodyPr rot="-60000000" vert="horz"/>
          <a:lstStyle/>
          <a:p>
            <a:pPr>
              <a:defRPr lang="en-GB" sz="1400" b="0" i="0">
                <a:solidFill>
                  <a:srgbClr val="000000"/>
                </a:solidFill>
                <a:latin typeface="Arial Narrow"/>
                <a:ea typeface="Arial Narrow"/>
                <a:cs typeface="Arial Narrow"/>
              </a:defRPr>
            </a:pPr>
            <a:endParaRPr lang="fr-FR"/>
          </a:p>
        </c:txPr>
        <c:crossAx val="295879808"/>
        <c:crosses val="autoZero"/>
        <c:crossBetween val="between"/>
      </c:valAx>
      <c:spPr>
        <a:solidFill>
          <a:srgbClr val="F4FFFF"/>
        </a:solidFill>
        <a:ln w="9525">
          <a:solidFill>
            <a:srgbClr val="000000"/>
          </a:solidFill>
        </a:ln>
      </c:spPr>
    </c:plotArea>
    <c:legend>
      <c:legendPos val="r"/>
      <c:layout>
        <c:manualLayout>
          <c:xMode val="edge"/>
          <c:yMode val="edge"/>
          <c:x val="0.7774259717556482"/>
          <c:y val="0.2415595661794554"/>
          <c:w val="0.21209502503134087"/>
          <c:h val="0.41119027870630565"/>
        </c:manualLayout>
      </c:layout>
      <c:spPr>
        <a:solidFill>
          <a:srgbClr val="EAEAEA"/>
        </a:solidFill>
        <a:ln>
          <a:noFill/>
          <a:round/>
        </a:ln>
        <a:effectLst/>
        <a:extLst>
          <a:ext uri="{91240B29-F687-4F45-9708-019B960494DF}">
            <a14:hiddenLine xmlns:a14="http://schemas.microsoft.com/office/drawing/2010/main" xmlns:c16r2="http://schemas.microsoft.com/office/drawing/2015/06/chart" xmlns:r="http://schemas.openxmlformats.org/officeDocument/2006/relationships" xmlns="">
              <a:noFill/>
              <a:round/>
            </a14:hiddenLine>
          </a:ext>
        </a:extLst>
      </c:spPr>
      <c:txPr>
        <a:bodyPr/>
        <a:lstStyle/>
        <a:p>
          <a:pPr>
            <a:defRPr lang="en-GB" sz="1400" b="0" i="0">
              <a:solidFill>
                <a:srgbClr val="000000"/>
              </a:solidFill>
              <a:latin typeface="Arial Narrow"/>
              <a:ea typeface="Arial Narrow"/>
              <a:cs typeface="Arial Narrow"/>
            </a:defRPr>
          </a:pPr>
          <a:endParaRPr lang="fr-FR"/>
        </a:p>
      </c:txPr>
    </c:legend>
    <c:plotVisOnly val="1"/>
    <c:dispBlanksAs val="zero"/>
    <c:showDLblsOverMax val="1"/>
  </c:chart>
  <c:spPr>
    <a:noFill/>
    <a:ln>
      <a:noFill/>
    </a:ln>
    <a:extLst/>
  </c:spPr>
  <c:txPr>
    <a:bodyPr/>
    <a:lstStyle/>
    <a:p>
      <a:pPr>
        <a:defRPr sz="1100"/>
      </a:pPr>
      <a:endParaRPr lang="fr-FR"/>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fr-FR"/>
  <c:chart>
    <c:autoTitleDeleted val="1"/>
    <c:plotArea>
      <c:layout>
        <c:manualLayout>
          <c:layoutTarget val="inner"/>
          <c:xMode val="edge"/>
          <c:yMode val="edge"/>
          <c:x val="4.1713210522877679E-2"/>
          <c:y val="1.4634358119800654E-2"/>
          <c:w val="0.74153275101019989"/>
          <c:h val="0.8426343529105782"/>
        </c:manualLayout>
      </c:layout>
      <c:lineChart>
        <c:grouping val="standard"/>
        <c:ser>
          <c:idx val="0"/>
          <c:order val="0"/>
          <c:tx>
            <c:strRef>
              <c:f>Sheet1!$B$1</c:f>
              <c:strCache>
                <c:ptCount val="1"/>
                <c:pt idx="0">
                  <c:v>AP1 - AP2</c:v>
                </c:pt>
              </c:strCache>
            </c:strRef>
          </c:tx>
          <c:spPr>
            <a:ln w="63500"/>
          </c:spP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Sheet1!$C$3:$C$46</c:f>
              <c:numCache>
                <c:formatCode>General</c:formatCode>
                <c:ptCount val="44"/>
                <c:pt idx="0">
                  <c:v>74</c:v>
                </c:pt>
                <c:pt idx="4">
                  <c:v>80</c:v>
                </c:pt>
                <c:pt idx="8">
                  <c:v>76</c:v>
                </c:pt>
                <c:pt idx="12">
                  <c:v>71</c:v>
                </c:pt>
                <c:pt idx="16">
                  <c:v>68</c:v>
                </c:pt>
                <c:pt idx="20">
                  <c:v>70</c:v>
                </c:pt>
                <c:pt idx="24">
                  <c:v>71</c:v>
                </c:pt>
                <c:pt idx="28">
                  <c:v>78</c:v>
                </c:pt>
                <c:pt idx="32">
                  <c:v>76</c:v>
                </c:pt>
                <c:pt idx="36">
                  <c:v>74</c:v>
                </c:pt>
                <c:pt idx="40">
                  <c:v>73</c:v>
                </c:pt>
              </c:numCache>
            </c:numRef>
          </c:val>
          <c:extLst xmlns:c16r2="http://schemas.microsoft.com/office/drawing/2015/06/chart">
            <c:ext xmlns:c16="http://schemas.microsoft.com/office/drawing/2014/chart" uri="{C3380CC4-5D6E-409C-BE32-E72D297353CC}">
              <c16:uniqueId val="{00000000-0F9D-463C-A35F-CABC84A6D154}"/>
            </c:ext>
          </c:extLst>
        </c:ser>
        <c:ser>
          <c:idx val="1"/>
          <c:order val="1"/>
          <c:tx>
            <c:strRef>
              <c:f>Sheet1!$D$1</c:f>
              <c:strCache>
                <c:ptCount val="1"/>
                <c:pt idx="0">
                  <c:v>AP1- AP3</c:v>
                </c:pt>
              </c:strCache>
            </c:strRef>
          </c:tx>
          <c:spPr>
            <a:ln w="63500">
              <a:solidFill>
                <a:srgbClr val="00B0F0"/>
              </a:solidFill>
            </a:ln>
          </c:spPr>
          <c:marker>
            <c:symbol val="square"/>
            <c:size val="13"/>
            <c:spPr>
              <a:solidFill>
                <a:srgbClr val="00B0F0"/>
              </a:solidFill>
            </c:spPr>
          </c:marke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Sheet1!$E$3:$E$46</c:f>
              <c:numCache>
                <c:formatCode>General</c:formatCode>
                <c:ptCount val="44"/>
                <c:pt idx="0">
                  <c:v>67</c:v>
                </c:pt>
                <c:pt idx="4">
                  <c:v>74</c:v>
                </c:pt>
                <c:pt idx="8">
                  <c:v>69</c:v>
                </c:pt>
                <c:pt idx="12">
                  <c:v>73</c:v>
                </c:pt>
                <c:pt idx="16">
                  <c:v>80</c:v>
                </c:pt>
                <c:pt idx="20">
                  <c:v>77</c:v>
                </c:pt>
                <c:pt idx="24">
                  <c:v>77</c:v>
                </c:pt>
                <c:pt idx="28">
                  <c:v>77</c:v>
                </c:pt>
                <c:pt idx="32">
                  <c:v>73</c:v>
                </c:pt>
                <c:pt idx="36">
                  <c:v>72</c:v>
                </c:pt>
                <c:pt idx="40">
                  <c:v>72</c:v>
                </c:pt>
              </c:numCache>
            </c:numRef>
          </c:val>
          <c:extLst xmlns:c16r2="http://schemas.microsoft.com/office/drawing/2015/06/chart">
            <c:ext xmlns:c16="http://schemas.microsoft.com/office/drawing/2014/chart" uri="{C3380CC4-5D6E-409C-BE32-E72D297353CC}">
              <c16:uniqueId val="{00000001-0F9D-463C-A35F-CABC84A6D154}"/>
            </c:ext>
          </c:extLst>
        </c:ser>
        <c:ser>
          <c:idx val="2"/>
          <c:order val="2"/>
          <c:tx>
            <c:strRef>
              <c:f>Sheet1!$F$1</c:f>
              <c:strCache>
                <c:ptCount val="1"/>
                <c:pt idx="0">
                  <c:v>AP1-AP4</c:v>
                </c:pt>
              </c:strCache>
            </c:strRef>
          </c:tx>
          <c:spPr>
            <a:ln w="63500"/>
          </c:spP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Sheet1!$G$3:$G$46</c:f>
              <c:numCache>
                <c:formatCode>General</c:formatCode>
                <c:ptCount val="44"/>
                <c:pt idx="0">
                  <c:v>63</c:v>
                </c:pt>
                <c:pt idx="4">
                  <c:v>71</c:v>
                </c:pt>
                <c:pt idx="8">
                  <c:v>69</c:v>
                </c:pt>
                <c:pt idx="12">
                  <c:v>66</c:v>
                </c:pt>
                <c:pt idx="16">
                  <c:v>56</c:v>
                </c:pt>
                <c:pt idx="20">
                  <c:v>61</c:v>
                </c:pt>
                <c:pt idx="24">
                  <c:v>74</c:v>
                </c:pt>
                <c:pt idx="28">
                  <c:v>79</c:v>
                </c:pt>
                <c:pt idx="32">
                  <c:v>75</c:v>
                </c:pt>
                <c:pt idx="36">
                  <c:v>75</c:v>
                </c:pt>
                <c:pt idx="40">
                  <c:v>77</c:v>
                </c:pt>
              </c:numCache>
            </c:numRef>
          </c:val>
          <c:extLst xmlns:c16r2="http://schemas.microsoft.com/office/drawing/2015/06/chart">
            <c:ext xmlns:c16="http://schemas.microsoft.com/office/drawing/2014/chart" uri="{C3380CC4-5D6E-409C-BE32-E72D297353CC}">
              <c16:uniqueId val="{00000002-0F9D-463C-A35F-CABC84A6D154}"/>
            </c:ext>
          </c:extLst>
        </c:ser>
        <c:ser>
          <c:idx val="3"/>
          <c:order val="3"/>
          <c:tx>
            <c:strRef>
              <c:f>Sheet1!$D$49</c:f>
              <c:strCache>
                <c:ptCount val="1"/>
                <c:pt idx="0">
                  <c:v>AP2-AP3</c:v>
                </c:pt>
              </c:strCache>
            </c:strRef>
          </c:tx>
          <c:spPr>
            <a:ln w="63500"/>
          </c:spP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Sheet1!$E$51:$E$94</c:f>
              <c:numCache>
                <c:formatCode>General</c:formatCode>
                <c:ptCount val="44"/>
                <c:pt idx="0">
                  <c:v>77</c:v>
                </c:pt>
                <c:pt idx="4">
                  <c:v>80</c:v>
                </c:pt>
                <c:pt idx="8">
                  <c:v>76</c:v>
                </c:pt>
                <c:pt idx="12">
                  <c:v>71</c:v>
                </c:pt>
                <c:pt idx="16">
                  <c:v>75</c:v>
                </c:pt>
                <c:pt idx="20">
                  <c:v>76</c:v>
                </c:pt>
                <c:pt idx="24">
                  <c:v>73</c:v>
                </c:pt>
                <c:pt idx="28">
                  <c:v>74</c:v>
                </c:pt>
                <c:pt idx="32">
                  <c:v>83</c:v>
                </c:pt>
                <c:pt idx="36">
                  <c:v>83</c:v>
                </c:pt>
                <c:pt idx="40">
                  <c:v>78</c:v>
                </c:pt>
              </c:numCache>
            </c:numRef>
          </c:val>
          <c:extLst xmlns:c16r2="http://schemas.microsoft.com/office/drawing/2015/06/chart">
            <c:ext xmlns:c16="http://schemas.microsoft.com/office/drawing/2014/chart" uri="{C3380CC4-5D6E-409C-BE32-E72D297353CC}">
              <c16:uniqueId val="{00000003-0F9D-463C-A35F-CABC84A6D154}"/>
            </c:ext>
          </c:extLst>
        </c:ser>
        <c:ser>
          <c:idx val="4"/>
          <c:order val="4"/>
          <c:tx>
            <c:strRef>
              <c:f>Sheet1!$F$49</c:f>
              <c:strCache>
                <c:ptCount val="1"/>
                <c:pt idx="0">
                  <c:v>AP2-AP4</c:v>
                </c:pt>
              </c:strCache>
            </c:strRef>
          </c:tx>
          <c:spPr>
            <a:ln w="63500">
              <a:solidFill>
                <a:srgbClr val="EECAC5">
                  <a:shade val="76000"/>
                  <a:shade val="95000"/>
                  <a:satMod val="105000"/>
                </a:srgbClr>
              </a:solidFill>
            </a:ln>
          </c:spPr>
          <c:marker>
            <c:spPr>
              <a:noFill/>
              <a:ln w="31750"/>
            </c:spPr>
          </c:marke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Sheet1!$G$51:$G$94</c:f>
              <c:numCache>
                <c:formatCode>General</c:formatCode>
                <c:ptCount val="44"/>
                <c:pt idx="0">
                  <c:v>68</c:v>
                </c:pt>
                <c:pt idx="4">
                  <c:v>72</c:v>
                </c:pt>
                <c:pt idx="8">
                  <c:v>70</c:v>
                </c:pt>
                <c:pt idx="12">
                  <c:v>69</c:v>
                </c:pt>
                <c:pt idx="16">
                  <c:v>60</c:v>
                </c:pt>
                <c:pt idx="20">
                  <c:v>67</c:v>
                </c:pt>
                <c:pt idx="24">
                  <c:v>70</c:v>
                </c:pt>
                <c:pt idx="28">
                  <c:v>76</c:v>
                </c:pt>
                <c:pt idx="32">
                  <c:v>74</c:v>
                </c:pt>
                <c:pt idx="36">
                  <c:v>80</c:v>
                </c:pt>
                <c:pt idx="40">
                  <c:v>83</c:v>
                </c:pt>
              </c:numCache>
            </c:numRef>
          </c:val>
          <c:extLst xmlns:c16r2="http://schemas.microsoft.com/office/drawing/2015/06/chart">
            <c:ext xmlns:c16="http://schemas.microsoft.com/office/drawing/2014/chart" uri="{C3380CC4-5D6E-409C-BE32-E72D297353CC}">
              <c16:uniqueId val="{00000004-0F9D-463C-A35F-CABC84A6D154}"/>
            </c:ext>
          </c:extLst>
        </c:ser>
        <c:ser>
          <c:idx val="5"/>
          <c:order val="5"/>
          <c:tx>
            <c:strRef>
              <c:f>Sheet1!$F$97</c:f>
              <c:strCache>
                <c:ptCount val="1"/>
                <c:pt idx="0">
                  <c:v>AP3- AP4</c:v>
                </c:pt>
              </c:strCache>
            </c:strRef>
          </c:tx>
          <c:spPr>
            <a:ln w="63500"/>
          </c:spP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Sheet1!$G$99:$G$142</c:f>
              <c:numCache>
                <c:formatCode>General</c:formatCode>
                <c:ptCount val="44"/>
                <c:pt idx="0">
                  <c:v>62</c:v>
                </c:pt>
                <c:pt idx="4">
                  <c:v>74</c:v>
                </c:pt>
                <c:pt idx="8">
                  <c:v>68</c:v>
                </c:pt>
                <c:pt idx="12">
                  <c:v>72</c:v>
                </c:pt>
                <c:pt idx="16">
                  <c:v>62</c:v>
                </c:pt>
                <c:pt idx="20">
                  <c:v>67</c:v>
                </c:pt>
                <c:pt idx="24">
                  <c:v>75</c:v>
                </c:pt>
                <c:pt idx="28">
                  <c:v>74</c:v>
                </c:pt>
                <c:pt idx="32">
                  <c:v>73</c:v>
                </c:pt>
                <c:pt idx="36">
                  <c:v>78</c:v>
                </c:pt>
                <c:pt idx="40">
                  <c:v>77</c:v>
                </c:pt>
              </c:numCache>
            </c:numRef>
          </c:val>
          <c:extLst xmlns:c16r2="http://schemas.microsoft.com/office/drawing/2015/06/chart">
            <c:ext xmlns:c16="http://schemas.microsoft.com/office/drawing/2014/chart" uri="{C3380CC4-5D6E-409C-BE32-E72D297353CC}">
              <c16:uniqueId val="{00000005-0F9D-463C-A35F-CABC84A6D154}"/>
            </c:ext>
          </c:extLst>
        </c:ser>
        <c:dLbls/>
        <c:marker val="1"/>
        <c:axId val="295984512"/>
        <c:axId val="295998592"/>
      </c:lineChart>
      <c:catAx>
        <c:axId val="295984512"/>
        <c:scaling>
          <c:orientation val="minMax"/>
        </c:scaling>
        <c:axPos val="b"/>
        <c:numFmt formatCode="General" sourceLinked="1"/>
        <c:tickLblPos val="nextTo"/>
        <c:txPr>
          <a:bodyPr/>
          <a:lstStyle/>
          <a:p>
            <a:pPr>
              <a:defRPr lang="en-GB" sz="1400"/>
            </a:pPr>
            <a:endParaRPr lang="fr-FR"/>
          </a:p>
        </c:txPr>
        <c:crossAx val="295998592"/>
        <c:crosses val="autoZero"/>
        <c:auto val="1"/>
        <c:lblAlgn val="ctr"/>
        <c:lblOffset val="100"/>
      </c:catAx>
      <c:valAx>
        <c:axId val="295998592"/>
        <c:scaling>
          <c:orientation val="minMax"/>
        </c:scaling>
        <c:axPos val="l"/>
        <c:majorGridlines/>
        <c:numFmt formatCode="General" sourceLinked="1"/>
        <c:tickLblPos val="nextTo"/>
        <c:txPr>
          <a:bodyPr/>
          <a:lstStyle/>
          <a:p>
            <a:pPr>
              <a:defRPr lang="en-GB"/>
            </a:pPr>
            <a:endParaRPr lang="fr-FR"/>
          </a:p>
        </c:txPr>
        <c:crossAx val="295984512"/>
        <c:crosses val="autoZero"/>
        <c:crossBetween val="between"/>
      </c:valAx>
      <c:spPr>
        <a:ln>
          <a:noFill/>
        </a:ln>
      </c:spPr>
    </c:plotArea>
    <c:legend>
      <c:legendPos val="r"/>
      <c:layout>
        <c:manualLayout>
          <c:xMode val="edge"/>
          <c:yMode val="edge"/>
          <c:x val="0.77435713485819879"/>
          <c:y val="0.17674337955131886"/>
          <c:w val="0.19601344289220535"/>
          <c:h val="0.36241282817334786"/>
        </c:manualLayout>
      </c:layout>
      <c:txPr>
        <a:bodyPr/>
        <a:lstStyle/>
        <a:p>
          <a:pPr>
            <a:defRPr lang="en-GB" sz="1800"/>
          </a:pPr>
          <a:endParaRPr lang="fr-FR"/>
        </a:p>
      </c:txPr>
    </c:legend>
    <c:plotVisOnly val="1"/>
    <c:dispBlanksAs val="gap"/>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fr-FR"/>
  <c:chart>
    <c:autoTitleDeleted val="1"/>
    <c:plotArea>
      <c:layout/>
      <c:lineChart>
        <c:grouping val="standard"/>
        <c:ser>
          <c:idx val="0"/>
          <c:order val="0"/>
          <c:tx>
            <c:strRef>
              <c:f>Sheet2!$C$2</c:f>
              <c:strCache>
                <c:ptCount val="1"/>
                <c:pt idx="0">
                  <c:v>AP-1</c:v>
                </c:pt>
              </c:strCache>
            </c:strRef>
          </c:tx>
          <c:spPr>
            <a:ln w="50800"/>
          </c:spPr>
          <c:cat>
            <c:numRef>
              <c:f>Sheet2!$B$3:$B$14</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Sheet2!$D$3:$D$14</c:f>
              <c:numCache>
                <c:formatCode>0.00</c:formatCode>
                <c:ptCount val="12"/>
                <c:pt idx="0">
                  <c:v>-19.5</c:v>
                </c:pt>
                <c:pt idx="1">
                  <c:v>-41.5</c:v>
                </c:pt>
                <c:pt idx="2">
                  <c:v>36.1</c:v>
                </c:pt>
                <c:pt idx="3">
                  <c:v>26.6</c:v>
                </c:pt>
                <c:pt idx="4">
                  <c:v>34.4</c:v>
                </c:pt>
                <c:pt idx="5">
                  <c:v>24.9</c:v>
                </c:pt>
                <c:pt idx="6">
                  <c:v>-3.8</c:v>
                </c:pt>
                <c:pt idx="7">
                  <c:v>-40</c:v>
                </c:pt>
                <c:pt idx="8">
                  <c:v>50.3</c:v>
                </c:pt>
                <c:pt idx="9">
                  <c:v>27.6</c:v>
                </c:pt>
                <c:pt idx="10">
                  <c:v>-15.2</c:v>
                </c:pt>
                <c:pt idx="11">
                  <c:v>17</c:v>
                </c:pt>
              </c:numCache>
            </c:numRef>
          </c:val>
          <c:extLst xmlns:c16r2="http://schemas.microsoft.com/office/drawing/2015/06/chart">
            <c:ext xmlns:c16="http://schemas.microsoft.com/office/drawing/2014/chart" uri="{C3380CC4-5D6E-409C-BE32-E72D297353CC}">
              <c16:uniqueId val="{00000000-4BCD-4C94-983A-74D54FF866F6}"/>
            </c:ext>
          </c:extLst>
        </c:ser>
        <c:ser>
          <c:idx val="1"/>
          <c:order val="1"/>
          <c:tx>
            <c:strRef>
              <c:f>Sheet2!$E$2</c:f>
              <c:strCache>
                <c:ptCount val="1"/>
                <c:pt idx="0">
                  <c:v>AP-2</c:v>
                </c:pt>
              </c:strCache>
            </c:strRef>
          </c:tx>
          <c:spPr>
            <a:ln w="50800"/>
          </c:spPr>
          <c:cat>
            <c:numRef>
              <c:f>Sheet2!$B$3:$B$14</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Sheet2!$F$3:$F$14</c:f>
              <c:numCache>
                <c:formatCode>0.00</c:formatCode>
                <c:ptCount val="12"/>
                <c:pt idx="0">
                  <c:v>-15.6</c:v>
                </c:pt>
                <c:pt idx="1">
                  <c:v>-36.700000000000003</c:v>
                </c:pt>
                <c:pt idx="2">
                  <c:v>34.4</c:v>
                </c:pt>
                <c:pt idx="3">
                  <c:v>19</c:v>
                </c:pt>
                <c:pt idx="4">
                  <c:v>36.6</c:v>
                </c:pt>
                <c:pt idx="5">
                  <c:v>29.5</c:v>
                </c:pt>
                <c:pt idx="6">
                  <c:v>-3.1</c:v>
                </c:pt>
                <c:pt idx="7">
                  <c:v>-42</c:v>
                </c:pt>
                <c:pt idx="8">
                  <c:v>52.8</c:v>
                </c:pt>
                <c:pt idx="9">
                  <c:v>27.8</c:v>
                </c:pt>
                <c:pt idx="10">
                  <c:v>-13.3</c:v>
                </c:pt>
                <c:pt idx="11" formatCode="General">
                  <c:v>16.3</c:v>
                </c:pt>
              </c:numCache>
            </c:numRef>
          </c:val>
          <c:extLst xmlns:c16r2="http://schemas.microsoft.com/office/drawing/2015/06/chart">
            <c:ext xmlns:c16="http://schemas.microsoft.com/office/drawing/2014/chart" uri="{C3380CC4-5D6E-409C-BE32-E72D297353CC}">
              <c16:uniqueId val="{00000001-4BCD-4C94-983A-74D54FF866F6}"/>
            </c:ext>
          </c:extLst>
        </c:ser>
        <c:ser>
          <c:idx val="2"/>
          <c:order val="2"/>
          <c:tx>
            <c:strRef>
              <c:f>Sheet2!$G$2</c:f>
              <c:strCache>
                <c:ptCount val="1"/>
                <c:pt idx="0">
                  <c:v>AP-3</c:v>
                </c:pt>
              </c:strCache>
            </c:strRef>
          </c:tx>
          <c:marker>
            <c:spPr>
              <a:ln w="19050"/>
            </c:spPr>
          </c:marker>
          <c:cat>
            <c:numRef>
              <c:f>Sheet2!$B$3:$B$14</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Sheet2!$H$3:$H$14</c:f>
              <c:numCache>
                <c:formatCode>0.00</c:formatCode>
                <c:ptCount val="12"/>
                <c:pt idx="0">
                  <c:v>-11.4</c:v>
                </c:pt>
                <c:pt idx="1">
                  <c:v>-33.9</c:v>
                </c:pt>
                <c:pt idx="2">
                  <c:v>31.9</c:v>
                </c:pt>
                <c:pt idx="3">
                  <c:v>20.100000000000001</c:v>
                </c:pt>
                <c:pt idx="4">
                  <c:v>31.7</c:v>
                </c:pt>
                <c:pt idx="5">
                  <c:v>25.3</c:v>
                </c:pt>
                <c:pt idx="8">
                  <c:v>51.1</c:v>
                </c:pt>
                <c:pt idx="9">
                  <c:v>26</c:v>
                </c:pt>
                <c:pt idx="10">
                  <c:v>-13</c:v>
                </c:pt>
                <c:pt idx="11">
                  <c:v>16</c:v>
                </c:pt>
              </c:numCache>
            </c:numRef>
          </c:val>
          <c:extLst xmlns:c16r2="http://schemas.microsoft.com/office/drawing/2015/06/chart">
            <c:ext xmlns:c16="http://schemas.microsoft.com/office/drawing/2014/chart" uri="{C3380CC4-5D6E-409C-BE32-E72D297353CC}">
              <c16:uniqueId val="{00000002-4BCD-4C94-983A-74D54FF866F6}"/>
            </c:ext>
          </c:extLst>
        </c:ser>
        <c:ser>
          <c:idx val="3"/>
          <c:order val="3"/>
          <c:tx>
            <c:strRef>
              <c:f>Sheet2!$I$2</c:f>
              <c:strCache>
                <c:ptCount val="1"/>
                <c:pt idx="0">
                  <c:v>AP-4</c:v>
                </c:pt>
              </c:strCache>
            </c:strRef>
          </c:tx>
          <c:marker>
            <c:spPr>
              <a:ln w="19050"/>
            </c:spPr>
          </c:marker>
          <c:cat>
            <c:numRef>
              <c:f>Sheet2!$B$3:$B$14</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Sheet2!$J$3:$J$14</c:f>
              <c:numCache>
                <c:formatCode>0.00</c:formatCode>
                <c:ptCount val="12"/>
                <c:pt idx="0">
                  <c:v>-12.7</c:v>
                </c:pt>
                <c:pt idx="1">
                  <c:v>-36.4</c:v>
                </c:pt>
                <c:pt idx="2">
                  <c:v>32.9</c:v>
                </c:pt>
                <c:pt idx="3">
                  <c:v>18.100000000000001</c:v>
                </c:pt>
                <c:pt idx="4">
                  <c:v>34.1</c:v>
                </c:pt>
                <c:pt idx="5">
                  <c:v>25.7</c:v>
                </c:pt>
                <c:pt idx="6">
                  <c:v>-1.6</c:v>
                </c:pt>
                <c:pt idx="7">
                  <c:v>-40.300000000000004</c:v>
                </c:pt>
                <c:pt idx="8">
                  <c:v>53.8</c:v>
                </c:pt>
                <c:pt idx="9">
                  <c:v>27</c:v>
                </c:pt>
                <c:pt idx="10">
                  <c:v>-14.2</c:v>
                </c:pt>
                <c:pt idx="11">
                  <c:v>16.899999999999999</c:v>
                </c:pt>
              </c:numCache>
            </c:numRef>
          </c:val>
          <c:extLst xmlns:c16r2="http://schemas.microsoft.com/office/drawing/2015/06/chart">
            <c:ext xmlns:c16="http://schemas.microsoft.com/office/drawing/2014/chart" uri="{C3380CC4-5D6E-409C-BE32-E72D297353CC}">
              <c16:uniqueId val="{00000003-4BCD-4C94-983A-74D54FF866F6}"/>
            </c:ext>
          </c:extLst>
        </c:ser>
        <c:ser>
          <c:idx val="4"/>
          <c:order val="4"/>
          <c:tx>
            <c:strRef>
              <c:f>Sheet2!$K$2</c:f>
              <c:strCache>
                <c:ptCount val="1"/>
                <c:pt idx="0">
                  <c:v>MSCI Sweden</c:v>
                </c:pt>
              </c:strCache>
            </c:strRef>
          </c:tx>
          <c:spPr>
            <a:ln w="50800">
              <a:solidFill>
                <a:srgbClr val="00B0F0"/>
              </a:solidFill>
              <a:prstDash val="sysDot"/>
            </a:ln>
          </c:spPr>
          <c:val>
            <c:numRef>
              <c:f>Sheet2!$K$3:$K$14</c:f>
              <c:numCache>
                <c:formatCode>General</c:formatCode>
                <c:ptCount val="12"/>
                <c:pt idx="0">
                  <c:v>-26.759999999999987</c:v>
                </c:pt>
                <c:pt idx="1">
                  <c:v>-30.07</c:v>
                </c:pt>
                <c:pt idx="2">
                  <c:v>66.08</c:v>
                </c:pt>
                <c:pt idx="3">
                  <c:v>37.270000000000003</c:v>
                </c:pt>
                <c:pt idx="4">
                  <c:v>11.26</c:v>
                </c:pt>
                <c:pt idx="5">
                  <c:v>44.64</c:v>
                </c:pt>
                <c:pt idx="6">
                  <c:v>1.48</c:v>
                </c:pt>
                <c:pt idx="7">
                  <c:v>-49.17</c:v>
                </c:pt>
                <c:pt idx="8">
                  <c:v>65.89</c:v>
                </c:pt>
                <c:pt idx="9">
                  <c:v>34.809999999999995</c:v>
                </c:pt>
                <c:pt idx="10">
                  <c:v>-15.11</c:v>
                </c:pt>
                <c:pt idx="11">
                  <c:v>23.41</c:v>
                </c:pt>
              </c:numCache>
            </c:numRef>
          </c:val>
          <c:extLst xmlns:c16r2="http://schemas.microsoft.com/office/drawing/2015/06/chart">
            <c:ext xmlns:c16="http://schemas.microsoft.com/office/drawing/2014/chart" uri="{C3380CC4-5D6E-409C-BE32-E72D297353CC}">
              <c16:uniqueId val="{00000004-4BCD-4C94-983A-74D54FF866F6}"/>
            </c:ext>
          </c:extLst>
        </c:ser>
        <c:dLbls/>
        <c:marker val="1"/>
        <c:axId val="296041472"/>
        <c:axId val="296047360"/>
      </c:lineChart>
      <c:catAx>
        <c:axId val="296041472"/>
        <c:scaling>
          <c:orientation val="minMax"/>
        </c:scaling>
        <c:axPos val="b"/>
        <c:numFmt formatCode="General" sourceLinked="1"/>
        <c:tickLblPos val="nextTo"/>
        <c:crossAx val="296047360"/>
        <c:crosses val="autoZero"/>
        <c:auto val="1"/>
        <c:lblAlgn val="ctr"/>
        <c:lblOffset val="100"/>
      </c:catAx>
      <c:valAx>
        <c:axId val="296047360"/>
        <c:scaling>
          <c:orientation val="minMax"/>
        </c:scaling>
        <c:axPos val="l"/>
        <c:majorGridlines/>
        <c:numFmt formatCode="0.00" sourceLinked="1"/>
        <c:tickLblPos val="nextTo"/>
        <c:crossAx val="296041472"/>
        <c:crosses val="autoZero"/>
        <c:crossBetween val="between"/>
      </c:valAx>
    </c:plotArea>
    <c:legend>
      <c:legendPos val="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fr-FR"/>
  <c:chart>
    <c:autoTitleDeleted val="1"/>
    <c:plotArea>
      <c:layout/>
      <c:lineChart>
        <c:grouping val="standard"/>
        <c:ser>
          <c:idx val="0"/>
          <c:order val="0"/>
          <c:tx>
            <c:strRef>
              <c:f>Sheet2!$C$2</c:f>
              <c:strCache>
                <c:ptCount val="1"/>
                <c:pt idx="0">
                  <c:v>AP-1</c:v>
                </c:pt>
              </c:strCache>
            </c:strRef>
          </c:tx>
          <c:spPr>
            <a:ln w="50800"/>
          </c:spPr>
          <c:cat>
            <c:numRef>
              <c:f>Sheet2!$B$3:$B$14</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Sheet2!$D$3:$D$14</c:f>
              <c:numCache>
                <c:formatCode>0.00</c:formatCode>
                <c:ptCount val="12"/>
                <c:pt idx="0">
                  <c:v>-19.5</c:v>
                </c:pt>
                <c:pt idx="1">
                  <c:v>-41.5</c:v>
                </c:pt>
                <c:pt idx="2">
                  <c:v>36.1</c:v>
                </c:pt>
                <c:pt idx="3">
                  <c:v>26.6</c:v>
                </c:pt>
                <c:pt idx="4">
                  <c:v>34.4</c:v>
                </c:pt>
                <c:pt idx="5">
                  <c:v>24.9</c:v>
                </c:pt>
                <c:pt idx="6">
                  <c:v>-3.8</c:v>
                </c:pt>
                <c:pt idx="7">
                  <c:v>-40</c:v>
                </c:pt>
                <c:pt idx="8">
                  <c:v>50.3</c:v>
                </c:pt>
                <c:pt idx="9">
                  <c:v>27.6</c:v>
                </c:pt>
                <c:pt idx="10">
                  <c:v>-15.2</c:v>
                </c:pt>
                <c:pt idx="11">
                  <c:v>17</c:v>
                </c:pt>
              </c:numCache>
            </c:numRef>
          </c:val>
          <c:extLst xmlns:c16r2="http://schemas.microsoft.com/office/drawing/2015/06/chart">
            <c:ext xmlns:c16="http://schemas.microsoft.com/office/drawing/2014/chart" uri="{C3380CC4-5D6E-409C-BE32-E72D297353CC}">
              <c16:uniqueId val="{00000000-4BCD-4C94-983A-74D54FF866F6}"/>
            </c:ext>
          </c:extLst>
        </c:ser>
        <c:ser>
          <c:idx val="1"/>
          <c:order val="1"/>
          <c:tx>
            <c:strRef>
              <c:f>Sheet2!$E$2</c:f>
              <c:strCache>
                <c:ptCount val="1"/>
                <c:pt idx="0">
                  <c:v>AP-2</c:v>
                </c:pt>
              </c:strCache>
            </c:strRef>
          </c:tx>
          <c:spPr>
            <a:ln w="50800"/>
          </c:spPr>
          <c:cat>
            <c:numRef>
              <c:f>Sheet2!$B$3:$B$14</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Sheet2!$F$3:$F$14</c:f>
              <c:numCache>
                <c:formatCode>0.00</c:formatCode>
                <c:ptCount val="12"/>
                <c:pt idx="0">
                  <c:v>-15.6</c:v>
                </c:pt>
                <c:pt idx="1">
                  <c:v>-36.700000000000003</c:v>
                </c:pt>
                <c:pt idx="2">
                  <c:v>34.4</c:v>
                </c:pt>
                <c:pt idx="3">
                  <c:v>19</c:v>
                </c:pt>
                <c:pt idx="4">
                  <c:v>36.6</c:v>
                </c:pt>
                <c:pt idx="5">
                  <c:v>29.5</c:v>
                </c:pt>
                <c:pt idx="6">
                  <c:v>-3.1</c:v>
                </c:pt>
                <c:pt idx="7">
                  <c:v>-42</c:v>
                </c:pt>
                <c:pt idx="8">
                  <c:v>52.8</c:v>
                </c:pt>
                <c:pt idx="9">
                  <c:v>27.8</c:v>
                </c:pt>
                <c:pt idx="10">
                  <c:v>-13.3</c:v>
                </c:pt>
                <c:pt idx="11" formatCode="General">
                  <c:v>16.3</c:v>
                </c:pt>
              </c:numCache>
            </c:numRef>
          </c:val>
          <c:extLst xmlns:c16r2="http://schemas.microsoft.com/office/drawing/2015/06/chart">
            <c:ext xmlns:c16="http://schemas.microsoft.com/office/drawing/2014/chart" uri="{C3380CC4-5D6E-409C-BE32-E72D297353CC}">
              <c16:uniqueId val="{00000001-4BCD-4C94-983A-74D54FF866F6}"/>
            </c:ext>
          </c:extLst>
        </c:ser>
        <c:ser>
          <c:idx val="2"/>
          <c:order val="2"/>
          <c:tx>
            <c:strRef>
              <c:f>Sheet2!$G$2</c:f>
              <c:strCache>
                <c:ptCount val="1"/>
                <c:pt idx="0">
                  <c:v>AP-3</c:v>
                </c:pt>
              </c:strCache>
            </c:strRef>
          </c:tx>
          <c:marker>
            <c:spPr>
              <a:ln w="19050"/>
            </c:spPr>
          </c:marker>
          <c:cat>
            <c:numRef>
              <c:f>Sheet2!$B$3:$B$14</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Sheet2!$H$3:$H$14</c:f>
              <c:numCache>
                <c:formatCode>0.00</c:formatCode>
                <c:ptCount val="12"/>
                <c:pt idx="0">
                  <c:v>-11.4</c:v>
                </c:pt>
                <c:pt idx="1">
                  <c:v>-33.9</c:v>
                </c:pt>
                <c:pt idx="2">
                  <c:v>31.9</c:v>
                </c:pt>
                <c:pt idx="3">
                  <c:v>20.100000000000001</c:v>
                </c:pt>
                <c:pt idx="4">
                  <c:v>31.7</c:v>
                </c:pt>
                <c:pt idx="5">
                  <c:v>25.3</c:v>
                </c:pt>
                <c:pt idx="8">
                  <c:v>51.1</c:v>
                </c:pt>
                <c:pt idx="9">
                  <c:v>26</c:v>
                </c:pt>
                <c:pt idx="10">
                  <c:v>-13</c:v>
                </c:pt>
                <c:pt idx="11">
                  <c:v>16</c:v>
                </c:pt>
              </c:numCache>
            </c:numRef>
          </c:val>
          <c:extLst xmlns:c16r2="http://schemas.microsoft.com/office/drawing/2015/06/chart">
            <c:ext xmlns:c16="http://schemas.microsoft.com/office/drawing/2014/chart" uri="{C3380CC4-5D6E-409C-BE32-E72D297353CC}">
              <c16:uniqueId val="{00000002-4BCD-4C94-983A-74D54FF866F6}"/>
            </c:ext>
          </c:extLst>
        </c:ser>
        <c:ser>
          <c:idx val="3"/>
          <c:order val="3"/>
          <c:tx>
            <c:strRef>
              <c:f>Sheet2!$I$2</c:f>
              <c:strCache>
                <c:ptCount val="1"/>
                <c:pt idx="0">
                  <c:v>AP-4</c:v>
                </c:pt>
              </c:strCache>
            </c:strRef>
          </c:tx>
          <c:marker>
            <c:spPr>
              <a:ln w="19050"/>
            </c:spPr>
          </c:marker>
          <c:cat>
            <c:numRef>
              <c:f>Sheet2!$B$3:$B$14</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Sheet2!$J$3:$J$14</c:f>
              <c:numCache>
                <c:formatCode>0.00</c:formatCode>
                <c:ptCount val="12"/>
                <c:pt idx="0">
                  <c:v>-12.7</c:v>
                </c:pt>
                <c:pt idx="1">
                  <c:v>-36.4</c:v>
                </c:pt>
                <c:pt idx="2">
                  <c:v>32.9</c:v>
                </c:pt>
                <c:pt idx="3">
                  <c:v>18.100000000000001</c:v>
                </c:pt>
                <c:pt idx="4">
                  <c:v>34.1</c:v>
                </c:pt>
                <c:pt idx="5">
                  <c:v>25.7</c:v>
                </c:pt>
                <c:pt idx="6">
                  <c:v>-1.6</c:v>
                </c:pt>
                <c:pt idx="7">
                  <c:v>-40.300000000000004</c:v>
                </c:pt>
                <c:pt idx="8">
                  <c:v>53.8</c:v>
                </c:pt>
                <c:pt idx="9">
                  <c:v>27</c:v>
                </c:pt>
                <c:pt idx="10">
                  <c:v>-14.2</c:v>
                </c:pt>
                <c:pt idx="11">
                  <c:v>16.899999999999999</c:v>
                </c:pt>
              </c:numCache>
            </c:numRef>
          </c:val>
          <c:extLst xmlns:c16r2="http://schemas.microsoft.com/office/drawing/2015/06/chart">
            <c:ext xmlns:c16="http://schemas.microsoft.com/office/drawing/2014/chart" uri="{C3380CC4-5D6E-409C-BE32-E72D297353CC}">
              <c16:uniqueId val="{00000003-4BCD-4C94-983A-74D54FF866F6}"/>
            </c:ext>
          </c:extLst>
        </c:ser>
        <c:ser>
          <c:idx val="4"/>
          <c:order val="4"/>
          <c:tx>
            <c:strRef>
              <c:f>Sheet2!$K$2</c:f>
              <c:strCache>
                <c:ptCount val="1"/>
                <c:pt idx="0">
                  <c:v>MSCI Sweden</c:v>
                </c:pt>
              </c:strCache>
            </c:strRef>
          </c:tx>
          <c:spPr>
            <a:ln w="50800">
              <a:solidFill>
                <a:srgbClr val="00B0F0"/>
              </a:solidFill>
              <a:prstDash val="sysDot"/>
            </a:ln>
          </c:spPr>
          <c:val>
            <c:numRef>
              <c:f>Sheet2!$K$3:$K$14</c:f>
              <c:numCache>
                <c:formatCode>General</c:formatCode>
                <c:ptCount val="12"/>
                <c:pt idx="0">
                  <c:v>-26.759999999999987</c:v>
                </c:pt>
                <c:pt idx="1">
                  <c:v>-30.07</c:v>
                </c:pt>
                <c:pt idx="2">
                  <c:v>66.08</c:v>
                </c:pt>
                <c:pt idx="3">
                  <c:v>37.270000000000003</c:v>
                </c:pt>
                <c:pt idx="4">
                  <c:v>11.26</c:v>
                </c:pt>
                <c:pt idx="5">
                  <c:v>44.64</c:v>
                </c:pt>
                <c:pt idx="6">
                  <c:v>1.48</c:v>
                </c:pt>
                <c:pt idx="7">
                  <c:v>-49.17</c:v>
                </c:pt>
                <c:pt idx="8">
                  <c:v>65.89</c:v>
                </c:pt>
                <c:pt idx="9">
                  <c:v>34.809999999999995</c:v>
                </c:pt>
                <c:pt idx="10">
                  <c:v>-15.11</c:v>
                </c:pt>
                <c:pt idx="11">
                  <c:v>23.41</c:v>
                </c:pt>
              </c:numCache>
            </c:numRef>
          </c:val>
          <c:extLst xmlns:c16r2="http://schemas.microsoft.com/office/drawing/2015/06/chart">
            <c:ext xmlns:c16="http://schemas.microsoft.com/office/drawing/2014/chart" uri="{C3380CC4-5D6E-409C-BE32-E72D297353CC}">
              <c16:uniqueId val="{00000004-4BCD-4C94-983A-74D54FF866F6}"/>
            </c:ext>
          </c:extLst>
        </c:ser>
        <c:dLbls/>
        <c:marker val="1"/>
        <c:axId val="296091008"/>
        <c:axId val="296100992"/>
      </c:lineChart>
      <c:catAx>
        <c:axId val="296091008"/>
        <c:scaling>
          <c:orientation val="minMax"/>
        </c:scaling>
        <c:axPos val="b"/>
        <c:numFmt formatCode="General" sourceLinked="1"/>
        <c:tickLblPos val="nextTo"/>
        <c:crossAx val="296100992"/>
        <c:crosses val="autoZero"/>
        <c:auto val="1"/>
        <c:lblAlgn val="ctr"/>
        <c:lblOffset val="100"/>
      </c:catAx>
      <c:valAx>
        <c:axId val="296100992"/>
        <c:scaling>
          <c:orientation val="minMax"/>
        </c:scaling>
        <c:axPos val="l"/>
        <c:majorGridlines/>
        <c:numFmt formatCode="0.00" sourceLinked="1"/>
        <c:tickLblPos val="nextTo"/>
        <c:crossAx val="296091008"/>
        <c:crosses val="autoZero"/>
        <c:crossBetween val="between"/>
      </c:valAx>
    </c:plotArea>
    <c:legend>
      <c:legendPos val="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fr-FR"/>
  <c:chart>
    <c:autoTitleDeleted val="1"/>
    <c:plotArea>
      <c:layout>
        <c:manualLayout>
          <c:layoutTarget val="inner"/>
          <c:xMode val="edge"/>
          <c:yMode val="edge"/>
          <c:x val="4.1713210522877679E-2"/>
          <c:y val="1.4634358119800654E-2"/>
          <c:w val="0.74153275101019989"/>
          <c:h val="0.8426343529105782"/>
        </c:manualLayout>
      </c:layout>
      <c:lineChart>
        <c:grouping val="standard"/>
        <c:ser>
          <c:idx val="0"/>
          <c:order val="0"/>
          <c:tx>
            <c:strRef>
              <c:f>Sheet1!$B$1</c:f>
              <c:strCache>
                <c:ptCount val="1"/>
                <c:pt idx="0">
                  <c:v>AP1 - AP2</c:v>
                </c:pt>
              </c:strCache>
            </c:strRef>
          </c:tx>
          <c:spPr>
            <a:ln w="63500"/>
          </c:spP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Sheet1!$C$3:$C$46</c:f>
              <c:numCache>
                <c:formatCode>General</c:formatCode>
                <c:ptCount val="44"/>
                <c:pt idx="0">
                  <c:v>74</c:v>
                </c:pt>
                <c:pt idx="4">
                  <c:v>80</c:v>
                </c:pt>
                <c:pt idx="8">
                  <c:v>76</c:v>
                </c:pt>
                <c:pt idx="12">
                  <c:v>71</c:v>
                </c:pt>
                <c:pt idx="16">
                  <c:v>68</c:v>
                </c:pt>
                <c:pt idx="20">
                  <c:v>70</c:v>
                </c:pt>
                <c:pt idx="24">
                  <c:v>71</c:v>
                </c:pt>
                <c:pt idx="28">
                  <c:v>78</c:v>
                </c:pt>
                <c:pt idx="32">
                  <c:v>76</c:v>
                </c:pt>
                <c:pt idx="36">
                  <c:v>74</c:v>
                </c:pt>
                <c:pt idx="40">
                  <c:v>73</c:v>
                </c:pt>
              </c:numCache>
            </c:numRef>
          </c:val>
          <c:extLst xmlns:c16r2="http://schemas.microsoft.com/office/drawing/2015/06/chart">
            <c:ext xmlns:c16="http://schemas.microsoft.com/office/drawing/2014/chart" uri="{C3380CC4-5D6E-409C-BE32-E72D297353CC}">
              <c16:uniqueId val="{00000000-0F9D-463C-A35F-CABC84A6D154}"/>
            </c:ext>
          </c:extLst>
        </c:ser>
        <c:ser>
          <c:idx val="1"/>
          <c:order val="1"/>
          <c:tx>
            <c:strRef>
              <c:f>Sheet1!$D$1</c:f>
              <c:strCache>
                <c:ptCount val="1"/>
                <c:pt idx="0">
                  <c:v>AP1- AP3</c:v>
                </c:pt>
              </c:strCache>
            </c:strRef>
          </c:tx>
          <c:spPr>
            <a:ln w="63500">
              <a:solidFill>
                <a:srgbClr val="00B0F0"/>
              </a:solidFill>
            </a:ln>
          </c:spPr>
          <c:marker>
            <c:symbol val="square"/>
            <c:size val="13"/>
            <c:spPr>
              <a:solidFill>
                <a:srgbClr val="00B0F0"/>
              </a:solidFill>
            </c:spPr>
          </c:marke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Sheet1!$E$3:$E$46</c:f>
              <c:numCache>
                <c:formatCode>General</c:formatCode>
                <c:ptCount val="44"/>
                <c:pt idx="0">
                  <c:v>67</c:v>
                </c:pt>
                <c:pt idx="4">
                  <c:v>74</c:v>
                </c:pt>
                <c:pt idx="8">
                  <c:v>69</c:v>
                </c:pt>
                <c:pt idx="12">
                  <c:v>73</c:v>
                </c:pt>
                <c:pt idx="16">
                  <c:v>80</c:v>
                </c:pt>
                <c:pt idx="20">
                  <c:v>77</c:v>
                </c:pt>
                <c:pt idx="24">
                  <c:v>77</c:v>
                </c:pt>
                <c:pt idx="28">
                  <c:v>77</c:v>
                </c:pt>
                <c:pt idx="32">
                  <c:v>73</c:v>
                </c:pt>
                <c:pt idx="36">
                  <c:v>72</c:v>
                </c:pt>
                <c:pt idx="40">
                  <c:v>72</c:v>
                </c:pt>
              </c:numCache>
            </c:numRef>
          </c:val>
          <c:extLst xmlns:c16r2="http://schemas.microsoft.com/office/drawing/2015/06/chart">
            <c:ext xmlns:c16="http://schemas.microsoft.com/office/drawing/2014/chart" uri="{C3380CC4-5D6E-409C-BE32-E72D297353CC}">
              <c16:uniqueId val="{00000001-0F9D-463C-A35F-CABC84A6D154}"/>
            </c:ext>
          </c:extLst>
        </c:ser>
        <c:ser>
          <c:idx val="2"/>
          <c:order val="2"/>
          <c:tx>
            <c:strRef>
              <c:f>Sheet1!$F$1</c:f>
              <c:strCache>
                <c:ptCount val="1"/>
                <c:pt idx="0">
                  <c:v>AP1-AP4</c:v>
                </c:pt>
              </c:strCache>
            </c:strRef>
          </c:tx>
          <c:spPr>
            <a:ln w="63500"/>
          </c:spP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Sheet1!$G$3:$G$46</c:f>
              <c:numCache>
                <c:formatCode>General</c:formatCode>
                <c:ptCount val="44"/>
                <c:pt idx="0">
                  <c:v>63</c:v>
                </c:pt>
                <c:pt idx="4">
                  <c:v>71</c:v>
                </c:pt>
                <c:pt idx="8">
                  <c:v>69</c:v>
                </c:pt>
                <c:pt idx="12">
                  <c:v>66</c:v>
                </c:pt>
                <c:pt idx="16">
                  <c:v>56</c:v>
                </c:pt>
                <c:pt idx="20">
                  <c:v>61</c:v>
                </c:pt>
                <c:pt idx="24">
                  <c:v>74</c:v>
                </c:pt>
                <c:pt idx="28">
                  <c:v>79</c:v>
                </c:pt>
                <c:pt idx="32">
                  <c:v>75</c:v>
                </c:pt>
                <c:pt idx="36">
                  <c:v>75</c:v>
                </c:pt>
                <c:pt idx="40">
                  <c:v>77</c:v>
                </c:pt>
              </c:numCache>
            </c:numRef>
          </c:val>
          <c:extLst xmlns:c16r2="http://schemas.microsoft.com/office/drawing/2015/06/chart">
            <c:ext xmlns:c16="http://schemas.microsoft.com/office/drawing/2014/chart" uri="{C3380CC4-5D6E-409C-BE32-E72D297353CC}">
              <c16:uniqueId val="{00000002-0F9D-463C-A35F-CABC84A6D154}"/>
            </c:ext>
          </c:extLst>
        </c:ser>
        <c:ser>
          <c:idx val="3"/>
          <c:order val="3"/>
          <c:tx>
            <c:strRef>
              <c:f>Sheet1!$D$49</c:f>
              <c:strCache>
                <c:ptCount val="1"/>
                <c:pt idx="0">
                  <c:v>AP2-AP3</c:v>
                </c:pt>
              </c:strCache>
            </c:strRef>
          </c:tx>
          <c:spPr>
            <a:ln w="63500"/>
          </c:spP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Sheet1!$E$51:$E$94</c:f>
              <c:numCache>
                <c:formatCode>General</c:formatCode>
                <c:ptCount val="44"/>
                <c:pt idx="0">
                  <c:v>77</c:v>
                </c:pt>
                <c:pt idx="4">
                  <c:v>80</c:v>
                </c:pt>
                <c:pt idx="8">
                  <c:v>76</c:v>
                </c:pt>
                <c:pt idx="12">
                  <c:v>71</c:v>
                </c:pt>
                <c:pt idx="16">
                  <c:v>75</c:v>
                </c:pt>
                <c:pt idx="20">
                  <c:v>76</c:v>
                </c:pt>
                <c:pt idx="24">
                  <c:v>73</c:v>
                </c:pt>
                <c:pt idx="28">
                  <c:v>74</c:v>
                </c:pt>
                <c:pt idx="32">
                  <c:v>83</c:v>
                </c:pt>
                <c:pt idx="36">
                  <c:v>83</c:v>
                </c:pt>
                <c:pt idx="40">
                  <c:v>78</c:v>
                </c:pt>
              </c:numCache>
            </c:numRef>
          </c:val>
          <c:extLst xmlns:c16r2="http://schemas.microsoft.com/office/drawing/2015/06/chart">
            <c:ext xmlns:c16="http://schemas.microsoft.com/office/drawing/2014/chart" uri="{C3380CC4-5D6E-409C-BE32-E72D297353CC}">
              <c16:uniqueId val="{00000003-0F9D-463C-A35F-CABC84A6D154}"/>
            </c:ext>
          </c:extLst>
        </c:ser>
        <c:ser>
          <c:idx val="4"/>
          <c:order val="4"/>
          <c:tx>
            <c:strRef>
              <c:f>Sheet1!$F$49</c:f>
              <c:strCache>
                <c:ptCount val="1"/>
                <c:pt idx="0">
                  <c:v>AP2-AP4</c:v>
                </c:pt>
              </c:strCache>
            </c:strRef>
          </c:tx>
          <c:spPr>
            <a:ln w="63500">
              <a:solidFill>
                <a:srgbClr val="EECAC5">
                  <a:shade val="76000"/>
                  <a:shade val="95000"/>
                  <a:satMod val="105000"/>
                </a:srgbClr>
              </a:solidFill>
            </a:ln>
          </c:spPr>
          <c:marker>
            <c:spPr>
              <a:noFill/>
              <a:ln w="31750"/>
            </c:spPr>
          </c:marke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Sheet1!$G$51:$G$94</c:f>
              <c:numCache>
                <c:formatCode>General</c:formatCode>
                <c:ptCount val="44"/>
                <c:pt idx="0">
                  <c:v>68</c:v>
                </c:pt>
                <c:pt idx="4">
                  <c:v>72</c:v>
                </c:pt>
                <c:pt idx="8">
                  <c:v>70</c:v>
                </c:pt>
                <c:pt idx="12">
                  <c:v>69</c:v>
                </c:pt>
                <c:pt idx="16">
                  <c:v>60</c:v>
                </c:pt>
                <c:pt idx="20">
                  <c:v>67</c:v>
                </c:pt>
                <c:pt idx="24">
                  <c:v>70</c:v>
                </c:pt>
                <c:pt idx="28">
                  <c:v>76</c:v>
                </c:pt>
                <c:pt idx="32">
                  <c:v>74</c:v>
                </c:pt>
                <c:pt idx="36">
                  <c:v>80</c:v>
                </c:pt>
                <c:pt idx="40">
                  <c:v>83</c:v>
                </c:pt>
              </c:numCache>
            </c:numRef>
          </c:val>
          <c:extLst xmlns:c16r2="http://schemas.microsoft.com/office/drawing/2015/06/chart">
            <c:ext xmlns:c16="http://schemas.microsoft.com/office/drawing/2014/chart" uri="{C3380CC4-5D6E-409C-BE32-E72D297353CC}">
              <c16:uniqueId val="{00000004-0F9D-463C-A35F-CABC84A6D154}"/>
            </c:ext>
          </c:extLst>
        </c:ser>
        <c:ser>
          <c:idx val="5"/>
          <c:order val="5"/>
          <c:tx>
            <c:strRef>
              <c:f>Sheet1!$F$97</c:f>
              <c:strCache>
                <c:ptCount val="1"/>
                <c:pt idx="0">
                  <c:v>AP3- AP4</c:v>
                </c:pt>
              </c:strCache>
            </c:strRef>
          </c:tx>
          <c:spPr>
            <a:ln w="63500"/>
          </c:spPr>
          <c:cat>
            <c:numRef>
              <c:f>Sheet1!$A$3:$A$46</c:f>
              <c:numCache>
                <c:formatCode>General</c:formatCode>
                <c:ptCount val="44"/>
                <c:pt idx="0">
                  <c:v>2002</c:v>
                </c:pt>
                <c:pt idx="4">
                  <c:v>2003</c:v>
                </c:pt>
                <c:pt idx="8">
                  <c:v>2004</c:v>
                </c:pt>
                <c:pt idx="12">
                  <c:v>2005</c:v>
                </c:pt>
                <c:pt idx="16">
                  <c:v>2006</c:v>
                </c:pt>
                <c:pt idx="20">
                  <c:v>2007</c:v>
                </c:pt>
                <c:pt idx="24">
                  <c:v>2008</c:v>
                </c:pt>
                <c:pt idx="28">
                  <c:v>2009</c:v>
                </c:pt>
                <c:pt idx="32">
                  <c:v>2010</c:v>
                </c:pt>
                <c:pt idx="36">
                  <c:v>2011</c:v>
                </c:pt>
                <c:pt idx="40">
                  <c:v>2012</c:v>
                </c:pt>
              </c:numCache>
            </c:numRef>
          </c:cat>
          <c:val>
            <c:numRef>
              <c:f>Sheet1!$G$99:$G$142</c:f>
              <c:numCache>
                <c:formatCode>General</c:formatCode>
                <c:ptCount val="44"/>
                <c:pt idx="0">
                  <c:v>62</c:v>
                </c:pt>
                <c:pt idx="4">
                  <c:v>74</c:v>
                </c:pt>
                <c:pt idx="8">
                  <c:v>68</c:v>
                </c:pt>
                <c:pt idx="12">
                  <c:v>72</c:v>
                </c:pt>
                <c:pt idx="16">
                  <c:v>62</c:v>
                </c:pt>
                <c:pt idx="20">
                  <c:v>67</c:v>
                </c:pt>
                <c:pt idx="24">
                  <c:v>75</c:v>
                </c:pt>
                <c:pt idx="28">
                  <c:v>74</c:v>
                </c:pt>
                <c:pt idx="32">
                  <c:v>73</c:v>
                </c:pt>
                <c:pt idx="36">
                  <c:v>78</c:v>
                </c:pt>
                <c:pt idx="40">
                  <c:v>77</c:v>
                </c:pt>
              </c:numCache>
            </c:numRef>
          </c:val>
          <c:extLst xmlns:c16r2="http://schemas.microsoft.com/office/drawing/2015/06/chart">
            <c:ext xmlns:c16="http://schemas.microsoft.com/office/drawing/2014/chart" uri="{C3380CC4-5D6E-409C-BE32-E72D297353CC}">
              <c16:uniqueId val="{00000005-0F9D-463C-A35F-CABC84A6D154}"/>
            </c:ext>
          </c:extLst>
        </c:ser>
        <c:dLbls/>
        <c:marker val="1"/>
        <c:axId val="296193024"/>
        <c:axId val="296198912"/>
      </c:lineChart>
      <c:catAx>
        <c:axId val="296193024"/>
        <c:scaling>
          <c:orientation val="minMax"/>
        </c:scaling>
        <c:axPos val="b"/>
        <c:numFmt formatCode="General" sourceLinked="1"/>
        <c:tickLblPos val="nextTo"/>
        <c:txPr>
          <a:bodyPr/>
          <a:lstStyle/>
          <a:p>
            <a:pPr>
              <a:defRPr lang="en-GB" sz="1400"/>
            </a:pPr>
            <a:endParaRPr lang="fr-FR"/>
          </a:p>
        </c:txPr>
        <c:crossAx val="296198912"/>
        <c:crosses val="autoZero"/>
        <c:auto val="1"/>
        <c:lblAlgn val="ctr"/>
        <c:lblOffset val="100"/>
      </c:catAx>
      <c:valAx>
        <c:axId val="296198912"/>
        <c:scaling>
          <c:orientation val="minMax"/>
        </c:scaling>
        <c:axPos val="l"/>
        <c:majorGridlines/>
        <c:numFmt formatCode="General" sourceLinked="1"/>
        <c:tickLblPos val="nextTo"/>
        <c:txPr>
          <a:bodyPr/>
          <a:lstStyle/>
          <a:p>
            <a:pPr>
              <a:defRPr lang="en-GB"/>
            </a:pPr>
            <a:endParaRPr lang="fr-FR"/>
          </a:p>
        </c:txPr>
        <c:crossAx val="296193024"/>
        <c:crosses val="autoZero"/>
        <c:crossBetween val="between"/>
      </c:valAx>
      <c:spPr>
        <a:ln>
          <a:noFill/>
        </a:ln>
      </c:spPr>
    </c:plotArea>
    <c:legend>
      <c:legendPos val="r"/>
      <c:layout>
        <c:manualLayout>
          <c:xMode val="edge"/>
          <c:yMode val="edge"/>
          <c:x val="0.77435713485819879"/>
          <c:y val="0.17674337955131886"/>
          <c:w val="0.19601344289220535"/>
          <c:h val="0.34548170076332557"/>
        </c:manualLayout>
      </c:layout>
      <c:txPr>
        <a:bodyPr/>
        <a:lstStyle/>
        <a:p>
          <a:pPr>
            <a:defRPr lang="en-GB" sz="1800"/>
          </a:pPr>
          <a:endParaRPr lang="fr-FR"/>
        </a:p>
      </c:txPr>
    </c:legend>
    <c:plotVisOnly val="1"/>
    <c:dispBlanksAs val="gap"/>
  </c:chart>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70D8A3-35F5-4372-B48F-5BD6B1E3347A}"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en-US"/>
        </a:p>
      </dgm:t>
    </dgm:pt>
    <dgm:pt modelId="{7AB92F30-21BE-4787-B66B-F89136796254}">
      <dgm:prSet phldrT="[Text]"/>
      <dgm:spPr/>
      <dgm:t>
        <a:bodyPr/>
        <a:lstStyle/>
        <a:p>
          <a:r>
            <a:rPr lang="en-US"/>
            <a:t>Public pension funds</a:t>
          </a:r>
          <a:endParaRPr lang="en-US" dirty="0"/>
        </a:p>
      </dgm:t>
    </dgm:pt>
    <dgm:pt modelId="{AF647FA6-3C2F-4ED8-BB26-A73D60906843}" type="parTrans" cxnId="{187120B1-595D-41F7-9578-12C3AA26DD79}">
      <dgm:prSet/>
      <dgm:spPr/>
      <dgm:t>
        <a:bodyPr/>
        <a:lstStyle/>
        <a:p>
          <a:endParaRPr lang="en-US"/>
        </a:p>
      </dgm:t>
    </dgm:pt>
    <dgm:pt modelId="{0A4EDC3A-B968-46B7-8978-44BFB9F04419}" type="sibTrans" cxnId="{187120B1-595D-41F7-9578-12C3AA26DD79}">
      <dgm:prSet/>
      <dgm:spPr/>
      <dgm:t>
        <a:bodyPr/>
        <a:lstStyle/>
        <a:p>
          <a:endParaRPr lang="en-US"/>
        </a:p>
      </dgm:t>
    </dgm:pt>
    <dgm:pt modelId="{FDA4C5DC-FA6C-477D-B57A-BF18954A523C}">
      <dgm:prSet phldrT="[Text]" custT="1"/>
      <dgm:spPr/>
      <dgm:t>
        <a:bodyPr/>
        <a:lstStyle/>
        <a:p>
          <a:r>
            <a:rPr lang="en-US" sz="1400" b="0">
              <a:latin typeface="Times New Roman" pitchFamily="18" charset="0"/>
              <a:cs typeface="Times New Roman" pitchFamily="18" charset="0"/>
            </a:rPr>
            <a:t>Proportion of females on board</a:t>
          </a:r>
          <a:endParaRPr lang="en-US" sz="1400" b="0" dirty="0">
            <a:latin typeface="Times New Roman" pitchFamily="18" charset="0"/>
            <a:cs typeface="Times New Roman" pitchFamily="18" charset="0"/>
          </a:endParaRPr>
        </a:p>
      </dgm:t>
    </dgm:pt>
    <dgm:pt modelId="{AE4EDDDC-FA85-4003-A811-E24388D9B41B}" type="parTrans" cxnId="{5DE50666-092A-43F9-9E4E-42243B77D575}">
      <dgm:prSet/>
      <dgm:spPr/>
      <dgm:t>
        <a:bodyPr/>
        <a:lstStyle/>
        <a:p>
          <a:endParaRPr lang="en-US"/>
        </a:p>
      </dgm:t>
    </dgm:pt>
    <dgm:pt modelId="{49F18814-0985-44BD-943D-28C9D048636C}" type="sibTrans" cxnId="{5DE50666-092A-43F9-9E4E-42243B77D575}">
      <dgm:prSet/>
      <dgm:spPr/>
      <dgm:t>
        <a:bodyPr/>
        <a:lstStyle/>
        <a:p>
          <a:endParaRPr lang="en-US"/>
        </a:p>
      </dgm:t>
    </dgm:pt>
    <dgm:pt modelId="{5AB6646D-CFF8-4267-8D2E-632295AD10B4}">
      <dgm:prSet phldrT="[Text]" custT="1"/>
      <dgm:spPr/>
      <dgm:t>
        <a:bodyPr/>
        <a:lstStyle/>
        <a:p>
          <a:r>
            <a:rPr lang="en-US" sz="1400">
              <a:latin typeface="Times New Roman" pitchFamily="18" charset="0"/>
              <a:cs typeface="Times New Roman" pitchFamily="18" charset="0"/>
            </a:rPr>
            <a:t>Age range among board directors</a:t>
          </a:r>
          <a:endParaRPr lang="en-US" sz="1400" dirty="0">
            <a:latin typeface="Times New Roman" pitchFamily="18" charset="0"/>
            <a:cs typeface="Times New Roman" pitchFamily="18" charset="0"/>
          </a:endParaRPr>
        </a:p>
      </dgm:t>
    </dgm:pt>
    <dgm:pt modelId="{4CF77955-040F-4110-925F-011818E540B4}" type="parTrans" cxnId="{CAF38E6F-F0AC-48D5-ABA8-47A8A6D35CE6}">
      <dgm:prSet/>
      <dgm:spPr/>
      <dgm:t>
        <a:bodyPr/>
        <a:lstStyle/>
        <a:p>
          <a:endParaRPr lang="en-US"/>
        </a:p>
      </dgm:t>
    </dgm:pt>
    <dgm:pt modelId="{42C1D71D-0B39-4224-A861-30EE5C3B1D6D}" type="sibTrans" cxnId="{CAF38E6F-F0AC-48D5-ABA8-47A8A6D35CE6}">
      <dgm:prSet/>
      <dgm:spPr/>
      <dgm:t>
        <a:bodyPr/>
        <a:lstStyle/>
        <a:p>
          <a:endParaRPr lang="en-US"/>
        </a:p>
      </dgm:t>
    </dgm:pt>
    <dgm:pt modelId="{6A024699-99EA-4DB1-BEF7-84EB7C1B542A}">
      <dgm:prSet phldrT="[Text]" custT="1"/>
      <dgm:spPr/>
      <dgm:t>
        <a:bodyPr/>
        <a:lstStyle/>
        <a:p>
          <a:r>
            <a:rPr lang="en-US" sz="1400">
              <a:latin typeface="Times New Roman" pitchFamily="18" charset="0"/>
              <a:cs typeface="Times New Roman" pitchFamily="18" charset="0"/>
            </a:rPr>
            <a:t>Proportion of foreigners on boards</a:t>
          </a:r>
          <a:endParaRPr lang="en-US" sz="1400" dirty="0">
            <a:latin typeface="Times New Roman" pitchFamily="18" charset="0"/>
            <a:cs typeface="Times New Roman" pitchFamily="18" charset="0"/>
          </a:endParaRPr>
        </a:p>
      </dgm:t>
    </dgm:pt>
    <dgm:pt modelId="{A2041724-CB52-4075-8D2B-3C30F64227EB}" type="parTrans" cxnId="{BD4C1CB0-2F41-408F-8D9A-A0D969CC8041}">
      <dgm:prSet/>
      <dgm:spPr/>
      <dgm:t>
        <a:bodyPr/>
        <a:lstStyle/>
        <a:p>
          <a:endParaRPr lang="en-US"/>
        </a:p>
      </dgm:t>
    </dgm:pt>
    <dgm:pt modelId="{A71F3EF3-058C-4D40-A6EB-1B5DD9D953B2}" type="sibTrans" cxnId="{BD4C1CB0-2F41-408F-8D9A-A0D969CC8041}">
      <dgm:prSet/>
      <dgm:spPr/>
      <dgm:t>
        <a:bodyPr/>
        <a:lstStyle/>
        <a:p>
          <a:endParaRPr lang="en-US"/>
        </a:p>
      </dgm:t>
    </dgm:pt>
    <dgm:pt modelId="{DB6D0B49-67B1-483C-BC17-E980FD52EC34}">
      <dgm:prSet phldrT="[Text]" custT="1"/>
      <dgm:spPr/>
      <dgm:t>
        <a:bodyPr/>
        <a:lstStyle/>
        <a:p>
          <a:r>
            <a:rPr lang="en-US" sz="1400">
              <a:latin typeface="Times New Roman" pitchFamily="18" charset="0"/>
              <a:cs typeface="Times New Roman" pitchFamily="18" charset="0"/>
            </a:rPr>
            <a:t>Proportion of indep. directors</a:t>
          </a:r>
          <a:endParaRPr lang="en-US" sz="1400" dirty="0">
            <a:latin typeface="Times New Roman" pitchFamily="18" charset="0"/>
            <a:cs typeface="Times New Roman" pitchFamily="18" charset="0"/>
          </a:endParaRPr>
        </a:p>
      </dgm:t>
    </dgm:pt>
    <dgm:pt modelId="{6D161238-E6FD-4BD3-BECE-74CAB146DF04}" type="parTrans" cxnId="{68F29295-C682-423C-A710-82484C74F578}">
      <dgm:prSet/>
      <dgm:spPr/>
      <dgm:t>
        <a:bodyPr/>
        <a:lstStyle/>
        <a:p>
          <a:endParaRPr lang="en-US"/>
        </a:p>
      </dgm:t>
    </dgm:pt>
    <dgm:pt modelId="{3879000D-F611-4349-8BCE-63CCA9417725}" type="sibTrans" cxnId="{68F29295-C682-423C-A710-82484C74F578}">
      <dgm:prSet/>
      <dgm:spPr/>
      <dgm:t>
        <a:bodyPr/>
        <a:lstStyle/>
        <a:p>
          <a:endParaRPr lang="en-US"/>
        </a:p>
      </dgm:t>
    </dgm:pt>
    <dgm:pt modelId="{AD21894F-E7BC-46D3-A108-510D7A0D8B87}">
      <dgm:prSet phldrT="[Text]" custT="1"/>
      <dgm:spPr/>
      <dgm:t>
        <a:bodyPr/>
        <a:lstStyle/>
        <a:p>
          <a:r>
            <a:rPr lang="en-US" sz="1400">
              <a:latin typeface="Times New Roman" pitchFamily="18" charset="0"/>
              <a:cs typeface="Times New Roman" pitchFamily="18" charset="0"/>
            </a:rPr>
            <a:t>CEOs on board of directors</a:t>
          </a:r>
          <a:endParaRPr lang="en-US" sz="1400" dirty="0">
            <a:latin typeface="Times New Roman" pitchFamily="18" charset="0"/>
            <a:cs typeface="Times New Roman" pitchFamily="18" charset="0"/>
          </a:endParaRPr>
        </a:p>
      </dgm:t>
    </dgm:pt>
    <dgm:pt modelId="{F56A4134-A1C0-4078-B4FA-2723C45D31C1}" type="parTrans" cxnId="{AAD1EF7C-CFB9-4923-AFF2-6346ACD9F73D}">
      <dgm:prSet/>
      <dgm:spPr/>
      <dgm:t>
        <a:bodyPr/>
        <a:lstStyle/>
        <a:p>
          <a:endParaRPr lang="en-US"/>
        </a:p>
      </dgm:t>
    </dgm:pt>
    <dgm:pt modelId="{BCCBC36B-31ED-4DB1-A8AF-0871B5D17ED3}" type="sibTrans" cxnId="{AAD1EF7C-CFB9-4923-AFF2-6346ACD9F73D}">
      <dgm:prSet/>
      <dgm:spPr/>
      <dgm:t>
        <a:bodyPr/>
        <a:lstStyle/>
        <a:p>
          <a:endParaRPr lang="en-US"/>
        </a:p>
      </dgm:t>
    </dgm:pt>
    <dgm:pt modelId="{09769C50-066C-4D28-B3C7-381F4024F7E5}">
      <dgm:prSet phldrT="[Text]" custT="1"/>
      <dgm:spPr/>
      <dgm:t>
        <a:bodyPr/>
        <a:lstStyle/>
        <a:p>
          <a:r>
            <a:rPr lang="en-US" sz="1400" dirty="0">
              <a:latin typeface="Times New Roman" pitchFamily="18" charset="0"/>
              <a:cs typeface="Times New Roman" pitchFamily="18" charset="0"/>
            </a:rPr>
            <a:t>Wedge between cash flow and voting rights</a:t>
          </a:r>
        </a:p>
      </dgm:t>
    </dgm:pt>
    <dgm:pt modelId="{F39EC2BB-D5BB-41F4-BAB8-72939521BDA9}" type="parTrans" cxnId="{92C528AC-9151-4DCD-801A-F90CC3A59524}">
      <dgm:prSet/>
      <dgm:spPr/>
      <dgm:t>
        <a:bodyPr/>
        <a:lstStyle/>
        <a:p>
          <a:endParaRPr lang="en-US"/>
        </a:p>
      </dgm:t>
    </dgm:pt>
    <dgm:pt modelId="{DFA33D40-7FC0-4030-9732-F4D5066DB631}" type="sibTrans" cxnId="{92C528AC-9151-4DCD-801A-F90CC3A59524}">
      <dgm:prSet/>
      <dgm:spPr/>
      <dgm:t>
        <a:bodyPr/>
        <a:lstStyle/>
        <a:p>
          <a:endParaRPr lang="en-US"/>
        </a:p>
      </dgm:t>
    </dgm:pt>
    <dgm:pt modelId="{8F37503F-1E24-43C4-9376-D70E1F8582C4}" type="pres">
      <dgm:prSet presAssocID="{1770D8A3-35F5-4372-B48F-5BD6B1E3347A}" presName="Name0" presStyleCnt="0">
        <dgm:presLayoutVars>
          <dgm:chMax val="1"/>
          <dgm:dir/>
          <dgm:animLvl val="ctr"/>
          <dgm:resizeHandles val="exact"/>
        </dgm:presLayoutVars>
      </dgm:prSet>
      <dgm:spPr/>
      <dgm:t>
        <a:bodyPr/>
        <a:lstStyle/>
        <a:p>
          <a:endParaRPr lang="fr-FR"/>
        </a:p>
      </dgm:t>
    </dgm:pt>
    <dgm:pt modelId="{B90625DE-7662-490A-B25F-AFDED258A611}" type="pres">
      <dgm:prSet presAssocID="{7AB92F30-21BE-4787-B66B-F89136796254}" presName="centerShape" presStyleLbl="node0" presStyleIdx="0" presStyleCnt="1" custScaleY="93295"/>
      <dgm:spPr/>
      <dgm:t>
        <a:bodyPr/>
        <a:lstStyle/>
        <a:p>
          <a:endParaRPr lang="fr-FR"/>
        </a:p>
      </dgm:t>
    </dgm:pt>
    <dgm:pt modelId="{CB4D2308-B4D1-4F0D-9605-FD3242FB1F7B}" type="pres">
      <dgm:prSet presAssocID="{AE4EDDDC-FA85-4003-A811-E24388D9B41B}" presName="parTrans" presStyleLbl="sibTrans2D1" presStyleIdx="0" presStyleCnt="6"/>
      <dgm:spPr/>
      <dgm:t>
        <a:bodyPr/>
        <a:lstStyle/>
        <a:p>
          <a:endParaRPr lang="fr-FR"/>
        </a:p>
      </dgm:t>
    </dgm:pt>
    <dgm:pt modelId="{7611A227-BC70-4387-87CD-864A55FF0382}" type="pres">
      <dgm:prSet presAssocID="{AE4EDDDC-FA85-4003-A811-E24388D9B41B}" presName="connectorText" presStyleLbl="sibTrans2D1" presStyleIdx="0" presStyleCnt="6"/>
      <dgm:spPr/>
      <dgm:t>
        <a:bodyPr/>
        <a:lstStyle/>
        <a:p>
          <a:endParaRPr lang="fr-FR"/>
        </a:p>
      </dgm:t>
    </dgm:pt>
    <dgm:pt modelId="{0DDF5557-1C6A-4A58-90F2-9F4312BA5210}" type="pres">
      <dgm:prSet presAssocID="{FDA4C5DC-FA6C-477D-B57A-BF18954A523C}" presName="node" presStyleLbl="node1" presStyleIdx="0" presStyleCnt="6">
        <dgm:presLayoutVars>
          <dgm:bulletEnabled val="1"/>
        </dgm:presLayoutVars>
      </dgm:prSet>
      <dgm:spPr/>
      <dgm:t>
        <a:bodyPr/>
        <a:lstStyle/>
        <a:p>
          <a:endParaRPr lang="fr-FR"/>
        </a:p>
      </dgm:t>
    </dgm:pt>
    <dgm:pt modelId="{9442BD4B-FF07-41DC-A8C3-F6FEFBD5347F}" type="pres">
      <dgm:prSet presAssocID="{4CF77955-040F-4110-925F-011818E540B4}" presName="parTrans" presStyleLbl="sibTrans2D1" presStyleIdx="1" presStyleCnt="6"/>
      <dgm:spPr/>
      <dgm:t>
        <a:bodyPr/>
        <a:lstStyle/>
        <a:p>
          <a:endParaRPr lang="fr-FR"/>
        </a:p>
      </dgm:t>
    </dgm:pt>
    <dgm:pt modelId="{4C4DAA85-32B6-46D1-A697-C6BBF15D86AC}" type="pres">
      <dgm:prSet presAssocID="{4CF77955-040F-4110-925F-011818E540B4}" presName="connectorText" presStyleLbl="sibTrans2D1" presStyleIdx="1" presStyleCnt="6"/>
      <dgm:spPr/>
      <dgm:t>
        <a:bodyPr/>
        <a:lstStyle/>
        <a:p>
          <a:endParaRPr lang="fr-FR"/>
        </a:p>
      </dgm:t>
    </dgm:pt>
    <dgm:pt modelId="{C44AA093-99A8-4CA6-BEED-6763553C8283}" type="pres">
      <dgm:prSet presAssocID="{5AB6646D-CFF8-4267-8D2E-632295AD10B4}" presName="node" presStyleLbl="node1" presStyleIdx="1" presStyleCnt="6">
        <dgm:presLayoutVars>
          <dgm:bulletEnabled val="1"/>
        </dgm:presLayoutVars>
      </dgm:prSet>
      <dgm:spPr/>
      <dgm:t>
        <a:bodyPr/>
        <a:lstStyle/>
        <a:p>
          <a:endParaRPr lang="fr-FR"/>
        </a:p>
      </dgm:t>
    </dgm:pt>
    <dgm:pt modelId="{1898BE56-0E1E-45CB-A0E8-FBAAB59854EF}" type="pres">
      <dgm:prSet presAssocID="{A2041724-CB52-4075-8D2B-3C30F64227EB}" presName="parTrans" presStyleLbl="sibTrans2D1" presStyleIdx="2" presStyleCnt="6"/>
      <dgm:spPr/>
      <dgm:t>
        <a:bodyPr/>
        <a:lstStyle/>
        <a:p>
          <a:endParaRPr lang="fr-FR"/>
        </a:p>
      </dgm:t>
    </dgm:pt>
    <dgm:pt modelId="{9788DB61-0592-474A-BEB6-85955F6CE615}" type="pres">
      <dgm:prSet presAssocID="{A2041724-CB52-4075-8D2B-3C30F64227EB}" presName="connectorText" presStyleLbl="sibTrans2D1" presStyleIdx="2" presStyleCnt="6"/>
      <dgm:spPr/>
      <dgm:t>
        <a:bodyPr/>
        <a:lstStyle/>
        <a:p>
          <a:endParaRPr lang="fr-FR"/>
        </a:p>
      </dgm:t>
    </dgm:pt>
    <dgm:pt modelId="{2B20506F-AECF-403D-98EB-AA8462034E37}" type="pres">
      <dgm:prSet presAssocID="{6A024699-99EA-4DB1-BEF7-84EB7C1B542A}" presName="node" presStyleLbl="node1" presStyleIdx="2" presStyleCnt="6">
        <dgm:presLayoutVars>
          <dgm:bulletEnabled val="1"/>
        </dgm:presLayoutVars>
      </dgm:prSet>
      <dgm:spPr/>
      <dgm:t>
        <a:bodyPr/>
        <a:lstStyle/>
        <a:p>
          <a:endParaRPr lang="fr-FR"/>
        </a:p>
      </dgm:t>
    </dgm:pt>
    <dgm:pt modelId="{6E10146D-4DEA-4B7D-B091-517226FBBF14}" type="pres">
      <dgm:prSet presAssocID="{6D161238-E6FD-4BD3-BECE-74CAB146DF04}" presName="parTrans" presStyleLbl="sibTrans2D1" presStyleIdx="3" presStyleCnt="6"/>
      <dgm:spPr/>
      <dgm:t>
        <a:bodyPr/>
        <a:lstStyle/>
        <a:p>
          <a:endParaRPr lang="fr-FR"/>
        </a:p>
      </dgm:t>
    </dgm:pt>
    <dgm:pt modelId="{4E51095A-BAD1-4902-94B0-E5971527B6AB}" type="pres">
      <dgm:prSet presAssocID="{6D161238-E6FD-4BD3-BECE-74CAB146DF04}" presName="connectorText" presStyleLbl="sibTrans2D1" presStyleIdx="3" presStyleCnt="6"/>
      <dgm:spPr/>
      <dgm:t>
        <a:bodyPr/>
        <a:lstStyle/>
        <a:p>
          <a:endParaRPr lang="fr-FR"/>
        </a:p>
      </dgm:t>
    </dgm:pt>
    <dgm:pt modelId="{0386985D-28A2-4A4C-A6BF-4DD9C54EC59E}" type="pres">
      <dgm:prSet presAssocID="{DB6D0B49-67B1-483C-BC17-E980FD52EC34}" presName="node" presStyleLbl="node1" presStyleIdx="3" presStyleCnt="6">
        <dgm:presLayoutVars>
          <dgm:bulletEnabled val="1"/>
        </dgm:presLayoutVars>
      </dgm:prSet>
      <dgm:spPr/>
      <dgm:t>
        <a:bodyPr/>
        <a:lstStyle/>
        <a:p>
          <a:endParaRPr lang="fr-FR"/>
        </a:p>
      </dgm:t>
    </dgm:pt>
    <dgm:pt modelId="{E5C30015-6AE1-4B11-818D-AF5442A7342A}" type="pres">
      <dgm:prSet presAssocID="{F56A4134-A1C0-4078-B4FA-2723C45D31C1}" presName="parTrans" presStyleLbl="sibTrans2D1" presStyleIdx="4" presStyleCnt="6"/>
      <dgm:spPr/>
      <dgm:t>
        <a:bodyPr/>
        <a:lstStyle/>
        <a:p>
          <a:endParaRPr lang="fr-FR"/>
        </a:p>
      </dgm:t>
    </dgm:pt>
    <dgm:pt modelId="{C7A279AC-5457-44EF-8A1D-DCFDB7E050BA}" type="pres">
      <dgm:prSet presAssocID="{F56A4134-A1C0-4078-B4FA-2723C45D31C1}" presName="connectorText" presStyleLbl="sibTrans2D1" presStyleIdx="4" presStyleCnt="6"/>
      <dgm:spPr/>
      <dgm:t>
        <a:bodyPr/>
        <a:lstStyle/>
        <a:p>
          <a:endParaRPr lang="fr-FR"/>
        </a:p>
      </dgm:t>
    </dgm:pt>
    <dgm:pt modelId="{CE2CACEC-49FA-4D92-99D8-233504BC31E7}" type="pres">
      <dgm:prSet presAssocID="{AD21894F-E7BC-46D3-A108-510D7A0D8B87}" presName="node" presStyleLbl="node1" presStyleIdx="4" presStyleCnt="6">
        <dgm:presLayoutVars>
          <dgm:bulletEnabled val="1"/>
        </dgm:presLayoutVars>
      </dgm:prSet>
      <dgm:spPr/>
      <dgm:t>
        <a:bodyPr/>
        <a:lstStyle/>
        <a:p>
          <a:endParaRPr lang="fr-FR"/>
        </a:p>
      </dgm:t>
    </dgm:pt>
    <dgm:pt modelId="{8ADCE463-B5DA-4B81-A6FD-4A51ED69BC97}" type="pres">
      <dgm:prSet presAssocID="{F39EC2BB-D5BB-41F4-BAB8-72939521BDA9}" presName="parTrans" presStyleLbl="sibTrans2D1" presStyleIdx="5" presStyleCnt="6"/>
      <dgm:spPr/>
      <dgm:t>
        <a:bodyPr/>
        <a:lstStyle/>
        <a:p>
          <a:endParaRPr lang="fr-FR"/>
        </a:p>
      </dgm:t>
    </dgm:pt>
    <dgm:pt modelId="{9ACB3700-C20D-48A1-A5CC-5551FAF8155C}" type="pres">
      <dgm:prSet presAssocID="{F39EC2BB-D5BB-41F4-BAB8-72939521BDA9}" presName="connectorText" presStyleLbl="sibTrans2D1" presStyleIdx="5" presStyleCnt="6"/>
      <dgm:spPr/>
      <dgm:t>
        <a:bodyPr/>
        <a:lstStyle/>
        <a:p>
          <a:endParaRPr lang="fr-FR"/>
        </a:p>
      </dgm:t>
    </dgm:pt>
    <dgm:pt modelId="{33C7DD6F-BD81-4C12-9D86-43F8D3D48879}" type="pres">
      <dgm:prSet presAssocID="{09769C50-066C-4D28-B3C7-381F4024F7E5}" presName="node" presStyleLbl="node1" presStyleIdx="5" presStyleCnt="6">
        <dgm:presLayoutVars>
          <dgm:bulletEnabled val="1"/>
        </dgm:presLayoutVars>
      </dgm:prSet>
      <dgm:spPr/>
      <dgm:t>
        <a:bodyPr/>
        <a:lstStyle/>
        <a:p>
          <a:endParaRPr lang="fr-FR"/>
        </a:p>
      </dgm:t>
    </dgm:pt>
  </dgm:ptLst>
  <dgm:cxnLst>
    <dgm:cxn modelId="{01958245-C9C7-47D9-8E9C-D29925168FA0}" type="presOf" srcId="{A2041724-CB52-4075-8D2B-3C30F64227EB}" destId="{1898BE56-0E1E-45CB-A0E8-FBAAB59854EF}" srcOrd="0" destOrd="0" presId="urn:microsoft.com/office/officeart/2005/8/layout/radial5"/>
    <dgm:cxn modelId="{FEBA90CE-3672-4995-8BDB-F0EEF7137CAC}" type="presOf" srcId="{F39EC2BB-D5BB-41F4-BAB8-72939521BDA9}" destId="{8ADCE463-B5DA-4B81-A6FD-4A51ED69BC97}" srcOrd="0" destOrd="0" presId="urn:microsoft.com/office/officeart/2005/8/layout/radial5"/>
    <dgm:cxn modelId="{B3F952B0-9E14-4D48-98BC-884596FAE24E}" type="presOf" srcId="{4CF77955-040F-4110-925F-011818E540B4}" destId="{4C4DAA85-32B6-46D1-A697-C6BBF15D86AC}" srcOrd="1" destOrd="0" presId="urn:microsoft.com/office/officeart/2005/8/layout/radial5"/>
    <dgm:cxn modelId="{09565024-0F8B-4A59-9223-243B71E68961}" type="presOf" srcId="{AD21894F-E7BC-46D3-A108-510D7A0D8B87}" destId="{CE2CACEC-49FA-4D92-99D8-233504BC31E7}" srcOrd="0" destOrd="0" presId="urn:microsoft.com/office/officeart/2005/8/layout/radial5"/>
    <dgm:cxn modelId="{29AEDAFB-4AFB-4626-9795-B0A285782776}" type="presOf" srcId="{6D161238-E6FD-4BD3-BECE-74CAB146DF04}" destId="{6E10146D-4DEA-4B7D-B091-517226FBBF14}" srcOrd="0" destOrd="0" presId="urn:microsoft.com/office/officeart/2005/8/layout/radial5"/>
    <dgm:cxn modelId="{187120B1-595D-41F7-9578-12C3AA26DD79}" srcId="{1770D8A3-35F5-4372-B48F-5BD6B1E3347A}" destId="{7AB92F30-21BE-4787-B66B-F89136796254}" srcOrd="0" destOrd="0" parTransId="{AF647FA6-3C2F-4ED8-BB26-A73D60906843}" sibTransId="{0A4EDC3A-B968-46B7-8978-44BFB9F04419}"/>
    <dgm:cxn modelId="{1C32B285-293E-406B-A018-90F19F77466B}" type="presOf" srcId="{7AB92F30-21BE-4787-B66B-F89136796254}" destId="{B90625DE-7662-490A-B25F-AFDED258A611}" srcOrd="0" destOrd="0" presId="urn:microsoft.com/office/officeart/2005/8/layout/radial5"/>
    <dgm:cxn modelId="{FEA8911B-F84C-4DF3-979A-307580317794}" type="presOf" srcId="{F56A4134-A1C0-4078-B4FA-2723C45D31C1}" destId="{C7A279AC-5457-44EF-8A1D-DCFDB7E050BA}" srcOrd="1" destOrd="0" presId="urn:microsoft.com/office/officeart/2005/8/layout/radial5"/>
    <dgm:cxn modelId="{D03EDA27-8E83-4802-8D1C-6A44AE031BF8}" type="presOf" srcId="{6D161238-E6FD-4BD3-BECE-74CAB146DF04}" destId="{4E51095A-BAD1-4902-94B0-E5971527B6AB}" srcOrd="1" destOrd="0" presId="urn:microsoft.com/office/officeart/2005/8/layout/radial5"/>
    <dgm:cxn modelId="{CAF38E6F-F0AC-48D5-ABA8-47A8A6D35CE6}" srcId="{7AB92F30-21BE-4787-B66B-F89136796254}" destId="{5AB6646D-CFF8-4267-8D2E-632295AD10B4}" srcOrd="1" destOrd="0" parTransId="{4CF77955-040F-4110-925F-011818E540B4}" sibTransId="{42C1D71D-0B39-4224-A861-30EE5C3B1D6D}"/>
    <dgm:cxn modelId="{87586CB1-B503-413D-AABE-DB9CBD667F06}" type="presOf" srcId="{F56A4134-A1C0-4078-B4FA-2723C45D31C1}" destId="{E5C30015-6AE1-4B11-818D-AF5442A7342A}" srcOrd="0" destOrd="0" presId="urn:microsoft.com/office/officeart/2005/8/layout/radial5"/>
    <dgm:cxn modelId="{E45546B7-7ACA-48B1-B586-D4F052505096}" type="presOf" srcId="{5AB6646D-CFF8-4267-8D2E-632295AD10B4}" destId="{C44AA093-99A8-4CA6-BEED-6763553C8283}" srcOrd="0" destOrd="0" presId="urn:microsoft.com/office/officeart/2005/8/layout/radial5"/>
    <dgm:cxn modelId="{784B449D-0FCA-4F6F-8D23-81A1099C8E73}" type="presOf" srcId="{AE4EDDDC-FA85-4003-A811-E24388D9B41B}" destId="{CB4D2308-B4D1-4F0D-9605-FD3242FB1F7B}" srcOrd="0" destOrd="0" presId="urn:microsoft.com/office/officeart/2005/8/layout/radial5"/>
    <dgm:cxn modelId="{68F29295-C682-423C-A710-82484C74F578}" srcId="{7AB92F30-21BE-4787-B66B-F89136796254}" destId="{DB6D0B49-67B1-483C-BC17-E980FD52EC34}" srcOrd="3" destOrd="0" parTransId="{6D161238-E6FD-4BD3-BECE-74CAB146DF04}" sibTransId="{3879000D-F611-4349-8BCE-63CCA9417725}"/>
    <dgm:cxn modelId="{6F207061-28E4-40CD-BECB-1EFCFC20DC0C}" type="presOf" srcId="{4CF77955-040F-4110-925F-011818E540B4}" destId="{9442BD4B-FF07-41DC-A8C3-F6FEFBD5347F}" srcOrd="0" destOrd="0" presId="urn:microsoft.com/office/officeart/2005/8/layout/radial5"/>
    <dgm:cxn modelId="{2130BA16-71BE-46FD-A92A-28B8E5F5DB53}" type="presOf" srcId="{1770D8A3-35F5-4372-B48F-5BD6B1E3347A}" destId="{8F37503F-1E24-43C4-9376-D70E1F8582C4}" srcOrd="0" destOrd="0" presId="urn:microsoft.com/office/officeart/2005/8/layout/radial5"/>
    <dgm:cxn modelId="{5DE50666-092A-43F9-9E4E-42243B77D575}" srcId="{7AB92F30-21BE-4787-B66B-F89136796254}" destId="{FDA4C5DC-FA6C-477D-B57A-BF18954A523C}" srcOrd="0" destOrd="0" parTransId="{AE4EDDDC-FA85-4003-A811-E24388D9B41B}" sibTransId="{49F18814-0985-44BD-943D-28C9D048636C}"/>
    <dgm:cxn modelId="{0D7733A1-D1A0-44B7-B489-B623E02978BB}" type="presOf" srcId="{F39EC2BB-D5BB-41F4-BAB8-72939521BDA9}" destId="{9ACB3700-C20D-48A1-A5CC-5551FAF8155C}" srcOrd="1" destOrd="0" presId="urn:microsoft.com/office/officeart/2005/8/layout/radial5"/>
    <dgm:cxn modelId="{99A6738D-7EA3-4A1B-B85E-21884D0584D6}" type="presOf" srcId="{DB6D0B49-67B1-483C-BC17-E980FD52EC34}" destId="{0386985D-28A2-4A4C-A6BF-4DD9C54EC59E}" srcOrd="0" destOrd="0" presId="urn:microsoft.com/office/officeart/2005/8/layout/radial5"/>
    <dgm:cxn modelId="{27BA4964-CE75-4845-B124-58A1D56D44E5}" type="presOf" srcId="{A2041724-CB52-4075-8D2B-3C30F64227EB}" destId="{9788DB61-0592-474A-BEB6-85955F6CE615}" srcOrd="1" destOrd="0" presId="urn:microsoft.com/office/officeart/2005/8/layout/radial5"/>
    <dgm:cxn modelId="{3522232F-4167-4AE4-8185-B0CD342E917B}" type="presOf" srcId="{09769C50-066C-4D28-B3C7-381F4024F7E5}" destId="{33C7DD6F-BD81-4C12-9D86-43F8D3D48879}" srcOrd="0" destOrd="0" presId="urn:microsoft.com/office/officeart/2005/8/layout/radial5"/>
    <dgm:cxn modelId="{92C528AC-9151-4DCD-801A-F90CC3A59524}" srcId="{7AB92F30-21BE-4787-B66B-F89136796254}" destId="{09769C50-066C-4D28-B3C7-381F4024F7E5}" srcOrd="5" destOrd="0" parTransId="{F39EC2BB-D5BB-41F4-BAB8-72939521BDA9}" sibTransId="{DFA33D40-7FC0-4030-9732-F4D5066DB631}"/>
    <dgm:cxn modelId="{FCA1E068-94BF-4146-9DAA-708F1AF74E16}" type="presOf" srcId="{6A024699-99EA-4DB1-BEF7-84EB7C1B542A}" destId="{2B20506F-AECF-403D-98EB-AA8462034E37}" srcOrd="0" destOrd="0" presId="urn:microsoft.com/office/officeart/2005/8/layout/radial5"/>
    <dgm:cxn modelId="{D6E768CE-0869-496B-A035-C38D426CB87A}" type="presOf" srcId="{AE4EDDDC-FA85-4003-A811-E24388D9B41B}" destId="{7611A227-BC70-4387-87CD-864A55FF0382}" srcOrd="1" destOrd="0" presId="urn:microsoft.com/office/officeart/2005/8/layout/radial5"/>
    <dgm:cxn modelId="{EE88F9F7-F549-4C1A-9B33-AEE503C0280D}" type="presOf" srcId="{FDA4C5DC-FA6C-477D-B57A-BF18954A523C}" destId="{0DDF5557-1C6A-4A58-90F2-9F4312BA5210}" srcOrd="0" destOrd="0" presId="urn:microsoft.com/office/officeart/2005/8/layout/radial5"/>
    <dgm:cxn modelId="{BD4C1CB0-2F41-408F-8D9A-A0D969CC8041}" srcId="{7AB92F30-21BE-4787-B66B-F89136796254}" destId="{6A024699-99EA-4DB1-BEF7-84EB7C1B542A}" srcOrd="2" destOrd="0" parTransId="{A2041724-CB52-4075-8D2B-3C30F64227EB}" sibTransId="{A71F3EF3-058C-4D40-A6EB-1B5DD9D953B2}"/>
    <dgm:cxn modelId="{AAD1EF7C-CFB9-4923-AFF2-6346ACD9F73D}" srcId="{7AB92F30-21BE-4787-B66B-F89136796254}" destId="{AD21894F-E7BC-46D3-A108-510D7A0D8B87}" srcOrd="4" destOrd="0" parTransId="{F56A4134-A1C0-4078-B4FA-2723C45D31C1}" sibTransId="{BCCBC36B-31ED-4DB1-A8AF-0871B5D17ED3}"/>
    <dgm:cxn modelId="{95992A7A-55C1-4F7A-B59A-C8938EF17D0B}" type="presParOf" srcId="{8F37503F-1E24-43C4-9376-D70E1F8582C4}" destId="{B90625DE-7662-490A-B25F-AFDED258A611}" srcOrd="0" destOrd="0" presId="urn:microsoft.com/office/officeart/2005/8/layout/radial5"/>
    <dgm:cxn modelId="{0C9A8185-A324-4B3B-9CBF-402882C0A3BD}" type="presParOf" srcId="{8F37503F-1E24-43C4-9376-D70E1F8582C4}" destId="{CB4D2308-B4D1-4F0D-9605-FD3242FB1F7B}" srcOrd="1" destOrd="0" presId="urn:microsoft.com/office/officeart/2005/8/layout/radial5"/>
    <dgm:cxn modelId="{DDC0DDDD-ED33-4E4A-9389-E05569659507}" type="presParOf" srcId="{CB4D2308-B4D1-4F0D-9605-FD3242FB1F7B}" destId="{7611A227-BC70-4387-87CD-864A55FF0382}" srcOrd="0" destOrd="0" presId="urn:microsoft.com/office/officeart/2005/8/layout/radial5"/>
    <dgm:cxn modelId="{49311876-D337-48E1-9755-CD515165806B}" type="presParOf" srcId="{8F37503F-1E24-43C4-9376-D70E1F8582C4}" destId="{0DDF5557-1C6A-4A58-90F2-9F4312BA5210}" srcOrd="2" destOrd="0" presId="urn:microsoft.com/office/officeart/2005/8/layout/radial5"/>
    <dgm:cxn modelId="{88EAD945-57EE-4423-9655-98D6EFBAE2B5}" type="presParOf" srcId="{8F37503F-1E24-43C4-9376-D70E1F8582C4}" destId="{9442BD4B-FF07-41DC-A8C3-F6FEFBD5347F}" srcOrd="3" destOrd="0" presId="urn:microsoft.com/office/officeart/2005/8/layout/radial5"/>
    <dgm:cxn modelId="{2AEF0050-14D6-4354-912A-ACFA259BD9E2}" type="presParOf" srcId="{9442BD4B-FF07-41DC-A8C3-F6FEFBD5347F}" destId="{4C4DAA85-32B6-46D1-A697-C6BBF15D86AC}" srcOrd="0" destOrd="0" presId="urn:microsoft.com/office/officeart/2005/8/layout/radial5"/>
    <dgm:cxn modelId="{714E977F-FFDF-4E59-A5DE-0FF3644AC444}" type="presParOf" srcId="{8F37503F-1E24-43C4-9376-D70E1F8582C4}" destId="{C44AA093-99A8-4CA6-BEED-6763553C8283}" srcOrd="4" destOrd="0" presId="urn:microsoft.com/office/officeart/2005/8/layout/radial5"/>
    <dgm:cxn modelId="{2E72EA85-6ACE-4598-A1F0-C8061995410D}" type="presParOf" srcId="{8F37503F-1E24-43C4-9376-D70E1F8582C4}" destId="{1898BE56-0E1E-45CB-A0E8-FBAAB59854EF}" srcOrd="5" destOrd="0" presId="urn:microsoft.com/office/officeart/2005/8/layout/radial5"/>
    <dgm:cxn modelId="{2BD576D4-CCC6-4283-989D-241BC203134D}" type="presParOf" srcId="{1898BE56-0E1E-45CB-A0E8-FBAAB59854EF}" destId="{9788DB61-0592-474A-BEB6-85955F6CE615}" srcOrd="0" destOrd="0" presId="urn:microsoft.com/office/officeart/2005/8/layout/radial5"/>
    <dgm:cxn modelId="{138F2009-27F6-4769-A474-C43A8DA172BF}" type="presParOf" srcId="{8F37503F-1E24-43C4-9376-D70E1F8582C4}" destId="{2B20506F-AECF-403D-98EB-AA8462034E37}" srcOrd="6" destOrd="0" presId="urn:microsoft.com/office/officeart/2005/8/layout/radial5"/>
    <dgm:cxn modelId="{602FAF64-7099-40E3-B777-D21729BA59E4}" type="presParOf" srcId="{8F37503F-1E24-43C4-9376-D70E1F8582C4}" destId="{6E10146D-4DEA-4B7D-B091-517226FBBF14}" srcOrd="7" destOrd="0" presId="urn:microsoft.com/office/officeart/2005/8/layout/radial5"/>
    <dgm:cxn modelId="{2F4CEE26-D5F8-4A85-9C44-08F2B3A6578C}" type="presParOf" srcId="{6E10146D-4DEA-4B7D-B091-517226FBBF14}" destId="{4E51095A-BAD1-4902-94B0-E5971527B6AB}" srcOrd="0" destOrd="0" presId="urn:microsoft.com/office/officeart/2005/8/layout/radial5"/>
    <dgm:cxn modelId="{1F27A621-6BC7-4CE1-8E33-F7C8C72F9FAD}" type="presParOf" srcId="{8F37503F-1E24-43C4-9376-D70E1F8582C4}" destId="{0386985D-28A2-4A4C-A6BF-4DD9C54EC59E}" srcOrd="8" destOrd="0" presId="urn:microsoft.com/office/officeart/2005/8/layout/radial5"/>
    <dgm:cxn modelId="{CFE89095-92CA-4808-9335-3A00E794195E}" type="presParOf" srcId="{8F37503F-1E24-43C4-9376-D70E1F8582C4}" destId="{E5C30015-6AE1-4B11-818D-AF5442A7342A}" srcOrd="9" destOrd="0" presId="urn:microsoft.com/office/officeart/2005/8/layout/radial5"/>
    <dgm:cxn modelId="{307FF0C5-AEF1-49E3-ABF2-005227A6A32C}" type="presParOf" srcId="{E5C30015-6AE1-4B11-818D-AF5442A7342A}" destId="{C7A279AC-5457-44EF-8A1D-DCFDB7E050BA}" srcOrd="0" destOrd="0" presId="urn:microsoft.com/office/officeart/2005/8/layout/radial5"/>
    <dgm:cxn modelId="{1F40B74A-0A25-48DD-8837-378575BD6DD0}" type="presParOf" srcId="{8F37503F-1E24-43C4-9376-D70E1F8582C4}" destId="{CE2CACEC-49FA-4D92-99D8-233504BC31E7}" srcOrd="10" destOrd="0" presId="urn:microsoft.com/office/officeart/2005/8/layout/radial5"/>
    <dgm:cxn modelId="{A1E76EAA-5A8C-4441-A082-C8B449F3FE5B}" type="presParOf" srcId="{8F37503F-1E24-43C4-9376-D70E1F8582C4}" destId="{8ADCE463-B5DA-4B81-A6FD-4A51ED69BC97}" srcOrd="11" destOrd="0" presId="urn:microsoft.com/office/officeart/2005/8/layout/radial5"/>
    <dgm:cxn modelId="{85739BB2-8C89-43AB-8BE5-03F131A4B52F}" type="presParOf" srcId="{8ADCE463-B5DA-4B81-A6FD-4A51ED69BC97}" destId="{9ACB3700-C20D-48A1-A5CC-5551FAF8155C}" srcOrd="0" destOrd="0" presId="urn:microsoft.com/office/officeart/2005/8/layout/radial5"/>
    <dgm:cxn modelId="{18F987C1-F746-4292-8B46-AE24BABF865A}" type="presParOf" srcId="{8F37503F-1E24-43C4-9376-D70E1F8582C4}" destId="{33C7DD6F-BD81-4C12-9D86-43F8D3D48879}" srcOrd="12" destOrd="0" presId="urn:microsoft.com/office/officeart/2005/8/layout/radial5"/>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D56AD0-1D16-4B03-A27B-38A0D305689C}" type="doc">
      <dgm:prSet loTypeId="urn:microsoft.com/office/officeart/2005/8/layout/hProcess7#3" loCatId="list" qsTypeId="urn:microsoft.com/office/officeart/2005/8/quickstyle/simple1" qsCatId="simple" csTypeId="urn:microsoft.com/office/officeart/2005/8/colors/accent1_2" csCatId="accent1" phldr="1"/>
      <dgm:spPr/>
      <dgm:t>
        <a:bodyPr/>
        <a:lstStyle/>
        <a:p>
          <a:endParaRPr lang="en-US"/>
        </a:p>
      </dgm:t>
    </dgm:pt>
    <dgm:pt modelId="{D8EED245-C85F-49B2-9311-3C680B6566B2}">
      <dgm:prSet phldrT="[Text]"/>
      <dgm:spPr>
        <a:noFill/>
      </dgm:spPr>
      <dgm:t>
        <a:bodyPr/>
        <a:lstStyle/>
        <a:p>
          <a:endParaRPr lang="en-US" dirty="0"/>
        </a:p>
      </dgm:t>
    </dgm:pt>
    <dgm:pt modelId="{9677FC44-F7FE-44A7-8353-C2FE63F4799F}" type="parTrans" cxnId="{E68389D8-9729-474C-AEED-3FBDE76BB5BD}">
      <dgm:prSet/>
      <dgm:spPr/>
      <dgm:t>
        <a:bodyPr/>
        <a:lstStyle/>
        <a:p>
          <a:endParaRPr lang="en-US"/>
        </a:p>
      </dgm:t>
    </dgm:pt>
    <dgm:pt modelId="{B1E06491-CAE7-4395-823E-C6FBC2B0759F}" type="sibTrans" cxnId="{E68389D8-9729-474C-AEED-3FBDE76BB5BD}">
      <dgm:prSet/>
      <dgm:spPr/>
      <dgm:t>
        <a:bodyPr/>
        <a:lstStyle/>
        <a:p>
          <a:endParaRPr lang="en-US"/>
        </a:p>
      </dgm:t>
    </dgm:pt>
    <dgm:pt modelId="{7D6900A7-FF95-43F7-87D4-E303A2A1E2E9}">
      <dgm:prSet phldrT="[Text]"/>
      <dgm:spPr/>
      <dgm:t>
        <a:bodyPr/>
        <a:lstStyle/>
        <a:p>
          <a:r>
            <a:rPr lang="en-US" dirty="0"/>
            <a:t>Facilitate dismissal of  CEOs</a:t>
          </a:r>
        </a:p>
      </dgm:t>
    </dgm:pt>
    <dgm:pt modelId="{2B24AB48-2F02-40FC-A23B-A52D52C2A549}" type="parTrans" cxnId="{9949E1B0-DFB5-4326-A2B2-B4AED711AE7E}">
      <dgm:prSet/>
      <dgm:spPr/>
      <dgm:t>
        <a:bodyPr/>
        <a:lstStyle/>
        <a:p>
          <a:endParaRPr lang="en-US"/>
        </a:p>
      </dgm:t>
    </dgm:pt>
    <dgm:pt modelId="{A4555E00-F87B-490D-AB3D-0D3E16C0592F}" type="sibTrans" cxnId="{9949E1B0-DFB5-4326-A2B2-B4AED711AE7E}">
      <dgm:prSet/>
      <dgm:spPr/>
      <dgm:t>
        <a:bodyPr/>
        <a:lstStyle/>
        <a:p>
          <a:endParaRPr lang="en-US"/>
        </a:p>
      </dgm:t>
    </dgm:pt>
    <dgm:pt modelId="{3CA20B93-1B8C-483B-ACF7-25CD7BA5CA06}">
      <dgm:prSet phldrT="[Text]"/>
      <dgm:spPr>
        <a:noFill/>
      </dgm:spPr>
      <dgm:t>
        <a:bodyPr/>
        <a:lstStyle/>
        <a:p>
          <a:r>
            <a:rPr lang="en-US" dirty="0"/>
            <a:t> </a:t>
          </a:r>
        </a:p>
      </dgm:t>
    </dgm:pt>
    <dgm:pt modelId="{AACF770D-A4D1-48C2-A523-268807ED72DD}" type="sibTrans" cxnId="{42744F17-01F6-4BFD-AEA9-4D3BDCEB9944}">
      <dgm:prSet/>
      <dgm:spPr/>
      <dgm:t>
        <a:bodyPr/>
        <a:lstStyle/>
        <a:p>
          <a:endParaRPr lang="en-US"/>
        </a:p>
      </dgm:t>
    </dgm:pt>
    <dgm:pt modelId="{E5846EDC-7538-4804-BAFC-D14D738D90FA}" type="parTrans" cxnId="{42744F17-01F6-4BFD-AEA9-4D3BDCEB9944}">
      <dgm:prSet/>
      <dgm:spPr/>
      <dgm:t>
        <a:bodyPr/>
        <a:lstStyle/>
        <a:p>
          <a:endParaRPr lang="en-US"/>
        </a:p>
      </dgm:t>
    </dgm:pt>
    <dgm:pt modelId="{D6065240-0EF8-490F-9197-ED8BD674ACCF}">
      <dgm:prSet phldrT="[Text]"/>
      <dgm:spPr/>
      <dgm:t>
        <a:bodyPr/>
        <a:lstStyle/>
        <a:p>
          <a:r>
            <a:rPr lang="en-US" dirty="0"/>
            <a:t>Facilitate replacement of board of directors</a:t>
          </a:r>
        </a:p>
      </dgm:t>
    </dgm:pt>
    <dgm:pt modelId="{F471828F-E3AF-48E1-B9D6-E87B87C66D62}" type="sibTrans" cxnId="{46F26B53-2079-475A-A06B-F5005A779FC7}">
      <dgm:prSet/>
      <dgm:spPr/>
      <dgm:t>
        <a:bodyPr/>
        <a:lstStyle/>
        <a:p>
          <a:endParaRPr lang="en-US"/>
        </a:p>
      </dgm:t>
    </dgm:pt>
    <dgm:pt modelId="{C185B143-8CC2-4783-8239-A53283CEAABE}" type="parTrans" cxnId="{46F26B53-2079-475A-A06B-F5005A779FC7}">
      <dgm:prSet/>
      <dgm:spPr/>
      <dgm:t>
        <a:bodyPr/>
        <a:lstStyle/>
        <a:p>
          <a:endParaRPr lang="en-US"/>
        </a:p>
      </dgm:t>
    </dgm:pt>
    <dgm:pt modelId="{FDFA7CD1-77E9-40E3-985C-F3D484B8A8A9}" type="pres">
      <dgm:prSet presAssocID="{CBD56AD0-1D16-4B03-A27B-38A0D305689C}" presName="Name0" presStyleCnt="0">
        <dgm:presLayoutVars>
          <dgm:dir/>
          <dgm:animLvl val="lvl"/>
          <dgm:resizeHandles val="exact"/>
        </dgm:presLayoutVars>
      </dgm:prSet>
      <dgm:spPr/>
      <dgm:t>
        <a:bodyPr/>
        <a:lstStyle/>
        <a:p>
          <a:endParaRPr lang="fr-FR"/>
        </a:p>
      </dgm:t>
    </dgm:pt>
    <dgm:pt modelId="{A915719D-E6F2-4F5E-B52F-F62D8A0EB421}" type="pres">
      <dgm:prSet presAssocID="{D8EED245-C85F-49B2-9311-3C680B6566B2}" presName="compositeNode" presStyleCnt="0">
        <dgm:presLayoutVars>
          <dgm:bulletEnabled val="1"/>
        </dgm:presLayoutVars>
      </dgm:prSet>
      <dgm:spPr/>
    </dgm:pt>
    <dgm:pt modelId="{3F6AE52F-5FA4-4C5D-8F2C-21B5F85F8C3A}" type="pres">
      <dgm:prSet presAssocID="{D8EED245-C85F-49B2-9311-3C680B6566B2}" presName="bgRect" presStyleLbl="node1" presStyleIdx="0" presStyleCnt="2" custLinFactNeighborX="-39"/>
      <dgm:spPr/>
      <dgm:t>
        <a:bodyPr/>
        <a:lstStyle/>
        <a:p>
          <a:endParaRPr lang="fr-FR"/>
        </a:p>
      </dgm:t>
    </dgm:pt>
    <dgm:pt modelId="{7651EB2B-E1B9-4A02-A54C-D4A4762C118C}" type="pres">
      <dgm:prSet presAssocID="{D8EED245-C85F-49B2-9311-3C680B6566B2}" presName="parentNode" presStyleLbl="node1" presStyleIdx="0" presStyleCnt="2">
        <dgm:presLayoutVars>
          <dgm:chMax val="0"/>
          <dgm:bulletEnabled val="1"/>
        </dgm:presLayoutVars>
      </dgm:prSet>
      <dgm:spPr/>
      <dgm:t>
        <a:bodyPr/>
        <a:lstStyle/>
        <a:p>
          <a:endParaRPr lang="fr-FR"/>
        </a:p>
      </dgm:t>
    </dgm:pt>
    <dgm:pt modelId="{41EC9DA1-477A-4C3F-926E-70C8405C5238}" type="pres">
      <dgm:prSet presAssocID="{D8EED245-C85F-49B2-9311-3C680B6566B2}" presName="childNode" presStyleLbl="node1" presStyleIdx="0" presStyleCnt="2">
        <dgm:presLayoutVars>
          <dgm:bulletEnabled val="1"/>
        </dgm:presLayoutVars>
      </dgm:prSet>
      <dgm:spPr/>
      <dgm:t>
        <a:bodyPr/>
        <a:lstStyle/>
        <a:p>
          <a:endParaRPr lang="fr-FR"/>
        </a:p>
      </dgm:t>
    </dgm:pt>
    <dgm:pt modelId="{C8F5738F-5D88-4D07-B8FA-883772503529}" type="pres">
      <dgm:prSet presAssocID="{B1E06491-CAE7-4395-823E-C6FBC2B0759F}" presName="hSp" presStyleCnt="0"/>
      <dgm:spPr/>
    </dgm:pt>
    <dgm:pt modelId="{A8D86F30-2320-4D27-8869-515E349313E3}" type="pres">
      <dgm:prSet presAssocID="{B1E06491-CAE7-4395-823E-C6FBC2B0759F}" presName="vProcSp" presStyleCnt="0"/>
      <dgm:spPr/>
    </dgm:pt>
    <dgm:pt modelId="{32835D9F-9019-447E-83F1-958BC8493858}" type="pres">
      <dgm:prSet presAssocID="{B1E06491-CAE7-4395-823E-C6FBC2B0759F}" presName="vSp1" presStyleCnt="0"/>
      <dgm:spPr/>
    </dgm:pt>
    <dgm:pt modelId="{CB2691BB-8FB2-45E0-99EE-72DCE3FF5E5A}" type="pres">
      <dgm:prSet presAssocID="{B1E06491-CAE7-4395-823E-C6FBC2B0759F}" presName="simulatedConn" presStyleLbl="solidFgAcc1" presStyleIdx="0" presStyleCnt="1"/>
      <dgm:spPr/>
    </dgm:pt>
    <dgm:pt modelId="{77828838-3C7D-4988-8684-6270849F28CA}" type="pres">
      <dgm:prSet presAssocID="{B1E06491-CAE7-4395-823E-C6FBC2B0759F}" presName="vSp2" presStyleCnt="0"/>
      <dgm:spPr/>
    </dgm:pt>
    <dgm:pt modelId="{E13EF449-ACE9-4A09-99C1-077FFE232C1C}" type="pres">
      <dgm:prSet presAssocID="{B1E06491-CAE7-4395-823E-C6FBC2B0759F}" presName="sibTrans" presStyleCnt="0"/>
      <dgm:spPr/>
    </dgm:pt>
    <dgm:pt modelId="{95244663-820C-42D0-B867-E1683239C2B7}" type="pres">
      <dgm:prSet presAssocID="{3CA20B93-1B8C-483B-ACF7-25CD7BA5CA06}" presName="compositeNode" presStyleCnt="0">
        <dgm:presLayoutVars>
          <dgm:bulletEnabled val="1"/>
        </dgm:presLayoutVars>
      </dgm:prSet>
      <dgm:spPr/>
    </dgm:pt>
    <dgm:pt modelId="{F09FC357-DF71-4E30-9E2C-68D4DB3341B0}" type="pres">
      <dgm:prSet presAssocID="{3CA20B93-1B8C-483B-ACF7-25CD7BA5CA06}" presName="bgRect" presStyleLbl="node1" presStyleIdx="1" presStyleCnt="2"/>
      <dgm:spPr/>
      <dgm:t>
        <a:bodyPr/>
        <a:lstStyle/>
        <a:p>
          <a:endParaRPr lang="fr-FR"/>
        </a:p>
      </dgm:t>
    </dgm:pt>
    <dgm:pt modelId="{3E9083A9-271B-4011-8AD1-5DEBB331A6F6}" type="pres">
      <dgm:prSet presAssocID="{3CA20B93-1B8C-483B-ACF7-25CD7BA5CA06}" presName="parentNode" presStyleLbl="node1" presStyleIdx="1" presStyleCnt="2">
        <dgm:presLayoutVars>
          <dgm:chMax val="0"/>
          <dgm:bulletEnabled val="1"/>
        </dgm:presLayoutVars>
      </dgm:prSet>
      <dgm:spPr/>
      <dgm:t>
        <a:bodyPr/>
        <a:lstStyle/>
        <a:p>
          <a:endParaRPr lang="fr-FR"/>
        </a:p>
      </dgm:t>
    </dgm:pt>
    <dgm:pt modelId="{892A939C-B18D-4C19-B6AB-8374BF7CF578}" type="pres">
      <dgm:prSet presAssocID="{3CA20B93-1B8C-483B-ACF7-25CD7BA5CA06}" presName="childNode" presStyleLbl="node1" presStyleIdx="1" presStyleCnt="2">
        <dgm:presLayoutVars>
          <dgm:bulletEnabled val="1"/>
        </dgm:presLayoutVars>
      </dgm:prSet>
      <dgm:spPr/>
      <dgm:t>
        <a:bodyPr/>
        <a:lstStyle/>
        <a:p>
          <a:endParaRPr lang="fr-FR"/>
        </a:p>
      </dgm:t>
    </dgm:pt>
  </dgm:ptLst>
  <dgm:cxnLst>
    <dgm:cxn modelId="{B6141B74-DD91-493B-84F0-25AC830F0EA6}" type="presOf" srcId="{3CA20B93-1B8C-483B-ACF7-25CD7BA5CA06}" destId="{F09FC357-DF71-4E30-9E2C-68D4DB3341B0}" srcOrd="0" destOrd="0" presId="urn:microsoft.com/office/officeart/2005/8/layout/hProcess7#3"/>
    <dgm:cxn modelId="{C7D805BF-0FF5-400F-8147-9F214EC5BF6F}" type="presOf" srcId="{D6065240-0EF8-490F-9197-ED8BD674ACCF}" destId="{892A939C-B18D-4C19-B6AB-8374BF7CF578}" srcOrd="0" destOrd="0" presId="urn:microsoft.com/office/officeart/2005/8/layout/hProcess7#3"/>
    <dgm:cxn modelId="{42744F17-01F6-4BFD-AEA9-4D3BDCEB9944}" srcId="{CBD56AD0-1D16-4B03-A27B-38A0D305689C}" destId="{3CA20B93-1B8C-483B-ACF7-25CD7BA5CA06}" srcOrd="1" destOrd="0" parTransId="{E5846EDC-7538-4804-BAFC-D14D738D90FA}" sibTransId="{AACF770D-A4D1-48C2-A523-268807ED72DD}"/>
    <dgm:cxn modelId="{A7480E8A-E425-4317-9AAB-3EAE2E15A337}" type="presOf" srcId="{3CA20B93-1B8C-483B-ACF7-25CD7BA5CA06}" destId="{3E9083A9-271B-4011-8AD1-5DEBB331A6F6}" srcOrd="1" destOrd="0" presId="urn:microsoft.com/office/officeart/2005/8/layout/hProcess7#3"/>
    <dgm:cxn modelId="{2A13CA92-3B05-49AA-91F9-EF3D82BFBE6C}" type="presOf" srcId="{D8EED245-C85F-49B2-9311-3C680B6566B2}" destId="{7651EB2B-E1B9-4A02-A54C-D4A4762C118C}" srcOrd="1" destOrd="0" presId="urn:microsoft.com/office/officeart/2005/8/layout/hProcess7#3"/>
    <dgm:cxn modelId="{CF826A7A-272A-4F17-A79B-28EC845E3D68}" type="presOf" srcId="{7D6900A7-FF95-43F7-87D4-E303A2A1E2E9}" destId="{41EC9DA1-477A-4C3F-926E-70C8405C5238}" srcOrd="0" destOrd="0" presId="urn:microsoft.com/office/officeart/2005/8/layout/hProcess7#3"/>
    <dgm:cxn modelId="{46F26B53-2079-475A-A06B-F5005A779FC7}" srcId="{3CA20B93-1B8C-483B-ACF7-25CD7BA5CA06}" destId="{D6065240-0EF8-490F-9197-ED8BD674ACCF}" srcOrd="0" destOrd="0" parTransId="{C185B143-8CC2-4783-8239-A53283CEAABE}" sibTransId="{F471828F-E3AF-48E1-B9D6-E87B87C66D62}"/>
    <dgm:cxn modelId="{B0113E16-0669-4DDF-8D65-D483EF388A07}" type="presOf" srcId="{D8EED245-C85F-49B2-9311-3C680B6566B2}" destId="{3F6AE52F-5FA4-4C5D-8F2C-21B5F85F8C3A}" srcOrd="0" destOrd="0" presId="urn:microsoft.com/office/officeart/2005/8/layout/hProcess7#3"/>
    <dgm:cxn modelId="{9949E1B0-DFB5-4326-A2B2-B4AED711AE7E}" srcId="{D8EED245-C85F-49B2-9311-3C680B6566B2}" destId="{7D6900A7-FF95-43F7-87D4-E303A2A1E2E9}" srcOrd="0" destOrd="0" parTransId="{2B24AB48-2F02-40FC-A23B-A52D52C2A549}" sibTransId="{A4555E00-F87B-490D-AB3D-0D3E16C0592F}"/>
    <dgm:cxn modelId="{E68389D8-9729-474C-AEED-3FBDE76BB5BD}" srcId="{CBD56AD0-1D16-4B03-A27B-38A0D305689C}" destId="{D8EED245-C85F-49B2-9311-3C680B6566B2}" srcOrd="0" destOrd="0" parTransId="{9677FC44-F7FE-44A7-8353-C2FE63F4799F}" sibTransId="{B1E06491-CAE7-4395-823E-C6FBC2B0759F}"/>
    <dgm:cxn modelId="{EF6C9D29-F814-488F-A92C-84C93026DD96}" type="presOf" srcId="{CBD56AD0-1D16-4B03-A27B-38A0D305689C}" destId="{FDFA7CD1-77E9-40E3-985C-F3D484B8A8A9}" srcOrd="0" destOrd="0" presId="urn:microsoft.com/office/officeart/2005/8/layout/hProcess7#3"/>
    <dgm:cxn modelId="{782E3D2C-07B8-4AB8-ACBC-F4E8884A142C}" type="presParOf" srcId="{FDFA7CD1-77E9-40E3-985C-F3D484B8A8A9}" destId="{A915719D-E6F2-4F5E-B52F-F62D8A0EB421}" srcOrd="0" destOrd="0" presId="urn:microsoft.com/office/officeart/2005/8/layout/hProcess7#3"/>
    <dgm:cxn modelId="{4B5A872A-42E2-41BE-A27C-F4D4D320E14B}" type="presParOf" srcId="{A915719D-E6F2-4F5E-B52F-F62D8A0EB421}" destId="{3F6AE52F-5FA4-4C5D-8F2C-21B5F85F8C3A}" srcOrd="0" destOrd="0" presId="urn:microsoft.com/office/officeart/2005/8/layout/hProcess7#3"/>
    <dgm:cxn modelId="{48F39491-29C7-4AD7-91C1-D7D4899116DE}" type="presParOf" srcId="{A915719D-E6F2-4F5E-B52F-F62D8A0EB421}" destId="{7651EB2B-E1B9-4A02-A54C-D4A4762C118C}" srcOrd="1" destOrd="0" presId="urn:microsoft.com/office/officeart/2005/8/layout/hProcess7#3"/>
    <dgm:cxn modelId="{0849B3B5-8AEB-4B26-99BF-E59C05364B46}" type="presParOf" srcId="{A915719D-E6F2-4F5E-B52F-F62D8A0EB421}" destId="{41EC9DA1-477A-4C3F-926E-70C8405C5238}" srcOrd="2" destOrd="0" presId="urn:microsoft.com/office/officeart/2005/8/layout/hProcess7#3"/>
    <dgm:cxn modelId="{DFA9EE06-0431-4DDB-A974-99040BEE18EA}" type="presParOf" srcId="{FDFA7CD1-77E9-40E3-985C-F3D484B8A8A9}" destId="{C8F5738F-5D88-4D07-B8FA-883772503529}" srcOrd="1" destOrd="0" presId="urn:microsoft.com/office/officeart/2005/8/layout/hProcess7#3"/>
    <dgm:cxn modelId="{AD11FAFD-D138-4D8E-B919-2C3B93FB2AB2}" type="presParOf" srcId="{FDFA7CD1-77E9-40E3-985C-F3D484B8A8A9}" destId="{A8D86F30-2320-4D27-8869-515E349313E3}" srcOrd="2" destOrd="0" presId="urn:microsoft.com/office/officeart/2005/8/layout/hProcess7#3"/>
    <dgm:cxn modelId="{A40E4A33-5C3C-4C2C-B40E-B42878D07BFD}" type="presParOf" srcId="{A8D86F30-2320-4D27-8869-515E349313E3}" destId="{32835D9F-9019-447E-83F1-958BC8493858}" srcOrd="0" destOrd="0" presId="urn:microsoft.com/office/officeart/2005/8/layout/hProcess7#3"/>
    <dgm:cxn modelId="{C9D5317E-4C91-4814-8201-E8875E3A6F2C}" type="presParOf" srcId="{A8D86F30-2320-4D27-8869-515E349313E3}" destId="{CB2691BB-8FB2-45E0-99EE-72DCE3FF5E5A}" srcOrd="1" destOrd="0" presId="urn:microsoft.com/office/officeart/2005/8/layout/hProcess7#3"/>
    <dgm:cxn modelId="{167E658D-A509-43A2-A9E3-5DADD79E9667}" type="presParOf" srcId="{A8D86F30-2320-4D27-8869-515E349313E3}" destId="{77828838-3C7D-4988-8684-6270849F28CA}" srcOrd="2" destOrd="0" presId="urn:microsoft.com/office/officeart/2005/8/layout/hProcess7#3"/>
    <dgm:cxn modelId="{FC775D57-06A3-40FC-B826-436799256E06}" type="presParOf" srcId="{FDFA7CD1-77E9-40E3-985C-F3D484B8A8A9}" destId="{E13EF449-ACE9-4A09-99C1-077FFE232C1C}" srcOrd="3" destOrd="0" presId="urn:microsoft.com/office/officeart/2005/8/layout/hProcess7#3"/>
    <dgm:cxn modelId="{98CE5C16-22A4-46E0-B5C6-66B6DC5B9F63}" type="presParOf" srcId="{FDFA7CD1-77E9-40E3-985C-F3D484B8A8A9}" destId="{95244663-820C-42D0-B867-E1683239C2B7}" srcOrd="4" destOrd="0" presId="urn:microsoft.com/office/officeart/2005/8/layout/hProcess7#3"/>
    <dgm:cxn modelId="{EF6D3119-E74F-4678-8B05-F5A5302BFAEE}" type="presParOf" srcId="{95244663-820C-42D0-B867-E1683239C2B7}" destId="{F09FC357-DF71-4E30-9E2C-68D4DB3341B0}" srcOrd="0" destOrd="0" presId="urn:microsoft.com/office/officeart/2005/8/layout/hProcess7#3"/>
    <dgm:cxn modelId="{524B7D41-F17E-473B-8F59-3233FE434BAC}" type="presParOf" srcId="{95244663-820C-42D0-B867-E1683239C2B7}" destId="{3E9083A9-271B-4011-8AD1-5DEBB331A6F6}" srcOrd="1" destOrd="0" presId="urn:microsoft.com/office/officeart/2005/8/layout/hProcess7#3"/>
    <dgm:cxn modelId="{225A2DFF-3040-436C-B8FA-52AEE55952CE}" type="presParOf" srcId="{95244663-820C-42D0-B867-E1683239C2B7}" destId="{892A939C-B18D-4C19-B6AB-8374BF7CF578}" srcOrd="2" destOrd="0" presId="urn:microsoft.com/office/officeart/2005/8/layout/hProcess7#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D56AD0-1D16-4B03-A27B-38A0D305689C}" type="doc">
      <dgm:prSet loTypeId="urn:microsoft.com/office/officeart/2005/8/layout/hProcess7#2" loCatId="list" qsTypeId="urn:microsoft.com/office/officeart/2005/8/quickstyle/simple1" qsCatId="simple" csTypeId="urn:microsoft.com/office/officeart/2005/8/colors/accent1_2" csCatId="accent1" phldr="1"/>
      <dgm:spPr/>
      <dgm:t>
        <a:bodyPr/>
        <a:lstStyle/>
        <a:p>
          <a:endParaRPr lang="en-US"/>
        </a:p>
      </dgm:t>
    </dgm:pt>
    <dgm:pt modelId="{D8EED245-C85F-49B2-9311-3C680B6566B2}">
      <dgm:prSet phldrT="[Text]"/>
      <dgm:spPr>
        <a:noFill/>
      </dgm:spPr>
      <dgm:t>
        <a:bodyPr/>
        <a:lstStyle/>
        <a:p>
          <a:endParaRPr lang="en-US" dirty="0"/>
        </a:p>
      </dgm:t>
    </dgm:pt>
    <dgm:pt modelId="{9677FC44-F7FE-44A7-8353-C2FE63F4799F}" type="parTrans" cxnId="{E68389D8-9729-474C-AEED-3FBDE76BB5BD}">
      <dgm:prSet/>
      <dgm:spPr/>
      <dgm:t>
        <a:bodyPr/>
        <a:lstStyle/>
        <a:p>
          <a:endParaRPr lang="en-US"/>
        </a:p>
      </dgm:t>
    </dgm:pt>
    <dgm:pt modelId="{B1E06491-CAE7-4395-823E-C6FBC2B0759F}" type="sibTrans" cxnId="{E68389D8-9729-474C-AEED-3FBDE76BB5BD}">
      <dgm:prSet/>
      <dgm:spPr/>
      <dgm:t>
        <a:bodyPr/>
        <a:lstStyle/>
        <a:p>
          <a:endParaRPr lang="en-US"/>
        </a:p>
      </dgm:t>
    </dgm:pt>
    <dgm:pt modelId="{7D6900A7-FF95-43F7-87D4-E303A2A1E2E9}">
      <dgm:prSet phldrT="[Text]"/>
      <dgm:spPr/>
      <dgm:t>
        <a:bodyPr/>
        <a:lstStyle/>
        <a:p>
          <a:r>
            <a:rPr lang="en-US" dirty="0"/>
            <a:t>Facilitate dismissal of  CEOs</a:t>
          </a:r>
        </a:p>
      </dgm:t>
    </dgm:pt>
    <dgm:pt modelId="{2B24AB48-2F02-40FC-A23B-A52D52C2A549}" type="parTrans" cxnId="{9949E1B0-DFB5-4326-A2B2-B4AED711AE7E}">
      <dgm:prSet/>
      <dgm:spPr/>
      <dgm:t>
        <a:bodyPr/>
        <a:lstStyle/>
        <a:p>
          <a:endParaRPr lang="en-US"/>
        </a:p>
      </dgm:t>
    </dgm:pt>
    <dgm:pt modelId="{A4555E00-F87B-490D-AB3D-0D3E16C0592F}" type="sibTrans" cxnId="{9949E1B0-DFB5-4326-A2B2-B4AED711AE7E}">
      <dgm:prSet/>
      <dgm:spPr/>
      <dgm:t>
        <a:bodyPr/>
        <a:lstStyle/>
        <a:p>
          <a:endParaRPr lang="en-US"/>
        </a:p>
      </dgm:t>
    </dgm:pt>
    <dgm:pt modelId="{3CA20B93-1B8C-483B-ACF7-25CD7BA5CA06}">
      <dgm:prSet phldrT="[Text]"/>
      <dgm:spPr>
        <a:noFill/>
      </dgm:spPr>
      <dgm:t>
        <a:bodyPr/>
        <a:lstStyle/>
        <a:p>
          <a:r>
            <a:rPr lang="en-US" dirty="0"/>
            <a:t> </a:t>
          </a:r>
        </a:p>
      </dgm:t>
    </dgm:pt>
    <dgm:pt modelId="{AACF770D-A4D1-48C2-A523-268807ED72DD}" type="sibTrans" cxnId="{42744F17-01F6-4BFD-AEA9-4D3BDCEB9944}">
      <dgm:prSet/>
      <dgm:spPr/>
      <dgm:t>
        <a:bodyPr/>
        <a:lstStyle/>
        <a:p>
          <a:endParaRPr lang="en-US"/>
        </a:p>
      </dgm:t>
    </dgm:pt>
    <dgm:pt modelId="{E5846EDC-7538-4804-BAFC-D14D738D90FA}" type="parTrans" cxnId="{42744F17-01F6-4BFD-AEA9-4D3BDCEB9944}">
      <dgm:prSet/>
      <dgm:spPr/>
      <dgm:t>
        <a:bodyPr/>
        <a:lstStyle/>
        <a:p>
          <a:endParaRPr lang="en-US"/>
        </a:p>
      </dgm:t>
    </dgm:pt>
    <dgm:pt modelId="{D6065240-0EF8-490F-9197-ED8BD674ACCF}">
      <dgm:prSet phldrT="[Text]"/>
      <dgm:spPr/>
      <dgm:t>
        <a:bodyPr/>
        <a:lstStyle/>
        <a:p>
          <a:r>
            <a:rPr lang="en-US" dirty="0"/>
            <a:t>Facilitate replacement of board of directors</a:t>
          </a:r>
        </a:p>
      </dgm:t>
    </dgm:pt>
    <dgm:pt modelId="{F471828F-E3AF-48E1-B9D6-E87B87C66D62}" type="sibTrans" cxnId="{46F26B53-2079-475A-A06B-F5005A779FC7}">
      <dgm:prSet/>
      <dgm:spPr/>
      <dgm:t>
        <a:bodyPr/>
        <a:lstStyle/>
        <a:p>
          <a:endParaRPr lang="en-US"/>
        </a:p>
      </dgm:t>
    </dgm:pt>
    <dgm:pt modelId="{C185B143-8CC2-4783-8239-A53283CEAABE}" type="parTrans" cxnId="{46F26B53-2079-475A-A06B-F5005A779FC7}">
      <dgm:prSet/>
      <dgm:spPr/>
      <dgm:t>
        <a:bodyPr/>
        <a:lstStyle/>
        <a:p>
          <a:endParaRPr lang="en-US"/>
        </a:p>
      </dgm:t>
    </dgm:pt>
    <dgm:pt modelId="{FDFA7CD1-77E9-40E3-985C-F3D484B8A8A9}" type="pres">
      <dgm:prSet presAssocID="{CBD56AD0-1D16-4B03-A27B-38A0D305689C}" presName="Name0" presStyleCnt="0">
        <dgm:presLayoutVars>
          <dgm:dir/>
          <dgm:animLvl val="lvl"/>
          <dgm:resizeHandles val="exact"/>
        </dgm:presLayoutVars>
      </dgm:prSet>
      <dgm:spPr/>
      <dgm:t>
        <a:bodyPr/>
        <a:lstStyle/>
        <a:p>
          <a:endParaRPr lang="fr-FR"/>
        </a:p>
      </dgm:t>
    </dgm:pt>
    <dgm:pt modelId="{A915719D-E6F2-4F5E-B52F-F62D8A0EB421}" type="pres">
      <dgm:prSet presAssocID="{D8EED245-C85F-49B2-9311-3C680B6566B2}" presName="compositeNode" presStyleCnt="0">
        <dgm:presLayoutVars>
          <dgm:bulletEnabled val="1"/>
        </dgm:presLayoutVars>
      </dgm:prSet>
      <dgm:spPr/>
    </dgm:pt>
    <dgm:pt modelId="{3F6AE52F-5FA4-4C5D-8F2C-21B5F85F8C3A}" type="pres">
      <dgm:prSet presAssocID="{D8EED245-C85F-49B2-9311-3C680B6566B2}" presName="bgRect" presStyleLbl="node1" presStyleIdx="0" presStyleCnt="2" custLinFactNeighborX="-39"/>
      <dgm:spPr/>
      <dgm:t>
        <a:bodyPr/>
        <a:lstStyle/>
        <a:p>
          <a:endParaRPr lang="fr-FR"/>
        </a:p>
      </dgm:t>
    </dgm:pt>
    <dgm:pt modelId="{7651EB2B-E1B9-4A02-A54C-D4A4762C118C}" type="pres">
      <dgm:prSet presAssocID="{D8EED245-C85F-49B2-9311-3C680B6566B2}" presName="parentNode" presStyleLbl="node1" presStyleIdx="0" presStyleCnt="2">
        <dgm:presLayoutVars>
          <dgm:chMax val="0"/>
          <dgm:bulletEnabled val="1"/>
        </dgm:presLayoutVars>
      </dgm:prSet>
      <dgm:spPr/>
      <dgm:t>
        <a:bodyPr/>
        <a:lstStyle/>
        <a:p>
          <a:endParaRPr lang="fr-FR"/>
        </a:p>
      </dgm:t>
    </dgm:pt>
    <dgm:pt modelId="{41EC9DA1-477A-4C3F-926E-70C8405C5238}" type="pres">
      <dgm:prSet presAssocID="{D8EED245-C85F-49B2-9311-3C680B6566B2}" presName="childNode" presStyleLbl="node1" presStyleIdx="0" presStyleCnt="2">
        <dgm:presLayoutVars>
          <dgm:bulletEnabled val="1"/>
        </dgm:presLayoutVars>
      </dgm:prSet>
      <dgm:spPr/>
      <dgm:t>
        <a:bodyPr/>
        <a:lstStyle/>
        <a:p>
          <a:endParaRPr lang="fr-FR"/>
        </a:p>
      </dgm:t>
    </dgm:pt>
    <dgm:pt modelId="{C8F5738F-5D88-4D07-B8FA-883772503529}" type="pres">
      <dgm:prSet presAssocID="{B1E06491-CAE7-4395-823E-C6FBC2B0759F}" presName="hSp" presStyleCnt="0"/>
      <dgm:spPr/>
    </dgm:pt>
    <dgm:pt modelId="{A8D86F30-2320-4D27-8869-515E349313E3}" type="pres">
      <dgm:prSet presAssocID="{B1E06491-CAE7-4395-823E-C6FBC2B0759F}" presName="vProcSp" presStyleCnt="0"/>
      <dgm:spPr/>
    </dgm:pt>
    <dgm:pt modelId="{32835D9F-9019-447E-83F1-958BC8493858}" type="pres">
      <dgm:prSet presAssocID="{B1E06491-CAE7-4395-823E-C6FBC2B0759F}" presName="vSp1" presStyleCnt="0"/>
      <dgm:spPr/>
    </dgm:pt>
    <dgm:pt modelId="{CB2691BB-8FB2-45E0-99EE-72DCE3FF5E5A}" type="pres">
      <dgm:prSet presAssocID="{B1E06491-CAE7-4395-823E-C6FBC2B0759F}" presName="simulatedConn" presStyleLbl="solidFgAcc1" presStyleIdx="0" presStyleCnt="1"/>
      <dgm:spPr/>
    </dgm:pt>
    <dgm:pt modelId="{77828838-3C7D-4988-8684-6270849F28CA}" type="pres">
      <dgm:prSet presAssocID="{B1E06491-CAE7-4395-823E-C6FBC2B0759F}" presName="vSp2" presStyleCnt="0"/>
      <dgm:spPr/>
    </dgm:pt>
    <dgm:pt modelId="{E13EF449-ACE9-4A09-99C1-077FFE232C1C}" type="pres">
      <dgm:prSet presAssocID="{B1E06491-CAE7-4395-823E-C6FBC2B0759F}" presName="sibTrans" presStyleCnt="0"/>
      <dgm:spPr/>
    </dgm:pt>
    <dgm:pt modelId="{95244663-820C-42D0-B867-E1683239C2B7}" type="pres">
      <dgm:prSet presAssocID="{3CA20B93-1B8C-483B-ACF7-25CD7BA5CA06}" presName="compositeNode" presStyleCnt="0">
        <dgm:presLayoutVars>
          <dgm:bulletEnabled val="1"/>
        </dgm:presLayoutVars>
      </dgm:prSet>
      <dgm:spPr/>
    </dgm:pt>
    <dgm:pt modelId="{F09FC357-DF71-4E30-9E2C-68D4DB3341B0}" type="pres">
      <dgm:prSet presAssocID="{3CA20B93-1B8C-483B-ACF7-25CD7BA5CA06}" presName="bgRect" presStyleLbl="node1" presStyleIdx="1" presStyleCnt="2"/>
      <dgm:spPr/>
      <dgm:t>
        <a:bodyPr/>
        <a:lstStyle/>
        <a:p>
          <a:endParaRPr lang="fr-FR"/>
        </a:p>
      </dgm:t>
    </dgm:pt>
    <dgm:pt modelId="{3E9083A9-271B-4011-8AD1-5DEBB331A6F6}" type="pres">
      <dgm:prSet presAssocID="{3CA20B93-1B8C-483B-ACF7-25CD7BA5CA06}" presName="parentNode" presStyleLbl="node1" presStyleIdx="1" presStyleCnt="2">
        <dgm:presLayoutVars>
          <dgm:chMax val="0"/>
          <dgm:bulletEnabled val="1"/>
        </dgm:presLayoutVars>
      </dgm:prSet>
      <dgm:spPr/>
      <dgm:t>
        <a:bodyPr/>
        <a:lstStyle/>
        <a:p>
          <a:endParaRPr lang="fr-FR"/>
        </a:p>
      </dgm:t>
    </dgm:pt>
    <dgm:pt modelId="{892A939C-B18D-4C19-B6AB-8374BF7CF578}" type="pres">
      <dgm:prSet presAssocID="{3CA20B93-1B8C-483B-ACF7-25CD7BA5CA06}" presName="childNode" presStyleLbl="node1" presStyleIdx="1" presStyleCnt="2">
        <dgm:presLayoutVars>
          <dgm:bulletEnabled val="1"/>
        </dgm:presLayoutVars>
      </dgm:prSet>
      <dgm:spPr/>
      <dgm:t>
        <a:bodyPr/>
        <a:lstStyle/>
        <a:p>
          <a:endParaRPr lang="fr-FR"/>
        </a:p>
      </dgm:t>
    </dgm:pt>
  </dgm:ptLst>
  <dgm:cxnLst>
    <dgm:cxn modelId="{B6141B74-DD91-493B-84F0-25AC830F0EA6}" type="presOf" srcId="{3CA20B93-1B8C-483B-ACF7-25CD7BA5CA06}" destId="{F09FC357-DF71-4E30-9E2C-68D4DB3341B0}" srcOrd="0" destOrd="0" presId="urn:microsoft.com/office/officeart/2005/8/layout/hProcess7#2"/>
    <dgm:cxn modelId="{C7D805BF-0FF5-400F-8147-9F214EC5BF6F}" type="presOf" srcId="{D6065240-0EF8-490F-9197-ED8BD674ACCF}" destId="{892A939C-B18D-4C19-B6AB-8374BF7CF578}" srcOrd="0" destOrd="0" presId="urn:microsoft.com/office/officeart/2005/8/layout/hProcess7#2"/>
    <dgm:cxn modelId="{42744F17-01F6-4BFD-AEA9-4D3BDCEB9944}" srcId="{CBD56AD0-1D16-4B03-A27B-38A0D305689C}" destId="{3CA20B93-1B8C-483B-ACF7-25CD7BA5CA06}" srcOrd="1" destOrd="0" parTransId="{E5846EDC-7538-4804-BAFC-D14D738D90FA}" sibTransId="{AACF770D-A4D1-48C2-A523-268807ED72DD}"/>
    <dgm:cxn modelId="{A7480E8A-E425-4317-9AAB-3EAE2E15A337}" type="presOf" srcId="{3CA20B93-1B8C-483B-ACF7-25CD7BA5CA06}" destId="{3E9083A9-271B-4011-8AD1-5DEBB331A6F6}" srcOrd="1" destOrd="0" presId="urn:microsoft.com/office/officeart/2005/8/layout/hProcess7#2"/>
    <dgm:cxn modelId="{2A13CA92-3B05-49AA-91F9-EF3D82BFBE6C}" type="presOf" srcId="{D8EED245-C85F-49B2-9311-3C680B6566B2}" destId="{7651EB2B-E1B9-4A02-A54C-D4A4762C118C}" srcOrd="1" destOrd="0" presId="urn:microsoft.com/office/officeart/2005/8/layout/hProcess7#2"/>
    <dgm:cxn modelId="{CF826A7A-272A-4F17-A79B-28EC845E3D68}" type="presOf" srcId="{7D6900A7-FF95-43F7-87D4-E303A2A1E2E9}" destId="{41EC9DA1-477A-4C3F-926E-70C8405C5238}" srcOrd="0" destOrd="0" presId="urn:microsoft.com/office/officeart/2005/8/layout/hProcess7#2"/>
    <dgm:cxn modelId="{46F26B53-2079-475A-A06B-F5005A779FC7}" srcId="{3CA20B93-1B8C-483B-ACF7-25CD7BA5CA06}" destId="{D6065240-0EF8-490F-9197-ED8BD674ACCF}" srcOrd="0" destOrd="0" parTransId="{C185B143-8CC2-4783-8239-A53283CEAABE}" sibTransId="{F471828F-E3AF-48E1-B9D6-E87B87C66D62}"/>
    <dgm:cxn modelId="{B0113E16-0669-4DDF-8D65-D483EF388A07}" type="presOf" srcId="{D8EED245-C85F-49B2-9311-3C680B6566B2}" destId="{3F6AE52F-5FA4-4C5D-8F2C-21B5F85F8C3A}" srcOrd="0" destOrd="0" presId="urn:microsoft.com/office/officeart/2005/8/layout/hProcess7#2"/>
    <dgm:cxn modelId="{9949E1B0-DFB5-4326-A2B2-B4AED711AE7E}" srcId="{D8EED245-C85F-49B2-9311-3C680B6566B2}" destId="{7D6900A7-FF95-43F7-87D4-E303A2A1E2E9}" srcOrd="0" destOrd="0" parTransId="{2B24AB48-2F02-40FC-A23B-A52D52C2A549}" sibTransId="{A4555E00-F87B-490D-AB3D-0D3E16C0592F}"/>
    <dgm:cxn modelId="{E68389D8-9729-474C-AEED-3FBDE76BB5BD}" srcId="{CBD56AD0-1D16-4B03-A27B-38A0D305689C}" destId="{D8EED245-C85F-49B2-9311-3C680B6566B2}" srcOrd="0" destOrd="0" parTransId="{9677FC44-F7FE-44A7-8353-C2FE63F4799F}" sibTransId="{B1E06491-CAE7-4395-823E-C6FBC2B0759F}"/>
    <dgm:cxn modelId="{EF6C9D29-F814-488F-A92C-84C93026DD96}" type="presOf" srcId="{CBD56AD0-1D16-4B03-A27B-38A0D305689C}" destId="{FDFA7CD1-77E9-40E3-985C-F3D484B8A8A9}" srcOrd="0" destOrd="0" presId="urn:microsoft.com/office/officeart/2005/8/layout/hProcess7#2"/>
    <dgm:cxn modelId="{782E3D2C-07B8-4AB8-ACBC-F4E8884A142C}" type="presParOf" srcId="{FDFA7CD1-77E9-40E3-985C-F3D484B8A8A9}" destId="{A915719D-E6F2-4F5E-B52F-F62D8A0EB421}" srcOrd="0" destOrd="0" presId="urn:microsoft.com/office/officeart/2005/8/layout/hProcess7#2"/>
    <dgm:cxn modelId="{4B5A872A-42E2-41BE-A27C-F4D4D320E14B}" type="presParOf" srcId="{A915719D-E6F2-4F5E-B52F-F62D8A0EB421}" destId="{3F6AE52F-5FA4-4C5D-8F2C-21B5F85F8C3A}" srcOrd="0" destOrd="0" presId="urn:microsoft.com/office/officeart/2005/8/layout/hProcess7#2"/>
    <dgm:cxn modelId="{48F39491-29C7-4AD7-91C1-D7D4899116DE}" type="presParOf" srcId="{A915719D-E6F2-4F5E-B52F-F62D8A0EB421}" destId="{7651EB2B-E1B9-4A02-A54C-D4A4762C118C}" srcOrd="1" destOrd="0" presId="urn:microsoft.com/office/officeart/2005/8/layout/hProcess7#2"/>
    <dgm:cxn modelId="{0849B3B5-8AEB-4B26-99BF-E59C05364B46}" type="presParOf" srcId="{A915719D-E6F2-4F5E-B52F-F62D8A0EB421}" destId="{41EC9DA1-477A-4C3F-926E-70C8405C5238}" srcOrd="2" destOrd="0" presId="urn:microsoft.com/office/officeart/2005/8/layout/hProcess7#2"/>
    <dgm:cxn modelId="{DFA9EE06-0431-4DDB-A974-99040BEE18EA}" type="presParOf" srcId="{FDFA7CD1-77E9-40E3-985C-F3D484B8A8A9}" destId="{C8F5738F-5D88-4D07-B8FA-883772503529}" srcOrd="1" destOrd="0" presId="urn:microsoft.com/office/officeart/2005/8/layout/hProcess7#2"/>
    <dgm:cxn modelId="{AD11FAFD-D138-4D8E-B919-2C3B93FB2AB2}" type="presParOf" srcId="{FDFA7CD1-77E9-40E3-985C-F3D484B8A8A9}" destId="{A8D86F30-2320-4D27-8869-515E349313E3}" srcOrd="2" destOrd="0" presId="urn:microsoft.com/office/officeart/2005/8/layout/hProcess7#2"/>
    <dgm:cxn modelId="{A40E4A33-5C3C-4C2C-B40E-B42878D07BFD}" type="presParOf" srcId="{A8D86F30-2320-4D27-8869-515E349313E3}" destId="{32835D9F-9019-447E-83F1-958BC8493858}" srcOrd="0" destOrd="0" presId="urn:microsoft.com/office/officeart/2005/8/layout/hProcess7#2"/>
    <dgm:cxn modelId="{C9D5317E-4C91-4814-8201-E8875E3A6F2C}" type="presParOf" srcId="{A8D86F30-2320-4D27-8869-515E349313E3}" destId="{CB2691BB-8FB2-45E0-99EE-72DCE3FF5E5A}" srcOrd="1" destOrd="0" presId="urn:microsoft.com/office/officeart/2005/8/layout/hProcess7#2"/>
    <dgm:cxn modelId="{167E658D-A509-43A2-A9E3-5DADD79E9667}" type="presParOf" srcId="{A8D86F30-2320-4D27-8869-515E349313E3}" destId="{77828838-3C7D-4988-8684-6270849F28CA}" srcOrd="2" destOrd="0" presId="urn:microsoft.com/office/officeart/2005/8/layout/hProcess7#2"/>
    <dgm:cxn modelId="{FC775D57-06A3-40FC-B826-436799256E06}" type="presParOf" srcId="{FDFA7CD1-77E9-40E3-985C-F3D484B8A8A9}" destId="{E13EF449-ACE9-4A09-99C1-077FFE232C1C}" srcOrd="3" destOrd="0" presId="urn:microsoft.com/office/officeart/2005/8/layout/hProcess7#2"/>
    <dgm:cxn modelId="{98CE5C16-22A4-46E0-B5C6-66B6DC5B9F63}" type="presParOf" srcId="{FDFA7CD1-77E9-40E3-985C-F3D484B8A8A9}" destId="{95244663-820C-42D0-B867-E1683239C2B7}" srcOrd="4" destOrd="0" presId="urn:microsoft.com/office/officeart/2005/8/layout/hProcess7#2"/>
    <dgm:cxn modelId="{EF6D3119-E74F-4678-8B05-F5A5302BFAEE}" type="presParOf" srcId="{95244663-820C-42D0-B867-E1683239C2B7}" destId="{F09FC357-DF71-4E30-9E2C-68D4DB3341B0}" srcOrd="0" destOrd="0" presId="urn:microsoft.com/office/officeart/2005/8/layout/hProcess7#2"/>
    <dgm:cxn modelId="{524B7D41-F17E-473B-8F59-3233FE434BAC}" type="presParOf" srcId="{95244663-820C-42D0-B867-E1683239C2B7}" destId="{3E9083A9-271B-4011-8AD1-5DEBB331A6F6}" srcOrd="1" destOrd="0" presId="urn:microsoft.com/office/officeart/2005/8/layout/hProcess7#2"/>
    <dgm:cxn modelId="{225A2DFF-3040-436C-B8FA-52AEE55952CE}" type="presParOf" srcId="{95244663-820C-42D0-B867-E1683239C2B7}" destId="{892A939C-B18D-4C19-B6AB-8374BF7CF578}" srcOrd="2" destOrd="0" presId="urn:microsoft.com/office/officeart/2005/8/layout/hProcess7#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3">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0.70118</cdr:x>
      <cdr:y>0.06179</cdr:y>
    </cdr:from>
    <cdr:to>
      <cdr:x>0.78496</cdr:x>
      <cdr:y>0.11431</cdr:y>
    </cdr:to>
    <cdr:sp macro="" textlink="">
      <cdr:nvSpPr>
        <cdr:cNvPr id="2" name="TextBox 1"/>
        <cdr:cNvSpPr txBox="1"/>
      </cdr:nvSpPr>
      <cdr:spPr>
        <a:xfrm xmlns:a="http://schemas.openxmlformats.org/drawingml/2006/main">
          <a:off x="5098727" y="267306"/>
          <a:ext cx="609222" cy="2271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0" i="0">
              <a:solidFill>
                <a:srgbClr val="000000"/>
              </a:solidFill>
              <a:latin typeface="Arial Narrow"/>
            </a:rPr>
            <a:t>$34.9 tn</a:t>
          </a:r>
        </a:p>
      </cdr:txBody>
    </cdr:sp>
  </cdr:relSizeAnchor>
  <cdr:relSizeAnchor xmlns:cdr="http://schemas.openxmlformats.org/drawingml/2006/chartDrawing">
    <cdr:from>
      <cdr:x>0.69564</cdr:x>
      <cdr:y>0.18661</cdr:y>
    </cdr:from>
    <cdr:to>
      <cdr:x>0.78409</cdr:x>
      <cdr:y>0.25798</cdr:y>
    </cdr:to>
    <cdr:sp macro="" textlink="">
      <cdr:nvSpPr>
        <cdr:cNvPr id="3" name="TextBox 1"/>
        <cdr:cNvSpPr txBox="1"/>
      </cdr:nvSpPr>
      <cdr:spPr>
        <a:xfrm xmlns:a="http://schemas.openxmlformats.org/drawingml/2006/main">
          <a:off x="5058505" y="807232"/>
          <a:ext cx="643180" cy="3087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0" i="0">
              <a:solidFill>
                <a:srgbClr val="558ED5"/>
              </a:solidFill>
              <a:latin typeface="Arial Narrow"/>
            </a:rPr>
            <a:t>$26.1 tn</a:t>
          </a:r>
        </a:p>
      </cdr:txBody>
    </cdr:sp>
  </cdr:relSizeAnchor>
  <cdr:relSizeAnchor xmlns:cdr="http://schemas.openxmlformats.org/drawingml/2006/chartDrawing">
    <cdr:from>
      <cdr:x>0.69405</cdr:x>
      <cdr:y>0.31721</cdr:y>
    </cdr:from>
    <cdr:to>
      <cdr:x>0.77693</cdr:x>
      <cdr:y>0.38698</cdr:y>
    </cdr:to>
    <cdr:sp macro="" textlink="">
      <cdr:nvSpPr>
        <cdr:cNvPr id="4" name="TextBox 1"/>
        <cdr:cNvSpPr txBox="1"/>
      </cdr:nvSpPr>
      <cdr:spPr>
        <a:xfrm xmlns:a="http://schemas.openxmlformats.org/drawingml/2006/main">
          <a:off x="5046933" y="1372187"/>
          <a:ext cx="602677" cy="301814"/>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0" i="0">
              <a:solidFill>
                <a:sysClr val="windowText" lastClr="000000"/>
              </a:solidFill>
              <a:latin typeface="Arial Narrow"/>
            </a:rPr>
            <a:t>$24.7 tn</a:t>
          </a:r>
        </a:p>
      </cdr:txBody>
    </cdr:sp>
  </cdr:relSizeAnchor>
  <cdr:relSizeAnchor xmlns:cdr="http://schemas.openxmlformats.org/drawingml/2006/chartDrawing">
    <cdr:from>
      <cdr:x>0.70444</cdr:x>
      <cdr:y>0.70378</cdr:y>
    </cdr:from>
    <cdr:to>
      <cdr:x>0.79289</cdr:x>
      <cdr:y>0.77515</cdr:y>
    </cdr:to>
    <cdr:sp macro="" textlink="">
      <cdr:nvSpPr>
        <cdr:cNvPr id="6" name="TextBox 1"/>
        <cdr:cNvSpPr txBox="1"/>
      </cdr:nvSpPr>
      <cdr:spPr>
        <a:xfrm xmlns:a="http://schemas.openxmlformats.org/drawingml/2006/main">
          <a:off x="5122433" y="3044439"/>
          <a:ext cx="643180" cy="3087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0" i="0">
              <a:solidFill>
                <a:srgbClr val="558ED5"/>
              </a:solidFill>
              <a:latin typeface="Arial Narrow"/>
            </a:rPr>
            <a:t>$5.1 tn</a:t>
          </a:r>
        </a:p>
      </cdr:txBody>
    </cdr:sp>
  </cdr:relSizeAnchor>
  <cdr:relSizeAnchor xmlns:cdr="http://schemas.openxmlformats.org/drawingml/2006/chartDrawing">
    <cdr:from>
      <cdr:x>0.70454</cdr:x>
      <cdr:y>0.81189</cdr:y>
    </cdr:from>
    <cdr:to>
      <cdr:x>0.78742</cdr:x>
      <cdr:y>0.88167</cdr:y>
    </cdr:to>
    <cdr:sp macro="" textlink="">
      <cdr:nvSpPr>
        <cdr:cNvPr id="7" name="TextBox 1"/>
        <cdr:cNvSpPr txBox="1"/>
      </cdr:nvSpPr>
      <cdr:spPr>
        <a:xfrm xmlns:a="http://schemas.openxmlformats.org/drawingml/2006/main">
          <a:off x="5123201" y="3512113"/>
          <a:ext cx="602678" cy="30185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0" i="0">
              <a:solidFill>
                <a:sysClr val="windowText" lastClr="000000"/>
              </a:solidFill>
              <a:latin typeface="Arial Narrow"/>
            </a:rPr>
            <a:t>$1.8 tn</a:t>
          </a:r>
        </a:p>
      </cdr:txBody>
    </cdr:sp>
  </cdr:relSizeAnchor>
</c:userShapes>
</file>

<file path=ppt/drawings/drawing2.xml><?xml version="1.0" encoding="utf-8"?>
<c:userShapes xmlns:c="http://schemas.openxmlformats.org/drawingml/2006/chart">
  <cdr:relSizeAnchor xmlns:cdr="http://schemas.openxmlformats.org/drawingml/2006/chartDrawing">
    <cdr:from>
      <cdr:x>0.8785</cdr:x>
      <cdr:y>0.17742</cdr:y>
    </cdr:from>
    <cdr:to>
      <cdr:x>0.99813</cdr:x>
      <cdr:y>0.72581</cdr:y>
    </cdr:to>
    <cdr:sp macro="" textlink="">
      <cdr:nvSpPr>
        <cdr:cNvPr id="2" name="TextBox 1"/>
        <cdr:cNvSpPr txBox="1"/>
      </cdr:nvSpPr>
      <cdr:spPr>
        <a:xfrm xmlns:a="http://schemas.openxmlformats.org/drawingml/2006/main">
          <a:off x="6715172" y="785818"/>
          <a:ext cx="914400" cy="242889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a:p xmlns:a="http://schemas.openxmlformats.org/drawingml/2006/main">
          <a:endParaRPr lang="en-US" dirty="0"/>
        </a:p>
        <a:p xmlns:a="http://schemas.openxmlformats.org/drawingml/2006/main">
          <a:endParaRPr lang="en-US" sz="1100" dirty="0"/>
        </a:p>
        <a:p xmlns:a="http://schemas.openxmlformats.org/drawingml/2006/main">
          <a:r>
            <a:rPr lang="en-US" sz="1100" dirty="0"/>
            <a:t>   </a:t>
          </a:r>
        </a:p>
      </cdr:txBody>
    </cdr:sp>
  </cdr:relSizeAnchor>
  <cdr:relSizeAnchor xmlns:cdr="http://schemas.openxmlformats.org/drawingml/2006/chartDrawing">
    <cdr:from>
      <cdr:x>0.825</cdr:x>
      <cdr:y>0.15645</cdr:y>
    </cdr:from>
    <cdr:to>
      <cdr:x>1</cdr:x>
      <cdr:y>0.56319</cdr:y>
    </cdr:to>
    <cdr:sp macro="" textlink="">
      <cdr:nvSpPr>
        <cdr:cNvPr id="3" name="Rectangle 2"/>
        <cdr:cNvSpPr/>
      </cdr:nvSpPr>
      <cdr:spPr>
        <a:xfrm xmlns:a="http://schemas.openxmlformats.org/drawingml/2006/main">
          <a:off x="6718744" y="704120"/>
          <a:ext cx="1425188" cy="1830572"/>
        </a:xfrm>
        <a:prstGeom xmlns:a="http://schemas.openxmlformats.org/drawingml/2006/main" prst="rect">
          <a:avLst/>
        </a:prstGeom>
        <a:solidFill xmlns:a="http://schemas.openxmlformats.org/drawingml/2006/main">
          <a:srgbClr val="FFFFFF"/>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en-US" sz="1800" dirty="0">
              <a:solidFill>
                <a:srgbClr val="000000"/>
              </a:solidFill>
            </a:rPr>
            <a:t>AP1 </a:t>
          </a:r>
          <a:r>
            <a:rPr lang="en-US" sz="1800" dirty="0" err="1">
              <a:solidFill>
                <a:srgbClr val="000000"/>
              </a:solidFill>
            </a:rPr>
            <a:t>vs</a:t>
          </a:r>
          <a:r>
            <a:rPr lang="en-US" sz="1800" dirty="0">
              <a:solidFill>
                <a:srgbClr val="000000"/>
              </a:solidFill>
            </a:rPr>
            <a:t> AP2</a:t>
          </a:r>
        </a:p>
        <a:p xmlns:a="http://schemas.openxmlformats.org/drawingml/2006/main">
          <a:r>
            <a:rPr lang="en-US" sz="1800" dirty="0">
              <a:solidFill>
                <a:srgbClr val="000000"/>
              </a:solidFill>
            </a:rPr>
            <a:t>AP1 </a:t>
          </a:r>
          <a:r>
            <a:rPr lang="en-US" sz="1800" dirty="0" err="1">
              <a:solidFill>
                <a:srgbClr val="000000"/>
              </a:solidFill>
            </a:rPr>
            <a:t>vs</a:t>
          </a:r>
          <a:r>
            <a:rPr lang="en-US" sz="1800" dirty="0">
              <a:solidFill>
                <a:srgbClr val="000000"/>
              </a:solidFill>
            </a:rPr>
            <a:t> AP3</a:t>
          </a:r>
        </a:p>
        <a:p xmlns:a="http://schemas.openxmlformats.org/drawingml/2006/main">
          <a:r>
            <a:rPr lang="en-US" sz="1800" dirty="0">
              <a:solidFill>
                <a:srgbClr val="000000"/>
              </a:solidFill>
            </a:rPr>
            <a:t>AP1 </a:t>
          </a:r>
          <a:r>
            <a:rPr lang="en-US" sz="1800" dirty="0" err="1">
              <a:solidFill>
                <a:srgbClr val="000000"/>
              </a:solidFill>
            </a:rPr>
            <a:t>vs</a:t>
          </a:r>
          <a:r>
            <a:rPr lang="en-US" sz="1800" dirty="0">
              <a:solidFill>
                <a:srgbClr val="000000"/>
              </a:solidFill>
            </a:rPr>
            <a:t> AP4</a:t>
          </a:r>
        </a:p>
        <a:p xmlns:a="http://schemas.openxmlformats.org/drawingml/2006/main">
          <a:r>
            <a:rPr lang="en-US" sz="1800" dirty="0">
              <a:solidFill>
                <a:srgbClr val="000000"/>
              </a:solidFill>
            </a:rPr>
            <a:t>AP2 </a:t>
          </a:r>
          <a:r>
            <a:rPr lang="en-US" sz="1800" dirty="0" err="1">
              <a:solidFill>
                <a:srgbClr val="000000"/>
              </a:solidFill>
            </a:rPr>
            <a:t>vs</a:t>
          </a:r>
          <a:r>
            <a:rPr lang="en-US" sz="1800" dirty="0">
              <a:solidFill>
                <a:srgbClr val="000000"/>
              </a:solidFill>
            </a:rPr>
            <a:t> AP3</a:t>
          </a:r>
        </a:p>
        <a:p xmlns:a="http://schemas.openxmlformats.org/drawingml/2006/main">
          <a:r>
            <a:rPr lang="en-US" sz="1800" dirty="0">
              <a:solidFill>
                <a:srgbClr val="000000"/>
              </a:solidFill>
            </a:rPr>
            <a:t>AP2 </a:t>
          </a:r>
          <a:r>
            <a:rPr lang="en-US" sz="1800" dirty="0" err="1">
              <a:solidFill>
                <a:srgbClr val="000000"/>
              </a:solidFill>
            </a:rPr>
            <a:t>vs</a:t>
          </a:r>
          <a:r>
            <a:rPr lang="en-US" sz="1800" dirty="0">
              <a:solidFill>
                <a:srgbClr val="000000"/>
              </a:solidFill>
            </a:rPr>
            <a:t> A4</a:t>
          </a:r>
        </a:p>
        <a:p xmlns:a="http://schemas.openxmlformats.org/drawingml/2006/main">
          <a:r>
            <a:rPr lang="en-US" sz="1800" dirty="0">
              <a:solidFill>
                <a:srgbClr val="000000"/>
              </a:solidFill>
            </a:rPr>
            <a:t>AP3 </a:t>
          </a:r>
          <a:r>
            <a:rPr lang="en-US" sz="1800" dirty="0" err="1">
              <a:solidFill>
                <a:srgbClr val="000000"/>
              </a:solidFill>
            </a:rPr>
            <a:t>vs</a:t>
          </a:r>
          <a:r>
            <a:rPr lang="en-US" sz="1800" dirty="0">
              <a:solidFill>
                <a:srgbClr val="000000"/>
              </a:solidFill>
            </a:rPr>
            <a:t> AP4</a:t>
          </a:r>
        </a:p>
        <a:p xmlns:a="http://schemas.openxmlformats.org/drawingml/2006/main">
          <a:endParaRPr lang="en-US" dirty="0">
            <a:solidFill>
              <a:srgbClr val="000000"/>
            </a:solidFill>
          </a:endParaRPr>
        </a:p>
        <a:p xmlns:a="http://schemas.openxmlformats.org/drawingml/2006/main">
          <a:endParaRPr lang="en-US" dirty="0">
            <a:solidFill>
              <a:srgbClr val="000000"/>
            </a:solidFill>
          </a:endParaRPr>
        </a:p>
        <a:p xmlns:a="http://schemas.openxmlformats.org/drawingml/2006/main">
          <a:endParaRPr lang="en-US" dirty="0">
            <a:solidFill>
              <a:srgbClr val="000000"/>
            </a:solidFill>
          </a:endParaRPr>
        </a:p>
        <a:p xmlns:a="http://schemas.openxmlformats.org/drawingml/2006/main">
          <a:endParaRPr lang="en-US" dirty="0">
            <a:solidFill>
              <a:srgbClr val="000000"/>
            </a:solidFill>
          </a:endParaRPr>
        </a:p>
        <a:p xmlns:a="http://schemas.openxmlformats.org/drawingml/2006/main">
          <a:endParaRPr lang="en-US" dirty="0">
            <a:solidFill>
              <a:srgbClr val="00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0.8785</cdr:x>
      <cdr:y>0.17742</cdr:y>
    </cdr:from>
    <cdr:to>
      <cdr:x>0.99813</cdr:x>
      <cdr:y>0.72581</cdr:y>
    </cdr:to>
    <cdr:sp macro="" textlink="">
      <cdr:nvSpPr>
        <cdr:cNvPr id="2" name="TextBox 1"/>
        <cdr:cNvSpPr txBox="1"/>
      </cdr:nvSpPr>
      <cdr:spPr>
        <a:xfrm xmlns:a="http://schemas.openxmlformats.org/drawingml/2006/main">
          <a:off x="6715172" y="785818"/>
          <a:ext cx="914400" cy="242889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a:p xmlns:a="http://schemas.openxmlformats.org/drawingml/2006/main">
          <a:endParaRPr lang="en-US" dirty="0"/>
        </a:p>
        <a:p xmlns:a="http://schemas.openxmlformats.org/drawingml/2006/main">
          <a:endParaRPr lang="en-US" sz="1100" dirty="0"/>
        </a:p>
        <a:p xmlns:a="http://schemas.openxmlformats.org/drawingml/2006/main">
          <a:r>
            <a:rPr lang="en-US" sz="1100" dirty="0"/>
            <a:t>   </a:t>
          </a:r>
        </a:p>
      </cdr:txBody>
    </cdr:sp>
  </cdr:relSizeAnchor>
  <cdr:relSizeAnchor xmlns:cdr="http://schemas.openxmlformats.org/drawingml/2006/chartDrawing">
    <cdr:from>
      <cdr:x>0.825</cdr:x>
      <cdr:y>0.17391</cdr:y>
    </cdr:from>
    <cdr:to>
      <cdr:x>1</cdr:x>
      <cdr:y>0.58065</cdr:y>
    </cdr:to>
    <cdr:sp macro="" textlink="">
      <cdr:nvSpPr>
        <cdr:cNvPr id="3" name="Rectangle 2"/>
        <cdr:cNvSpPr/>
      </cdr:nvSpPr>
      <cdr:spPr>
        <a:xfrm xmlns:a="http://schemas.openxmlformats.org/drawingml/2006/main">
          <a:off x="7072362" y="857256"/>
          <a:ext cx="1500198" cy="2004873"/>
        </a:xfrm>
        <a:prstGeom xmlns:a="http://schemas.openxmlformats.org/drawingml/2006/main" prst="rect">
          <a:avLst/>
        </a:prstGeom>
        <a:solidFill xmlns:a="http://schemas.openxmlformats.org/drawingml/2006/main">
          <a:srgbClr val="FFFFFF"/>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en-US" sz="1800" dirty="0">
              <a:solidFill>
                <a:srgbClr val="000000"/>
              </a:solidFill>
            </a:rPr>
            <a:t>AP1 </a:t>
          </a:r>
          <a:r>
            <a:rPr lang="en-US" sz="1800" dirty="0" err="1">
              <a:solidFill>
                <a:srgbClr val="000000"/>
              </a:solidFill>
            </a:rPr>
            <a:t>vs</a:t>
          </a:r>
          <a:r>
            <a:rPr lang="en-US" sz="1800" dirty="0">
              <a:solidFill>
                <a:srgbClr val="000000"/>
              </a:solidFill>
            </a:rPr>
            <a:t> AP2</a:t>
          </a:r>
        </a:p>
        <a:p xmlns:a="http://schemas.openxmlformats.org/drawingml/2006/main">
          <a:r>
            <a:rPr lang="en-US" sz="1800" dirty="0">
              <a:solidFill>
                <a:srgbClr val="000000"/>
              </a:solidFill>
            </a:rPr>
            <a:t>AP1 </a:t>
          </a:r>
          <a:r>
            <a:rPr lang="en-US" sz="1800" dirty="0" err="1">
              <a:solidFill>
                <a:srgbClr val="000000"/>
              </a:solidFill>
            </a:rPr>
            <a:t>vs</a:t>
          </a:r>
          <a:r>
            <a:rPr lang="en-US" sz="1800" dirty="0">
              <a:solidFill>
                <a:srgbClr val="000000"/>
              </a:solidFill>
            </a:rPr>
            <a:t> AP3</a:t>
          </a:r>
        </a:p>
        <a:p xmlns:a="http://schemas.openxmlformats.org/drawingml/2006/main">
          <a:r>
            <a:rPr lang="en-US" sz="1800" dirty="0">
              <a:solidFill>
                <a:srgbClr val="000000"/>
              </a:solidFill>
            </a:rPr>
            <a:t>AP1 </a:t>
          </a:r>
          <a:r>
            <a:rPr lang="en-US" sz="1800" dirty="0" err="1">
              <a:solidFill>
                <a:srgbClr val="000000"/>
              </a:solidFill>
            </a:rPr>
            <a:t>vs</a:t>
          </a:r>
          <a:r>
            <a:rPr lang="en-US" sz="1800" dirty="0">
              <a:solidFill>
                <a:srgbClr val="000000"/>
              </a:solidFill>
            </a:rPr>
            <a:t> AP4</a:t>
          </a:r>
        </a:p>
        <a:p xmlns:a="http://schemas.openxmlformats.org/drawingml/2006/main">
          <a:r>
            <a:rPr lang="en-US" sz="1800" dirty="0">
              <a:solidFill>
                <a:srgbClr val="000000"/>
              </a:solidFill>
            </a:rPr>
            <a:t>AP2 </a:t>
          </a:r>
          <a:r>
            <a:rPr lang="en-US" sz="1800" dirty="0" err="1">
              <a:solidFill>
                <a:srgbClr val="000000"/>
              </a:solidFill>
            </a:rPr>
            <a:t>vs</a:t>
          </a:r>
          <a:r>
            <a:rPr lang="en-US" sz="1800" dirty="0">
              <a:solidFill>
                <a:srgbClr val="000000"/>
              </a:solidFill>
            </a:rPr>
            <a:t> AP3</a:t>
          </a:r>
        </a:p>
        <a:p xmlns:a="http://schemas.openxmlformats.org/drawingml/2006/main">
          <a:r>
            <a:rPr lang="en-US" sz="1800" dirty="0">
              <a:solidFill>
                <a:srgbClr val="000000"/>
              </a:solidFill>
            </a:rPr>
            <a:t>AP2 </a:t>
          </a:r>
          <a:r>
            <a:rPr lang="en-US" sz="1800" dirty="0" err="1">
              <a:solidFill>
                <a:srgbClr val="000000"/>
              </a:solidFill>
            </a:rPr>
            <a:t>vs</a:t>
          </a:r>
          <a:r>
            <a:rPr lang="en-US" sz="1800" dirty="0">
              <a:solidFill>
                <a:srgbClr val="000000"/>
              </a:solidFill>
            </a:rPr>
            <a:t> A4</a:t>
          </a:r>
        </a:p>
        <a:p xmlns:a="http://schemas.openxmlformats.org/drawingml/2006/main">
          <a:r>
            <a:rPr lang="en-US" sz="1800" dirty="0">
              <a:solidFill>
                <a:srgbClr val="000000"/>
              </a:solidFill>
            </a:rPr>
            <a:t>AP3 </a:t>
          </a:r>
          <a:r>
            <a:rPr lang="en-US" sz="1800" dirty="0" err="1">
              <a:solidFill>
                <a:srgbClr val="000000"/>
              </a:solidFill>
            </a:rPr>
            <a:t>vs</a:t>
          </a:r>
          <a:r>
            <a:rPr lang="en-US" sz="1800" dirty="0">
              <a:solidFill>
                <a:srgbClr val="000000"/>
              </a:solidFill>
            </a:rPr>
            <a:t> AP4</a:t>
          </a:r>
        </a:p>
        <a:p xmlns:a="http://schemas.openxmlformats.org/drawingml/2006/main">
          <a:endParaRPr lang="en-US" dirty="0">
            <a:solidFill>
              <a:srgbClr val="000000"/>
            </a:solidFill>
          </a:endParaRPr>
        </a:p>
        <a:p xmlns:a="http://schemas.openxmlformats.org/drawingml/2006/main">
          <a:endParaRPr lang="en-US" dirty="0">
            <a:solidFill>
              <a:srgbClr val="000000"/>
            </a:solidFill>
          </a:endParaRPr>
        </a:p>
        <a:p xmlns:a="http://schemas.openxmlformats.org/drawingml/2006/main">
          <a:endParaRPr lang="en-US" dirty="0">
            <a:solidFill>
              <a:srgbClr val="000000"/>
            </a:solidFill>
          </a:endParaRPr>
        </a:p>
        <a:p xmlns:a="http://schemas.openxmlformats.org/drawingml/2006/main">
          <a:endParaRPr lang="en-US" dirty="0">
            <a:solidFill>
              <a:srgbClr val="000000"/>
            </a:solidFill>
          </a:endParaRPr>
        </a:p>
        <a:p xmlns:a="http://schemas.openxmlformats.org/drawingml/2006/main">
          <a:endParaRPr lang="en-US" dirty="0">
            <a:solidFill>
              <a:srgbClr val="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FI"/>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CA591545-82A6-4C6D-A943-CCCA23FAFE95}" type="datetimeFigureOut">
              <a:rPr lang="sv-FI" smtClean="0"/>
              <a:pPr/>
              <a:t>21-03-2018</a:t>
            </a:fld>
            <a:endParaRPr lang="sv-FI"/>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sv-FI"/>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88050222-379D-401E-BCAC-585E92B4E457}" type="slidenum">
              <a:rPr lang="sv-FI" smtClean="0"/>
              <a:pPr/>
              <a:t>‹N°›</a:t>
            </a:fld>
            <a:endParaRPr lang="sv-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0659" name="Rectangle 3"/>
          <p:cNvSpPr>
            <a:spLocks noGrp="1" noChangeArrowheads="1"/>
          </p:cNvSpPr>
          <p:nvPr>
            <p:ph type="dt" idx="1"/>
          </p:nvPr>
        </p:nvSpPr>
        <p:spPr bwMode="auto">
          <a:xfrm>
            <a:off x="3848645"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789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679450" y="4717415"/>
            <a:ext cx="5435600"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Klicka här för att ändra format på bakgrundstexten</a:t>
            </a:r>
          </a:p>
          <a:p>
            <a:pPr lvl="1"/>
            <a:r>
              <a:rPr lang="en-GB" noProof="0"/>
              <a:t>Nivå två</a:t>
            </a:r>
          </a:p>
          <a:p>
            <a:pPr lvl="2"/>
            <a:r>
              <a:rPr lang="en-GB" noProof="0"/>
              <a:t>Nivå tre</a:t>
            </a:r>
          </a:p>
          <a:p>
            <a:pPr lvl="3"/>
            <a:r>
              <a:rPr lang="en-GB" noProof="0"/>
              <a:t>Nivå fyra</a:t>
            </a:r>
          </a:p>
          <a:p>
            <a:pPr lvl="4"/>
            <a:r>
              <a:rPr lang="en-GB" noProof="0"/>
              <a:t>Nivå fem</a:t>
            </a:r>
          </a:p>
        </p:txBody>
      </p:sp>
      <p:sp>
        <p:nvSpPr>
          <p:cNvPr id="70662" name="Rectangle 6"/>
          <p:cNvSpPr>
            <a:spLocks noGrp="1" noChangeArrowheads="1"/>
          </p:cNvSpPr>
          <p:nvPr>
            <p:ph type="ftr" sz="quarter" idx="4"/>
          </p:nvPr>
        </p:nvSpPr>
        <p:spPr bwMode="auto">
          <a:xfrm>
            <a:off x="0" y="9433106"/>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0663" name="Rectangle 7"/>
          <p:cNvSpPr>
            <a:spLocks noGrp="1" noChangeArrowheads="1"/>
          </p:cNvSpPr>
          <p:nvPr>
            <p:ph type="sldNum" sz="quarter" idx="5"/>
          </p:nvPr>
        </p:nvSpPr>
        <p:spPr bwMode="auto">
          <a:xfrm>
            <a:off x="3848645" y="9433106"/>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A654DC1-3283-410A-A31A-7506B9A06884}" type="slidenum">
              <a:rPr lang="en-GB"/>
              <a:pPr>
                <a:defRPr/>
              </a:pPr>
              <a:t>‹N°›</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654DC1-3283-410A-A31A-7506B9A06884}" type="slidenum">
              <a:rPr lang="en-GB" smtClean="0"/>
              <a:pPr>
                <a:defRPr/>
              </a:pPr>
              <a:t>1</a:t>
            </a:fld>
            <a:endParaRPr lang="en-GB"/>
          </a:p>
        </p:txBody>
      </p:sp>
    </p:spTree>
    <p:extLst>
      <p:ext uri="{BB962C8B-B14F-4D97-AF65-F5344CB8AC3E}">
        <p14:creationId xmlns:p14="http://schemas.microsoft.com/office/powerpoint/2010/main" xmlns="" val="1805385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However, a multilayer agency problem is created when asset managers are expected to monitor company managers </a:t>
            </a:r>
          </a:p>
          <a:p>
            <a:r>
              <a:rPr lang="en-GB" sz="1200" kern="1200" dirty="0">
                <a:solidFill>
                  <a:schemeClr val="tx1"/>
                </a:solidFill>
                <a:effectLst/>
                <a:latin typeface="Arial" charset="0"/>
                <a:ea typeface="+mn-ea"/>
                <a:cs typeface="+mn-cs"/>
              </a:rPr>
              <a:t>An agency problem will exist between (1) beneficiaries and asset managers, and in the next step (2) between asset managers and managers of the firms in which the fund is invested. Conflicts of interest may arise in both links of the chain. Beneficiaries want the long-term value of their funds to be maximised (taking risk appropriately into account). Asset managers are concerned with their reputation (Chevalier &amp; </a:t>
            </a:r>
            <a:r>
              <a:rPr lang="en-GB" sz="1200" kern="1200" dirty="0" err="1">
                <a:solidFill>
                  <a:schemeClr val="tx1"/>
                </a:solidFill>
                <a:effectLst/>
                <a:latin typeface="Arial" charset="0"/>
                <a:ea typeface="+mn-ea"/>
                <a:cs typeface="+mn-cs"/>
              </a:rPr>
              <a:t>Elison</a:t>
            </a:r>
            <a:r>
              <a:rPr lang="en-GB" sz="1200" kern="1200" dirty="0">
                <a:solidFill>
                  <a:schemeClr val="tx1"/>
                </a:solidFill>
                <a:effectLst/>
                <a:latin typeface="Arial" charset="0"/>
                <a:ea typeface="+mn-ea"/>
                <a:cs typeface="+mn-cs"/>
              </a:rPr>
              <a:t>, 1999), which may make them overly risk-averse. In addition, if asset managers are evaluated against predetermined benchmarks on a short-term basis, they may opt for short-term investments. Company managers, in the last link of the chain, may be tempted to expropriate company resources if they are not properly monitored. </a:t>
            </a:r>
          </a:p>
          <a:p>
            <a:r>
              <a:rPr lang="en-GB" sz="1200" kern="1200" dirty="0">
                <a:solidFill>
                  <a:schemeClr val="tx1"/>
                </a:solidFill>
                <a:effectLst/>
                <a:latin typeface="Arial" charset="0"/>
                <a:ea typeface="+mn-ea"/>
                <a:cs typeface="+mn-cs"/>
              </a:rPr>
              <a:t>The problem becomes even more complicated when the government is the intermediary between beneficiaries and asset managers, as shown on the right hand side (3) of Figue-1 (this is especially the case with public pension funds).  Here, the government is the agent of the beneficiaries to the extent that they are taxpayers, but also of other taxpayers. At the same time the government is the asset managers’ principal. Government representatives employed to monitor asset managers are concerned with their career prospects (</a:t>
            </a:r>
            <a:r>
              <a:rPr lang="en-GB" sz="1200" kern="1200" dirty="0" err="1">
                <a:solidFill>
                  <a:schemeClr val="tx1"/>
                </a:solidFill>
                <a:effectLst/>
                <a:latin typeface="Arial" charset="0"/>
                <a:ea typeface="+mn-ea"/>
                <a:cs typeface="+mn-cs"/>
              </a:rPr>
              <a:t>Lakonishok</a:t>
            </a:r>
            <a:r>
              <a:rPr lang="en-GB" sz="1200" kern="1200" dirty="0">
                <a:solidFill>
                  <a:schemeClr val="tx1"/>
                </a:solidFill>
                <a:effectLst/>
                <a:latin typeface="Arial" charset="0"/>
                <a:ea typeface="+mn-ea"/>
                <a:cs typeface="+mn-cs"/>
              </a:rPr>
              <a:t> et al., 1992), and political considerations will therefore play a substantial role. In some cases, there may be a conflict of interest between fund beneficiaries and taxpayers in general.</a:t>
            </a:r>
          </a:p>
          <a:p>
            <a:r>
              <a:rPr lang="en-GB" sz="1200" kern="1200" dirty="0">
                <a:solidFill>
                  <a:schemeClr val="tx1"/>
                </a:solidFill>
                <a:effectLst/>
                <a:latin typeface="Arial" charset="0"/>
                <a:ea typeface="+mn-ea"/>
                <a:cs typeface="+mn-cs"/>
              </a:rPr>
              <a:t>Different types of institutional investors are subject to intrinsic agency problems to various degrees. Thus, the layers of agency problems are more complex for public pension funds than for private activist hedge funds or private equity funds. It is therefore erroneous to expect different types of institutional investors in governance of firms to exercise a homogeneous role (Berglund &amp; Alimov, 2015).</a:t>
            </a:r>
          </a:p>
          <a:p>
            <a:r>
              <a:rPr lang="en-GB" sz="1200" kern="1200" dirty="0">
                <a:solidFill>
                  <a:schemeClr val="tx1"/>
                </a:solidFill>
                <a:effectLst/>
                <a:latin typeface="Arial" charset="0"/>
                <a:ea typeface="+mn-ea"/>
                <a:cs typeface="+mn-cs"/>
              </a:rPr>
              <a:t>Localization decision of an investment could produce this type of a conflict. Beneficiaries as shareholders could benefit from a liberal subsidy provided by the state while taxpayers in general, who will pay the bill, would lose.</a:t>
            </a:r>
          </a:p>
          <a:p>
            <a:endParaRPr lang="en-US" dirty="0"/>
          </a:p>
        </p:txBody>
      </p:sp>
      <p:sp>
        <p:nvSpPr>
          <p:cNvPr id="4" name="Slide Number Placeholder 3"/>
          <p:cNvSpPr>
            <a:spLocks noGrp="1"/>
          </p:cNvSpPr>
          <p:nvPr>
            <p:ph type="sldNum" sz="quarter" idx="10"/>
          </p:nvPr>
        </p:nvSpPr>
        <p:spPr/>
        <p:txBody>
          <a:bodyPr/>
          <a:lstStyle/>
          <a:p>
            <a:pPr>
              <a:defRPr/>
            </a:pPr>
            <a:fld id="{8A654DC1-3283-410A-A31A-7506B9A06884}" type="slidenum">
              <a:rPr lang="en-GB" smtClean="0"/>
              <a:pPr>
                <a:defRPr/>
              </a:pPr>
              <a:t>8</a:t>
            </a:fld>
            <a:endParaRPr lang="en-GB"/>
          </a:p>
        </p:txBody>
      </p:sp>
    </p:spTree>
    <p:extLst>
      <p:ext uri="{BB962C8B-B14F-4D97-AF65-F5344CB8AC3E}">
        <p14:creationId xmlns:p14="http://schemas.microsoft.com/office/powerpoint/2010/main" xmlns="" val="476353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During their working life individuals make contributions to “notional accounts” (the source for income pension) at a rate of 16%, and premium accounts (the source for premium pension) at a rate of 2.5% (See Figure 2). On retirement, they start obtaining accrued benefits from both sources. </a:t>
            </a:r>
          </a:p>
          <a:p>
            <a:r>
              <a:rPr lang="en-GB" sz="1200" kern="1200" dirty="0">
                <a:solidFill>
                  <a:schemeClr val="tx1"/>
                </a:solidFill>
                <a:effectLst/>
                <a:latin typeface="Arial" charset="0"/>
                <a:ea typeface="+mn-ea"/>
                <a:cs typeface="+mn-cs"/>
              </a:rPr>
              <a:t>Contributions to notional accounts are continuously accumulated in four buffer funds (AP-1, AP-2, AP-3, and AP-4). AP-6 is an “evergreen” buffer fund (inherited from the former pension system), with no money going in or out for the purpose of pension benefits. Buffer funds are also allowed to invest in the capital markets.  More than one buffer fund was established in the system, to stimulate competition between pension funds, reduce their market impact, diversify managerial risk, and prevent political influence (</a:t>
            </a:r>
            <a:r>
              <a:rPr lang="en-GB" sz="1200" kern="1200" dirty="0" err="1">
                <a:solidFill>
                  <a:schemeClr val="tx1"/>
                </a:solidFill>
                <a:effectLst/>
                <a:latin typeface="Arial" charset="0"/>
                <a:ea typeface="+mn-ea"/>
                <a:cs typeface="+mn-cs"/>
              </a:rPr>
              <a:t>Björkmo</a:t>
            </a:r>
            <a:r>
              <a:rPr lang="en-GB" sz="1200" kern="1200" dirty="0">
                <a:solidFill>
                  <a:schemeClr val="tx1"/>
                </a:solidFill>
                <a:effectLst/>
                <a:latin typeface="Arial" charset="0"/>
                <a:ea typeface="+mn-ea"/>
                <a:cs typeface="+mn-cs"/>
              </a:rPr>
              <a:t> &amp; </a:t>
            </a:r>
            <a:r>
              <a:rPr lang="en-GB" sz="1200" kern="1200" dirty="0" err="1">
                <a:solidFill>
                  <a:schemeClr val="tx1"/>
                </a:solidFill>
                <a:effectLst/>
                <a:latin typeface="Arial" charset="0"/>
                <a:ea typeface="+mn-ea"/>
                <a:cs typeface="+mn-cs"/>
              </a:rPr>
              <a:t>Lundbergh</a:t>
            </a:r>
            <a:r>
              <a:rPr lang="en-GB" sz="1200" kern="1200" dirty="0">
                <a:solidFill>
                  <a:schemeClr val="tx1"/>
                </a:solidFill>
                <a:effectLst/>
                <a:latin typeface="Arial" charset="0"/>
                <a:ea typeface="+mn-ea"/>
                <a:cs typeface="+mn-cs"/>
              </a:rPr>
              <a:t>, 2010). </a:t>
            </a:r>
          </a:p>
          <a:p>
            <a:r>
              <a:rPr lang="en-GB" sz="1200" kern="1200" dirty="0">
                <a:solidFill>
                  <a:schemeClr val="tx1"/>
                </a:solidFill>
                <a:effectLst/>
                <a:latin typeface="Arial" charset="0"/>
                <a:ea typeface="+mn-ea"/>
                <a:cs typeface="+mn-cs"/>
              </a:rPr>
              <a:t>Individuals are allowed to manage their contributions into the premium pension part and allocate their money to up to 5 funds (premium pension funds) accredited by the Premium Pension Authority. Premium pension funds, in turn, invest money in the capital markets. There are now more than 800 pension funds within the Swedish premium pension system. When not managed actively, premium pension money is directed to a government-managed default AP-7 fund.</a:t>
            </a:r>
          </a:p>
          <a:p>
            <a:pPr lvl="2"/>
            <a:r>
              <a:rPr lang="en-GB" sz="1200" b="1" i="1" kern="1200" dirty="0">
                <a:solidFill>
                  <a:schemeClr val="tx1"/>
                </a:solidFill>
                <a:effectLst/>
                <a:latin typeface="Arial" charset="0"/>
                <a:ea typeface="+mn-ea"/>
                <a:cs typeface="+mn-cs"/>
              </a:rPr>
              <a:t>Income pension</a:t>
            </a:r>
          </a:p>
          <a:p>
            <a:r>
              <a:rPr lang="en-GB" sz="1200" kern="1200" dirty="0">
                <a:solidFill>
                  <a:schemeClr val="tx1"/>
                </a:solidFill>
                <a:effectLst/>
                <a:latin typeface="Arial" charset="0"/>
                <a:ea typeface="+mn-ea"/>
                <a:cs typeface="+mn-cs"/>
              </a:rPr>
              <a:t>The Swedish income pension system is often called a Notional Defined Contribution system, and has the following features:</a:t>
            </a:r>
          </a:p>
          <a:p>
            <a:pPr lvl="0"/>
            <a:r>
              <a:rPr lang="en-GB" sz="1200" kern="1200" dirty="0">
                <a:solidFill>
                  <a:schemeClr val="tx1"/>
                </a:solidFill>
                <a:effectLst/>
                <a:latin typeface="Arial" charset="0"/>
                <a:ea typeface="+mn-ea"/>
                <a:cs typeface="+mn-cs"/>
              </a:rPr>
              <a:t>Pension rights are collected in “notional accounts” throughout individuals’ working life with a defined contribution rate of 16%.</a:t>
            </a:r>
          </a:p>
          <a:p>
            <a:pPr lvl="0"/>
            <a:r>
              <a:rPr lang="en-GB" sz="1200" kern="1200" dirty="0">
                <a:solidFill>
                  <a:schemeClr val="tx1"/>
                </a:solidFill>
                <a:effectLst/>
                <a:latin typeface="Arial" charset="0"/>
                <a:ea typeface="+mn-ea"/>
                <a:cs typeface="+mn-cs"/>
              </a:rPr>
              <a:t>Pension rights in “notional accounts” are adjusted annually according to the average income index. </a:t>
            </a:r>
          </a:p>
          <a:p>
            <a:pPr lvl="0"/>
            <a:r>
              <a:rPr lang="en-GB" sz="1200" kern="1200" dirty="0">
                <a:solidFill>
                  <a:schemeClr val="tx1"/>
                </a:solidFill>
                <a:effectLst/>
                <a:latin typeface="Arial" charset="0"/>
                <a:ea typeface="+mn-ea"/>
                <a:cs typeface="+mn-cs"/>
              </a:rPr>
              <a:t>On retirement, pensions are calculated in accordance with life expectancy.</a:t>
            </a:r>
          </a:p>
          <a:p>
            <a:pPr lvl="0"/>
            <a:r>
              <a:rPr lang="en-GB" sz="1200" kern="1200" dirty="0">
                <a:solidFill>
                  <a:schemeClr val="tx1"/>
                </a:solidFill>
                <a:effectLst/>
                <a:latin typeface="Arial" charset="0"/>
                <a:ea typeface="+mn-ea"/>
                <a:cs typeface="+mn-cs"/>
              </a:rPr>
              <a:t>Flexible retirement is allowed, but those who retire earlier automatically receive fewer benefits.</a:t>
            </a:r>
          </a:p>
          <a:p>
            <a:pPr lvl="0"/>
            <a:r>
              <a:rPr lang="en-GB" sz="1200" kern="1200" dirty="0">
                <a:solidFill>
                  <a:schemeClr val="tx1"/>
                </a:solidFill>
                <a:effectLst/>
                <a:latin typeface="Arial" charset="0"/>
                <a:ea typeface="+mn-ea"/>
                <a:cs typeface="+mn-cs"/>
              </a:rPr>
              <a:t>There is a residence-based guarantee pension for low income retirees.</a:t>
            </a:r>
          </a:p>
          <a:p>
            <a:r>
              <a:rPr lang="en-GB" sz="1200" kern="1200" dirty="0">
                <a:solidFill>
                  <a:schemeClr val="tx1"/>
                </a:solidFill>
                <a:effectLst/>
                <a:latin typeface="Arial" charset="0"/>
                <a:ea typeface="+mn-ea"/>
                <a:cs typeface="+mn-cs"/>
              </a:rPr>
              <a:t>Funds in “notional accounts” are directed towards AP 1-4 funds in equal amounts. Pension benefits are paid out from AP 1-4 funds. If total liabilities exceed total pension contributions, then an automated balancing mechanism is triggered, and “notional accounts” are adjusted upwards less than country’s average wage growth.</a:t>
            </a:r>
          </a:p>
          <a:p>
            <a:r>
              <a:rPr lang="en-GB" sz="1200" kern="1200" dirty="0">
                <a:solidFill>
                  <a:schemeClr val="tx1"/>
                </a:solidFill>
                <a:effectLst/>
                <a:latin typeface="Arial" charset="0"/>
                <a:ea typeface="+mn-ea"/>
                <a:cs typeface="+mn-cs"/>
              </a:rPr>
              <a:t>Thus, the main objective of buffer funds (AP-1, AP-2, AP-3, and AP-4) is to stabilise the system, when differences arise between fixed pension contributions and benefits (which vary depending on demographic factors such as life expectancy and individuals’ age of retirement).   The buffer funds allocate resources in the capital markets. </a:t>
            </a:r>
          </a:p>
          <a:p>
            <a:r>
              <a:rPr lang="en-GB" sz="1200" kern="1200" dirty="0">
                <a:solidFill>
                  <a:schemeClr val="tx1"/>
                </a:solidFill>
                <a:effectLst/>
                <a:latin typeface="Arial" charset="0"/>
                <a:ea typeface="+mn-ea"/>
                <a:cs typeface="+mn-cs"/>
              </a:rPr>
              <a:t>Governance and management of AP buffer funds is based on the Swedish National Pension Insurance Funds Act (SFS 2000:192).  Boards of Directors of AP buffer funds are appointed by the government. They consist of nine members (including two representatives nominated by organisations representing employee interests, and another two representing employer interests).</a:t>
            </a:r>
          </a:p>
          <a:p>
            <a:r>
              <a:rPr lang="en-GB" sz="1200" kern="1200" dirty="0">
                <a:solidFill>
                  <a:schemeClr val="tx1"/>
                </a:solidFill>
                <a:effectLst/>
                <a:latin typeface="Arial" charset="0"/>
                <a:ea typeface="+mn-ea"/>
                <a:cs typeface="+mn-cs"/>
              </a:rPr>
              <a:t>As stated in the act, AP funds should manage their funds to achieve the highest possible return at the lowest possible risk in the best interest of the retirement pension insurance.</a:t>
            </a:r>
          </a:p>
          <a:p>
            <a:r>
              <a:rPr lang="en-GB" sz="1200" kern="1200" dirty="0">
                <a:solidFill>
                  <a:schemeClr val="tx1"/>
                </a:solidFill>
                <a:effectLst/>
                <a:latin typeface="Arial" charset="0"/>
                <a:ea typeface="+mn-ea"/>
                <a:cs typeface="+mn-cs"/>
              </a:rPr>
              <a:t>The system is therefore still formally pay-as-you-go</a:t>
            </a:r>
          </a:p>
          <a:p>
            <a:endParaRPr lang="en-US" dirty="0"/>
          </a:p>
        </p:txBody>
      </p:sp>
      <p:sp>
        <p:nvSpPr>
          <p:cNvPr id="4" name="Slide Number Placeholder 3"/>
          <p:cNvSpPr>
            <a:spLocks noGrp="1"/>
          </p:cNvSpPr>
          <p:nvPr>
            <p:ph type="sldNum" sz="quarter" idx="10"/>
          </p:nvPr>
        </p:nvSpPr>
        <p:spPr/>
        <p:txBody>
          <a:bodyPr/>
          <a:lstStyle/>
          <a:p>
            <a:pPr>
              <a:defRPr/>
            </a:pPr>
            <a:fld id="{8A654DC1-3283-410A-A31A-7506B9A06884}" type="slidenum">
              <a:rPr lang="en-GB" smtClean="0"/>
              <a:pPr>
                <a:defRPr/>
              </a:pPr>
              <a:t>11</a:t>
            </a:fld>
            <a:endParaRPr lang="en-GB"/>
          </a:p>
        </p:txBody>
      </p:sp>
    </p:spTree>
    <p:extLst>
      <p:ext uri="{BB962C8B-B14F-4D97-AF65-F5344CB8AC3E}">
        <p14:creationId xmlns:p14="http://schemas.microsoft.com/office/powerpoint/2010/main" xmlns="" val="4181692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654DC1-3283-410A-A31A-7506B9A06884}" type="slidenum">
              <a:rPr lang="en-GB" smtClean="0"/>
              <a:pPr>
                <a:defRPr/>
              </a:pPr>
              <a:t>14</a:t>
            </a:fld>
            <a:endParaRPr lang="en-GB"/>
          </a:p>
        </p:txBody>
      </p:sp>
    </p:spTree>
    <p:extLst>
      <p:ext uri="{BB962C8B-B14F-4D97-AF65-F5344CB8AC3E}">
        <p14:creationId xmlns:p14="http://schemas.microsoft.com/office/powerpoint/2010/main" xmlns="" val="9569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When active CEOs are sitting on board of directors, they are more likely to be involved in the </a:t>
            </a:r>
          </a:p>
          <a:p>
            <a:r>
              <a:rPr lang="en-US" sz="1200" kern="1200" dirty="0">
                <a:solidFill>
                  <a:schemeClr val="tx1"/>
                </a:solidFill>
                <a:effectLst/>
                <a:latin typeface="Arial" charset="0"/>
                <a:ea typeface="+mn-ea"/>
                <a:cs typeface="+mn-cs"/>
              </a:rPr>
              <a:t>selection of new board members. </a:t>
            </a:r>
          </a:p>
          <a:p>
            <a:pPr marL="171450" indent="-171450">
              <a:buFont typeface="Arial" panose="020B0604020202020204" pitchFamily="34" charset="0"/>
              <a:buChar char="•"/>
            </a:pPr>
            <a:r>
              <a:rPr lang="en-US" sz="1200" kern="1200" dirty="0">
                <a:solidFill>
                  <a:schemeClr val="tx1"/>
                </a:solidFill>
                <a:effectLst/>
                <a:latin typeface="Arial" charset="0"/>
                <a:ea typeface="+mn-ea"/>
                <a:cs typeface="+mn-cs"/>
              </a:rPr>
              <a:t>Directors are less aggressive monitors when CEOs are involved in the selection process. </a:t>
            </a:r>
          </a:p>
          <a:p>
            <a:pPr marL="171450" indent="-171450">
              <a:buFont typeface="Arial" panose="020B0604020202020204" pitchFamily="34" charset="0"/>
              <a:buChar char="•"/>
            </a:pPr>
            <a:r>
              <a:rPr lang="en-US" sz="1200" kern="1200" dirty="0">
                <a:solidFill>
                  <a:schemeClr val="tx1"/>
                </a:solidFill>
                <a:effectLst/>
                <a:latin typeface="Arial" charset="0"/>
                <a:ea typeface="+mn-ea"/>
                <a:cs typeface="+mn-cs"/>
              </a:rPr>
              <a:t>firms are less likely to select independent and more gray directors (those who have some connections to company) when CEOs participate in the selection. </a:t>
            </a:r>
          </a:p>
          <a:p>
            <a:pPr marL="171450" indent="-171450">
              <a:buFont typeface="Arial" panose="020B0604020202020204" pitchFamily="34" charset="0"/>
              <a:buChar char="•"/>
            </a:pPr>
            <a:r>
              <a:rPr lang="en-US" sz="1200" kern="1200" dirty="0">
                <a:solidFill>
                  <a:schemeClr val="tx1"/>
                </a:solidFill>
                <a:effectLst/>
                <a:latin typeface="Arial" charset="0"/>
                <a:ea typeface="+mn-ea"/>
                <a:cs typeface="+mn-cs"/>
              </a:rPr>
              <a:t>CEOs are likely to influence their own compensation schemes when sitting on board of directors.  </a:t>
            </a:r>
          </a:p>
          <a:p>
            <a:pPr marL="0" indent="0">
              <a:buFont typeface="Arial" panose="020B0604020202020204" pitchFamily="34" charset="0"/>
              <a:buNone/>
            </a:pPr>
            <a:endParaRPr lang="en-US" sz="1200" kern="1200" dirty="0">
              <a:solidFill>
                <a:schemeClr val="tx1"/>
              </a:solidFill>
              <a:effectLst/>
              <a:latin typeface="Arial" charset="0"/>
              <a:ea typeface="+mn-ea"/>
              <a:cs typeface="+mn-cs"/>
            </a:endParaRPr>
          </a:p>
          <a:p>
            <a:pPr marL="0" indent="0">
              <a:buFont typeface="Arial" panose="020B0604020202020204" pitchFamily="34" charset="0"/>
              <a:buNone/>
            </a:pPr>
            <a:r>
              <a:rPr lang="fi-FI" sz="1200" kern="1200" dirty="0" err="1">
                <a:solidFill>
                  <a:schemeClr val="tx1"/>
                </a:solidFill>
                <a:effectLst/>
                <a:latin typeface="Arial" charset="0"/>
                <a:ea typeface="+mn-ea"/>
                <a:cs typeface="+mn-cs"/>
              </a:rPr>
              <a:t>Foreign</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directors</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may</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provide</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additional</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expertise</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not</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available</a:t>
            </a:r>
            <a:r>
              <a:rPr lang="fi-FI" sz="1200" kern="1200" dirty="0">
                <a:solidFill>
                  <a:schemeClr val="tx1"/>
                </a:solidFill>
                <a:effectLst/>
                <a:latin typeface="Arial" charset="0"/>
                <a:ea typeface="+mn-ea"/>
                <a:cs typeface="+mn-cs"/>
              </a:rPr>
              <a:t> to </a:t>
            </a:r>
            <a:r>
              <a:rPr lang="fi-FI" sz="1200" kern="1200" dirty="0" err="1">
                <a:solidFill>
                  <a:schemeClr val="tx1"/>
                </a:solidFill>
                <a:effectLst/>
                <a:latin typeface="Arial" charset="0"/>
                <a:ea typeface="+mn-ea"/>
                <a:cs typeface="+mn-cs"/>
              </a:rPr>
              <a:t>domestic</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directors</a:t>
            </a:r>
            <a:r>
              <a:rPr lang="fi-FI" sz="1200" kern="1200" dirty="0">
                <a:solidFill>
                  <a:schemeClr val="tx1"/>
                </a:solidFill>
                <a:effectLst/>
                <a:latin typeface="Arial" charset="0"/>
                <a:ea typeface="+mn-ea"/>
                <a:cs typeface="+mn-cs"/>
              </a:rPr>
              <a:t>. </a:t>
            </a:r>
          </a:p>
          <a:p>
            <a:pPr marL="0" indent="0">
              <a:buFont typeface="Arial" panose="020B0604020202020204" pitchFamily="34" charset="0"/>
              <a:buNone/>
            </a:pPr>
            <a:endParaRPr lang="fi-FI" sz="1200" kern="1200" dirty="0">
              <a:solidFill>
                <a:schemeClr val="tx1"/>
              </a:solidFill>
              <a:effectLst/>
              <a:latin typeface="Arial" charset="0"/>
              <a:ea typeface="+mn-ea"/>
              <a:cs typeface="+mn-cs"/>
            </a:endParaRPr>
          </a:p>
          <a:p>
            <a:pPr marL="0" indent="0">
              <a:buFont typeface="Arial" panose="020B0604020202020204" pitchFamily="34" charset="0"/>
              <a:buNone/>
            </a:pPr>
            <a:r>
              <a:rPr lang="fi-FI" sz="1200" kern="1200" dirty="0" err="1">
                <a:solidFill>
                  <a:schemeClr val="tx1"/>
                </a:solidFill>
                <a:effectLst/>
                <a:latin typeface="Arial" charset="0"/>
                <a:ea typeface="+mn-ea"/>
                <a:cs typeface="+mn-cs"/>
              </a:rPr>
              <a:t>Swedish</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Code</a:t>
            </a:r>
            <a:r>
              <a:rPr lang="fi-FI" sz="1200" kern="1200" dirty="0">
                <a:solidFill>
                  <a:schemeClr val="tx1"/>
                </a:solidFill>
                <a:effectLst/>
                <a:latin typeface="Arial" charset="0"/>
                <a:ea typeface="+mn-ea"/>
                <a:cs typeface="+mn-cs"/>
              </a:rPr>
              <a:t> of </a:t>
            </a:r>
            <a:r>
              <a:rPr lang="fi-FI" sz="1200" kern="1200" dirty="0" err="1">
                <a:solidFill>
                  <a:schemeClr val="tx1"/>
                </a:solidFill>
                <a:effectLst/>
                <a:latin typeface="Arial" charset="0"/>
                <a:ea typeface="+mn-ea"/>
                <a:cs typeface="+mn-cs"/>
              </a:rPr>
              <a:t>Corporate</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Governance</a:t>
            </a:r>
            <a:r>
              <a:rPr lang="fi-FI" sz="1200" kern="1200" dirty="0">
                <a:solidFill>
                  <a:schemeClr val="tx1"/>
                </a:solidFill>
                <a:effectLst/>
                <a:latin typeface="Arial" charset="0"/>
                <a:ea typeface="+mn-ea"/>
                <a:cs typeface="+mn-cs"/>
              </a:rPr>
              <a:t> (2010) </a:t>
            </a:r>
            <a:r>
              <a:rPr lang="fi-FI" sz="1200" kern="1200" dirty="0" err="1">
                <a:solidFill>
                  <a:schemeClr val="tx1"/>
                </a:solidFill>
                <a:effectLst/>
                <a:latin typeface="Arial" charset="0"/>
                <a:ea typeface="+mn-ea"/>
                <a:cs typeface="+mn-cs"/>
              </a:rPr>
              <a:t>states</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that</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majority</a:t>
            </a:r>
            <a:r>
              <a:rPr lang="fi-FI" sz="1200" kern="1200" dirty="0">
                <a:solidFill>
                  <a:schemeClr val="tx1"/>
                </a:solidFill>
                <a:effectLst/>
                <a:latin typeface="Arial" charset="0"/>
                <a:ea typeface="+mn-ea"/>
                <a:cs typeface="+mn-cs"/>
              </a:rPr>
              <a:t> of </a:t>
            </a:r>
            <a:r>
              <a:rPr lang="fi-FI" sz="1200" kern="1200" dirty="0" err="1">
                <a:solidFill>
                  <a:schemeClr val="tx1"/>
                </a:solidFill>
                <a:effectLst/>
                <a:latin typeface="Arial" charset="0"/>
                <a:ea typeface="+mn-ea"/>
                <a:cs typeface="+mn-cs"/>
              </a:rPr>
              <a:t>directors</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appointed</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by</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annual</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shareholder</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meetings</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are</a:t>
            </a:r>
            <a:r>
              <a:rPr lang="fi-FI" sz="1200" kern="1200" dirty="0">
                <a:solidFill>
                  <a:schemeClr val="tx1"/>
                </a:solidFill>
                <a:effectLst/>
                <a:latin typeface="Arial" charset="0"/>
                <a:ea typeface="+mn-ea"/>
                <a:cs typeface="+mn-cs"/>
              </a:rPr>
              <a:t> to </a:t>
            </a:r>
            <a:r>
              <a:rPr lang="fi-FI" sz="1200" kern="1200" dirty="0" err="1">
                <a:solidFill>
                  <a:schemeClr val="tx1"/>
                </a:solidFill>
                <a:effectLst/>
                <a:latin typeface="Arial" charset="0"/>
                <a:ea typeface="+mn-ea"/>
                <a:cs typeface="+mn-cs"/>
              </a:rPr>
              <a:t>be</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independent</a:t>
            </a:r>
            <a:r>
              <a:rPr lang="fi-FI" sz="1200" kern="1200" dirty="0">
                <a:solidFill>
                  <a:schemeClr val="tx1"/>
                </a:solidFill>
                <a:effectLst/>
                <a:latin typeface="Arial" charset="0"/>
                <a:ea typeface="+mn-ea"/>
                <a:cs typeface="+mn-cs"/>
              </a:rPr>
              <a:t> of </a:t>
            </a:r>
            <a:r>
              <a:rPr lang="fi-FI" sz="1200" kern="1200" dirty="0" err="1">
                <a:solidFill>
                  <a:schemeClr val="tx1"/>
                </a:solidFill>
                <a:effectLst/>
                <a:latin typeface="Arial" charset="0"/>
                <a:ea typeface="+mn-ea"/>
                <a:cs typeface="+mn-cs"/>
              </a:rPr>
              <a:t>company</a:t>
            </a:r>
            <a:r>
              <a:rPr lang="fi-FI" sz="1200" kern="1200" dirty="0">
                <a:solidFill>
                  <a:schemeClr val="tx1"/>
                </a:solidFill>
                <a:effectLst/>
                <a:latin typeface="Arial" charset="0"/>
                <a:ea typeface="+mn-ea"/>
                <a:cs typeface="+mn-cs"/>
              </a:rPr>
              <a:t> and </a:t>
            </a:r>
            <a:r>
              <a:rPr lang="fi-FI" sz="1200" kern="1200" dirty="0" err="1">
                <a:solidFill>
                  <a:schemeClr val="tx1"/>
                </a:solidFill>
                <a:effectLst/>
                <a:latin typeface="Arial" charset="0"/>
                <a:ea typeface="+mn-ea"/>
                <a:cs typeface="+mn-cs"/>
              </a:rPr>
              <a:t>its</a:t>
            </a:r>
            <a:r>
              <a:rPr lang="fi-FI" sz="1200" kern="1200" dirty="0">
                <a:solidFill>
                  <a:schemeClr val="tx1"/>
                </a:solidFill>
                <a:effectLst/>
                <a:latin typeface="Arial" charset="0"/>
                <a:ea typeface="+mn-ea"/>
                <a:cs typeface="+mn-cs"/>
              </a:rPr>
              <a:t> </a:t>
            </a:r>
            <a:r>
              <a:rPr lang="fi-FI" sz="1200" kern="1200" dirty="0" err="1">
                <a:solidFill>
                  <a:schemeClr val="tx1"/>
                </a:solidFill>
                <a:effectLst/>
                <a:latin typeface="Arial" charset="0"/>
                <a:ea typeface="+mn-ea"/>
                <a:cs typeface="+mn-cs"/>
              </a:rPr>
              <a:t>executive</a:t>
            </a:r>
            <a:r>
              <a:rPr lang="fi-FI" sz="1200" kern="1200" dirty="0">
                <a:solidFill>
                  <a:schemeClr val="tx1"/>
                </a:solidFill>
                <a:effectLst/>
                <a:latin typeface="Arial" charset="0"/>
                <a:ea typeface="+mn-ea"/>
                <a:cs typeface="+mn-cs"/>
              </a:rPr>
              <a:t> management. </a:t>
            </a:r>
            <a:endParaRPr lang="en-GB"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8A654DC1-3283-410A-A31A-7506B9A06884}" type="slidenum">
              <a:rPr lang="en-GB" smtClean="0"/>
              <a:pPr>
                <a:defRPr/>
              </a:pPr>
              <a:t>28</a:t>
            </a:fld>
            <a:endParaRPr lang="en-GB"/>
          </a:p>
        </p:txBody>
      </p:sp>
    </p:spTree>
    <p:extLst>
      <p:ext uri="{BB962C8B-B14F-4D97-AF65-F5344CB8AC3E}">
        <p14:creationId xmlns:p14="http://schemas.microsoft.com/office/powerpoint/2010/main" xmlns="" val="1162653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654DC1-3283-410A-A31A-7506B9A06884}" type="slidenum">
              <a:rPr lang="en-GB" smtClean="0"/>
              <a:pPr>
                <a:defRPr/>
              </a:pPr>
              <a:t>45</a:t>
            </a:fld>
            <a:endParaRPr lang="en-GB"/>
          </a:p>
        </p:txBody>
      </p:sp>
    </p:spTree>
    <p:extLst>
      <p:ext uri="{BB962C8B-B14F-4D97-AF65-F5344CB8AC3E}">
        <p14:creationId xmlns:p14="http://schemas.microsoft.com/office/powerpoint/2010/main" xmlns="" val="884856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654DC1-3283-410A-A31A-7506B9A06884}" type="slidenum">
              <a:rPr lang="en-GB" smtClean="0"/>
              <a:pPr>
                <a:defRPr/>
              </a:pPr>
              <a:t>60</a:t>
            </a:fld>
            <a:endParaRPr lang="en-GB"/>
          </a:p>
        </p:txBody>
      </p:sp>
    </p:spTree>
    <p:extLst>
      <p:ext uri="{BB962C8B-B14F-4D97-AF65-F5344CB8AC3E}">
        <p14:creationId xmlns:p14="http://schemas.microsoft.com/office/powerpoint/2010/main" xmlns="" val="3632767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objective of pension funds is to ensure long term return on investment. Forcing them to be active in corporate governance mean taking excessive costs that could not generate adequate benefits</a:t>
            </a:r>
          </a:p>
        </p:txBody>
      </p:sp>
      <p:sp>
        <p:nvSpPr>
          <p:cNvPr id="4" name="Slide Number Placeholder 3"/>
          <p:cNvSpPr>
            <a:spLocks noGrp="1"/>
          </p:cNvSpPr>
          <p:nvPr>
            <p:ph type="sldNum" sz="quarter" idx="10"/>
          </p:nvPr>
        </p:nvSpPr>
        <p:spPr/>
        <p:txBody>
          <a:bodyPr/>
          <a:lstStyle/>
          <a:p>
            <a:pPr>
              <a:defRPr/>
            </a:pPr>
            <a:fld id="{8A654DC1-3283-410A-A31A-7506B9A06884}" type="slidenum">
              <a:rPr lang="en-GB" smtClean="0"/>
              <a:pPr>
                <a:defRPr/>
              </a:pPr>
              <a:t>62</a:t>
            </a:fld>
            <a:endParaRPr lang="en-GB"/>
          </a:p>
        </p:txBody>
      </p:sp>
    </p:spTree>
    <p:extLst>
      <p:ext uri="{BB962C8B-B14F-4D97-AF65-F5344CB8AC3E}">
        <p14:creationId xmlns:p14="http://schemas.microsoft.com/office/powerpoint/2010/main" xmlns="" val="9931599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7.xml"/><Relationship Id="rId4" Type="http://schemas.openxmlformats.org/officeDocument/2006/relationships/image" Target="../media/image4.png"/></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8.xml"/><Relationship Id="rId4" Type="http://schemas.openxmlformats.org/officeDocument/2006/relationships/image" Target="../media/image4.png"/></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9.xml"/><Relationship Id="rId5" Type="http://schemas.openxmlformats.org/officeDocument/2006/relationships/image" Target="../media/image1.png"/><Relationship Id="rId4" Type="http://schemas.openxmlformats.org/officeDocument/2006/relationships/image" Target="../media/image3.pn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135688"/>
          </a:xfrm>
          <a:prstGeom prst="rect">
            <a:avLst/>
          </a:prstGeom>
          <a:solidFill>
            <a:srgbClr val="000000"/>
          </a:solidFill>
          <a:ln w="9525">
            <a:noFill/>
            <a:miter lim="800000"/>
            <a:headEnd/>
            <a:tailEnd/>
          </a:ln>
          <a:effectLst/>
        </p:spPr>
        <p:txBody>
          <a:bodyPr wrap="none" anchor="ctr"/>
          <a:lstStyle/>
          <a:p>
            <a:pPr>
              <a:defRPr/>
            </a:pPr>
            <a:endParaRPr lang="en-US"/>
          </a:p>
        </p:txBody>
      </p:sp>
      <p:pic>
        <p:nvPicPr>
          <p:cNvPr id="5" name="Picture 6" descr="AMBA cmyk_belowA4"/>
          <p:cNvPicPr>
            <a:picLocks noChangeAspect="1" noChangeArrowheads="1"/>
          </p:cNvPicPr>
          <p:nvPr/>
        </p:nvPicPr>
        <p:blipFill>
          <a:blip r:embed="rId2" cstate="print"/>
          <a:srcRect/>
          <a:stretch>
            <a:fillRect/>
          </a:stretch>
        </p:blipFill>
        <p:spPr bwMode="auto">
          <a:xfrm>
            <a:off x="1225550" y="6434138"/>
            <a:ext cx="719138" cy="179387"/>
          </a:xfrm>
          <a:prstGeom prst="rect">
            <a:avLst/>
          </a:prstGeom>
          <a:noFill/>
          <a:ln w="9525">
            <a:noFill/>
            <a:miter lim="800000"/>
            <a:headEnd/>
            <a:tailEnd/>
          </a:ln>
        </p:spPr>
      </p:pic>
      <p:pic>
        <p:nvPicPr>
          <p:cNvPr id="6" name="Picture 7" descr="equis"/>
          <p:cNvPicPr>
            <a:picLocks noChangeAspect="1" noChangeArrowheads="1"/>
          </p:cNvPicPr>
          <p:nvPr/>
        </p:nvPicPr>
        <p:blipFill>
          <a:blip r:embed="rId3" cstate="print"/>
          <a:srcRect/>
          <a:stretch>
            <a:fillRect/>
          </a:stretch>
        </p:blipFill>
        <p:spPr bwMode="auto">
          <a:xfrm>
            <a:off x="385763" y="6327775"/>
            <a:ext cx="463550" cy="325438"/>
          </a:xfrm>
          <a:prstGeom prst="rect">
            <a:avLst/>
          </a:prstGeom>
          <a:noFill/>
          <a:ln w="9525">
            <a:noFill/>
            <a:miter lim="800000"/>
            <a:headEnd/>
            <a:tailEnd/>
          </a:ln>
        </p:spPr>
      </p:pic>
      <p:pic>
        <p:nvPicPr>
          <p:cNvPr id="7" name="Picture 9" descr="färgrad"/>
          <p:cNvPicPr>
            <a:picLocks noChangeAspect="1" noChangeArrowheads="1"/>
          </p:cNvPicPr>
          <p:nvPr/>
        </p:nvPicPr>
        <p:blipFill>
          <a:blip r:embed="rId4" cstate="print"/>
          <a:srcRect/>
          <a:stretch>
            <a:fillRect/>
          </a:stretch>
        </p:blipFill>
        <p:spPr bwMode="auto">
          <a:xfrm>
            <a:off x="-3175" y="355600"/>
            <a:ext cx="885825" cy="107950"/>
          </a:xfrm>
          <a:prstGeom prst="rect">
            <a:avLst/>
          </a:prstGeom>
          <a:noFill/>
          <a:ln w="9525">
            <a:noFill/>
            <a:miter lim="800000"/>
            <a:headEnd/>
            <a:tailEnd/>
          </a:ln>
        </p:spPr>
      </p:pic>
      <p:sp>
        <p:nvSpPr>
          <p:cNvPr id="3076" name="Rectangle 4"/>
          <p:cNvSpPr>
            <a:spLocks noGrp="1" noChangeArrowheads="1"/>
          </p:cNvSpPr>
          <p:nvPr>
            <p:ph type="ctrTitle"/>
          </p:nvPr>
        </p:nvSpPr>
        <p:spPr>
          <a:xfrm>
            <a:off x="1266825" y="2244725"/>
            <a:ext cx="6696075" cy="1112838"/>
          </a:xfrm>
        </p:spPr>
        <p:txBody>
          <a:bodyPr anchor="t"/>
          <a:lstStyle>
            <a:lvl1pPr>
              <a:lnSpc>
                <a:spcPts val="3800"/>
              </a:lnSpc>
              <a:defRPr i="0"/>
            </a:lvl1pPr>
          </a:lstStyle>
          <a:p>
            <a:r>
              <a:rPr lang="en-US"/>
              <a:t>Click to edit Master title style</a:t>
            </a:r>
            <a:endParaRPr lang="en-GB"/>
          </a:p>
        </p:txBody>
      </p:sp>
      <p:sp>
        <p:nvSpPr>
          <p:cNvPr id="3077" name="Rectangle 5"/>
          <p:cNvSpPr>
            <a:spLocks noGrp="1" noChangeArrowheads="1"/>
          </p:cNvSpPr>
          <p:nvPr>
            <p:ph type="subTitle" idx="1"/>
          </p:nvPr>
        </p:nvSpPr>
        <p:spPr>
          <a:xfrm>
            <a:off x="1285875" y="3644900"/>
            <a:ext cx="6677025" cy="1752600"/>
          </a:xfrm>
        </p:spPr>
        <p:txBody>
          <a:bodyPr/>
          <a:lstStyle>
            <a:lvl1pPr marL="0" indent="0">
              <a:lnSpc>
                <a:spcPts val="3800"/>
              </a:lnSpc>
              <a:spcBef>
                <a:spcPct val="0"/>
              </a:spcBef>
              <a:buFont typeface="Georgia" pitchFamily="18" charset="0"/>
              <a:buNone/>
              <a:defRPr sz="3200" i="1">
                <a:solidFill>
                  <a:srgbClr val="FFFFFF"/>
                </a:solidFill>
              </a:defRPr>
            </a:lvl1pPr>
          </a:lstStyle>
          <a:p>
            <a:r>
              <a:rPr lang="en-US"/>
              <a:t>Click to edit Master subtitle style</a:t>
            </a:r>
            <a:endParaRPr lang="en-GB"/>
          </a:p>
        </p:txBody>
      </p:sp>
      <p:sp>
        <p:nvSpPr>
          <p:cNvPr id="8" name="Rectangle 10"/>
          <p:cNvSpPr>
            <a:spLocks noGrp="1" noChangeArrowheads="1"/>
          </p:cNvSpPr>
          <p:nvPr>
            <p:ph type="ftr" sz="quarter" idx="10"/>
          </p:nvPr>
        </p:nvSpPr>
        <p:spPr/>
        <p:txBody>
          <a:bodyPr/>
          <a:lstStyle>
            <a:lvl1pPr>
              <a:defRPr smtClean="0"/>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8738"/>
            <a:ext cx="1744663" cy="5962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76313" y="58738"/>
            <a:ext cx="5081587"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5875" y="58738"/>
            <a:ext cx="6069013"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76313" y="1844675"/>
            <a:ext cx="3413125"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8738"/>
            <a:ext cx="1744663" cy="5962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76313" y="58738"/>
            <a:ext cx="5081587"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5875" y="58738"/>
            <a:ext cx="6069013"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76313" y="1844675"/>
            <a:ext cx="3413125"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135688"/>
          </a:xfrm>
          <a:prstGeom prst="rect">
            <a:avLst/>
          </a:prstGeom>
          <a:solidFill>
            <a:schemeClr val="bg1"/>
          </a:solidFill>
          <a:ln w="9525">
            <a:noFill/>
            <a:miter lim="800000"/>
            <a:headEnd/>
            <a:tailEnd/>
          </a:ln>
          <a:effectLst/>
        </p:spPr>
        <p:txBody>
          <a:bodyPr wrap="none" anchor="ctr"/>
          <a:lstStyle/>
          <a:p>
            <a:pPr>
              <a:defRPr/>
            </a:pPr>
            <a:endParaRPr lang="en-US"/>
          </a:p>
        </p:txBody>
      </p:sp>
      <p:pic>
        <p:nvPicPr>
          <p:cNvPr id="5" name="Picture 5" descr="AMBA cmyk_belowA4"/>
          <p:cNvPicPr>
            <a:picLocks noChangeAspect="1" noChangeArrowheads="1"/>
          </p:cNvPicPr>
          <p:nvPr/>
        </p:nvPicPr>
        <p:blipFill>
          <a:blip r:embed="rId2" cstate="print"/>
          <a:srcRect/>
          <a:stretch>
            <a:fillRect/>
          </a:stretch>
        </p:blipFill>
        <p:spPr bwMode="auto">
          <a:xfrm>
            <a:off x="1225550" y="6434138"/>
            <a:ext cx="719138" cy="179387"/>
          </a:xfrm>
          <a:prstGeom prst="rect">
            <a:avLst/>
          </a:prstGeom>
          <a:noFill/>
          <a:ln w="9525">
            <a:noFill/>
            <a:miter lim="800000"/>
            <a:headEnd/>
            <a:tailEnd/>
          </a:ln>
        </p:spPr>
      </p:pic>
      <p:pic>
        <p:nvPicPr>
          <p:cNvPr id="6" name="Picture 6" descr="equis"/>
          <p:cNvPicPr>
            <a:picLocks noChangeAspect="1" noChangeArrowheads="1"/>
          </p:cNvPicPr>
          <p:nvPr/>
        </p:nvPicPr>
        <p:blipFill>
          <a:blip r:embed="rId3" cstate="print"/>
          <a:srcRect/>
          <a:stretch>
            <a:fillRect/>
          </a:stretch>
        </p:blipFill>
        <p:spPr bwMode="auto">
          <a:xfrm>
            <a:off x="385763" y="6327775"/>
            <a:ext cx="463550" cy="325438"/>
          </a:xfrm>
          <a:prstGeom prst="rect">
            <a:avLst/>
          </a:prstGeom>
          <a:noFill/>
          <a:ln w="9525">
            <a:noFill/>
            <a:miter lim="800000"/>
            <a:headEnd/>
            <a:tailEnd/>
          </a:ln>
        </p:spPr>
      </p:pic>
      <p:pic>
        <p:nvPicPr>
          <p:cNvPr id="7" name="Picture 7" descr="färgrad"/>
          <p:cNvPicPr>
            <a:picLocks noChangeAspect="1" noChangeArrowheads="1"/>
          </p:cNvPicPr>
          <p:nvPr/>
        </p:nvPicPr>
        <p:blipFill>
          <a:blip r:embed="rId4" cstate="print"/>
          <a:srcRect/>
          <a:stretch>
            <a:fillRect/>
          </a:stretch>
        </p:blipFill>
        <p:spPr bwMode="auto">
          <a:xfrm>
            <a:off x="-3175" y="355600"/>
            <a:ext cx="885825" cy="107950"/>
          </a:xfrm>
          <a:prstGeom prst="rect">
            <a:avLst/>
          </a:prstGeom>
          <a:noFill/>
          <a:ln w="9525">
            <a:noFill/>
            <a:miter lim="800000"/>
            <a:headEnd/>
            <a:tailEnd/>
          </a:ln>
        </p:spPr>
      </p:pic>
      <p:sp>
        <p:nvSpPr>
          <p:cNvPr id="22531" name="Rectangle 3"/>
          <p:cNvSpPr>
            <a:spLocks noGrp="1" noChangeArrowheads="1"/>
          </p:cNvSpPr>
          <p:nvPr>
            <p:ph type="ctrTitle"/>
          </p:nvPr>
        </p:nvSpPr>
        <p:spPr>
          <a:xfrm>
            <a:off x="1266825" y="2244725"/>
            <a:ext cx="6696075" cy="1112838"/>
          </a:xfrm>
        </p:spPr>
        <p:txBody>
          <a:bodyPr anchor="t"/>
          <a:lstStyle>
            <a:lvl1pPr>
              <a:lnSpc>
                <a:spcPts val="3800"/>
              </a:lnSpc>
              <a:defRPr i="0"/>
            </a:lvl1pPr>
          </a:lstStyle>
          <a:p>
            <a:r>
              <a:rPr lang="en-GB"/>
              <a:t>Klicka här för att ändra format</a:t>
            </a:r>
          </a:p>
        </p:txBody>
      </p:sp>
      <p:sp>
        <p:nvSpPr>
          <p:cNvPr id="22532" name="Rectangle 4"/>
          <p:cNvSpPr>
            <a:spLocks noGrp="1" noChangeArrowheads="1"/>
          </p:cNvSpPr>
          <p:nvPr>
            <p:ph type="subTitle" idx="1"/>
          </p:nvPr>
        </p:nvSpPr>
        <p:spPr>
          <a:xfrm>
            <a:off x="1285875" y="3644900"/>
            <a:ext cx="6677025" cy="1752600"/>
          </a:xfrm>
        </p:spPr>
        <p:txBody>
          <a:bodyPr/>
          <a:lstStyle>
            <a:lvl1pPr marL="0" indent="0">
              <a:lnSpc>
                <a:spcPts val="3800"/>
              </a:lnSpc>
              <a:buFont typeface="Georgia" pitchFamily="18" charset="0"/>
              <a:buNone/>
              <a:defRPr sz="3200" i="1">
                <a:solidFill>
                  <a:srgbClr val="FFFFFF"/>
                </a:solidFill>
              </a:defRPr>
            </a:lvl1pPr>
          </a:lstStyle>
          <a:p>
            <a:r>
              <a:rPr lang="en-GB"/>
              <a:t>Klicka här för att ändra format på underrubrik i bakgrunden</a:t>
            </a:r>
          </a:p>
        </p:txBody>
      </p:sp>
      <p:sp>
        <p:nvSpPr>
          <p:cNvPr id="8" name="Rectangle 8"/>
          <p:cNvSpPr>
            <a:spLocks noGrp="1" noChangeArrowheads="1"/>
          </p:cNvSpPr>
          <p:nvPr>
            <p:ph type="ftr" sz="quarter" idx="10"/>
          </p:nvPr>
        </p:nvSpPr>
        <p:spPr/>
        <p:txBody>
          <a:bodyPr/>
          <a:lstStyle>
            <a:lvl1pPr>
              <a:defRPr smtClean="0"/>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76313"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8738"/>
            <a:ext cx="1744663" cy="5962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76313" y="58738"/>
            <a:ext cx="5081587"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5875" y="58738"/>
            <a:ext cx="6069013"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76313" y="1844675"/>
            <a:ext cx="3413125"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135688"/>
          </a:xfrm>
          <a:prstGeom prst="rect">
            <a:avLst/>
          </a:prstGeom>
          <a:solidFill>
            <a:schemeClr val="accent2"/>
          </a:solidFill>
          <a:ln w="9525">
            <a:noFill/>
            <a:miter lim="800000"/>
            <a:headEnd/>
            <a:tailEnd/>
          </a:ln>
          <a:effectLst/>
        </p:spPr>
        <p:txBody>
          <a:bodyPr wrap="none" anchor="ctr"/>
          <a:lstStyle/>
          <a:p>
            <a:pPr>
              <a:defRPr/>
            </a:pPr>
            <a:endParaRPr lang="en-US"/>
          </a:p>
        </p:txBody>
      </p:sp>
      <p:pic>
        <p:nvPicPr>
          <p:cNvPr id="5" name="Picture 5" descr="AMBA cmyk_belowA4"/>
          <p:cNvPicPr>
            <a:picLocks noChangeAspect="1" noChangeArrowheads="1"/>
          </p:cNvPicPr>
          <p:nvPr/>
        </p:nvPicPr>
        <p:blipFill>
          <a:blip r:embed="rId2" cstate="print"/>
          <a:srcRect/>
          <a:stretch>
            <a:fillRect/>
          </a:stretch>
        </p:blipFill>
        <p:spPr bwMode="auto">
          <a:xfrm>
            <a:off x="1225550" y="6434138"/>
            <a:ext cx="719138" cy="179387"/>
          </a:xfrm>
          <a:prstGeom prst="rect">
            <a:avLst/>
          </a:prstGeom>
          <a:noFill/>
          <a:ln w="9525">
            <a:noFill/>
            <a:miter lim="800000"/>
            <a:headEnd/>
            <a:tailEnd/>
          </a:ln>
        </p:spPr>
      </p:pic>
      <p:pic>
        <p:nvPicPr>
          <p:cNvPr id="6" name="Picture 6" descr="equis"/>
          <p:cNvPicPr>
            <a:picLocks noChangeAspect="1" noChangeArrowheads="1"/>
          </p:cNvPicPr>
          <p:nvPr/>
        </p:nvPicPr>
        <p:blipFill>
          <a:blip r:embed="rId3" cstate="print"/>
          <a:srcRect/>
          <a:stretch>
            <a:fillRect/>
          </a:stretch>
        </p:blipFill>
        <p:spPr bwMode="auto">
          <a:xfrm>
            <a:off x="385763" y="6327775"/>
            <a:ext cx="463550" cy="325438"/>
          </a:xfrm>
          <a:prstGeom prst="rect">
            <a:avLst/>
          </a:prstGeom>
          <a:noFill/>
          <a:ln w="9525">
            <a:noFill/>
            <a:miter lim="800000"/>
            <a:headEnd/>
            <a:tailEnd/>
          </a:ln>
        </p:spPr>
      </p:pic>
      <p:pic>
        <p:nvPicPr>
          <p:cNvPr id="7" name="Picture 7" descr="färgrad"/>
          <p:cNvPicPr>
            <a:picLocks noChangeAspect="1" noChangeArrowheads="1"/>
          </p:cNvPicPr>
          <p:nvPr/>
        </p:nvPicPr>
        <p:blipFill>
          <a:blip r:embed="rId4" cstate="print"/>
          <a:srcRect/>
          <a:stretch>
            <a:fillRect/>
          </a:stretch>
        </p:blipFill>
        <p:spPr bwMode="auto">
          <a:xfrm>
            <a:off x="-3175" y="355600"/>
            <a:ext cx="885825" cy="107950"/>
          </a:xfrm>
          <a:prstGeom prst="rect">
            <a:avLst/>
          </a:prstGeom>
          <a:noFill/>
          <a:ln w="9525">
            <a:noFill/>
            <a:miter lim="800000"/>
            <a:headEnd/>
            <a:tailEnd/>
          </a:ln>
        </p:spPr>
      </p:pic>
      <p:sp>
        <p:nvSpPr>
          <p:cNvPr id="93187" name="Rectangle 3"/>
          <p:cNvSpPr>
            <a:spLocks noGrp="1" noChangeArrowheads="1"/>
          </p:cNvSpPr>
          <p:nvPr>
            <p:ph type="ctrTitle"/>
          </p:nvPr>
        </p:nvSpPr>
        <p:spPr>
          <a:xfrm>
            <a:off x="1266825" y="2244725"/>
            <a:ext cx="6696075" cy="1112838"/>
          </a:xfrm>
        </p:spPr>
        <p:txBody>
          <a:bodyPr anchor="t"/>
          <a:lstStyle>
            <a:lvl1pPr>
              <a:lnSpc>
                <a:spcPts val="3800"/>
              </a:lnSpc>
              <a:defRPr i="0"/>
            </a:lvl1pPr>
          </a:lstStyle>
          <a:p>
            <a:r>
              <a:rPr lang="en-GB"/>
              <a:t>Klicka här för att ändra format</a:t>
            </a:r>
          </a:p>
        </p:txBody>
      </p:sp>
      <p:sp>
        <p:nvSpPr>
          <p:cNvPr id="93188" name="Rectangle 4"/>
          <p:cNvSpPr>
            <a:spLocks noGrp="1" noChangeArrowheads="1"/>
          </p:cNvSpPr>
          <p:nvPr>
            <p:ph type="subTitle" idx="1"/>
          </p:nvPr>
        </p:nvSpPr>
        <p:spPr>
          <a:xfrm>
            <a:off x="1285875" y="3644900"/>
            <a:ext cx="6677025" cy="1752600"/>
          </a:xfrm>
        </p:spPr>
        <p:txBody>
          <a:bodyPr/>
          <a:lstStyle>
            <a:lvl1pPr marL="0" indent="0">
              <a:lnSpc>
                <a:spcPts val="3800"/>
              </a:lnSpc>
              <a:buFont typeface="Georgia" pitchFamily="18" charset="0"/>
              <a:buNone/>
              <a:defRPr sz="3200" i="1">
                <a:solidFill>
                  <a:srgbClr val="FFFFFF"/>
                </a:solidFill>
              </a:defRPr>
            </a:lvl1pPr>
          </a:lstStyle>
          <a:p>
            <a:r>
              <a:rPr lang="en-GB"/>
              <a:t>Klicka här för att ändra format på underrubrik i bakgrunden</a:t>
            </a:r>
          </a:p>
        </p:txBody>
      </p:sp>
      <p:sp>
        <p:nvSpPr>
          <p:cNvPr id="8" name="Rectangle 8"/>
          <p:cNvSpPr>
            <a:spLocks noGrp="1" noChangeArrowheads="1"/>
          </p:cNvSpPr>
          <p:nvPr>
            <p:ph type="ftr" sz="quarter" idx="10"/>
          </p:nvPr>
        </p:nvSpPr>
        <p:spPr/>
        <p:txBody>
          <a:bodyPr/>
          <a:lstStyle>
            <a:lvl1pPr>
              <a:defRPr smtClean="0"/>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76313"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8738"/>
            <a:ext cx="1744663" cy="5962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76313" y="58738"/>
            <a:ext cx="5081587"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135688"/>
          </a:xfrm>
          <a:prstGeom prst="rect">
            <a:avLst/>
          </a:prstGeom>
          <a:solidFill>
            <a:schemeClr val="accent1"/>
          </a:solidFill>
          <a:ln w="9525">
            <a:noFill/>
            <a:miter lim="800000"/>
            <a:headEnd/>
            <a:tailEnd/>
          </a:ln>
          <a:effectLst/>
        </p:spPr>
        <p:txBody>
          <a:bodyPr wrap="none" anchor="ctr"/>
          <a:lstStyle/>
          <a:p>
            <a:pPr>
              <a:defRPr/>
            </a:pPr>
            <a:endParaRPr lang="en-US"/>
          </a:p>
        </p:txBody>
      </p:sp>
      <p:pic>
        <p:nvPicPr>
          <p:cNvPr id="5" name="Picture 5" descr="AMBA cmyk_belowA4"/>
          <p:cNvPicPr>
            <a:picLocks noChangeAspect="1" noChangeArrowheads="1"/>
          </p:cNvPicPr>
          <p:nvPr/>
        </p:nvPicPr>
        <p:blipFill>
          <a:blip r:embed="rId2" cstate="print"/>
          <a:srcRect/>
          <a:stretch>
            <a:fillRect/>
          </a:stretch>
        </p:blipFill>
        <p:spPr bwMode="auto">
          <a:xfrm>
            <a:off x="1225550" y="6434138"/>
            <a:ext cx="719138" cy="179387"/>
          </a:xfrm>
          <a:prstGeom prst="rect">
            <a:avLst/>
          </a:prstGeom>
          <a:noFill/>
          <a:ln w="9525">
            <a:noFill/>
            <a:miter lim="800000"/>
            <a:headEnd/>
            <a:tailEnd/>
          </a:ln>
        </p:spPr>
      </p:pic>
      <p:pic>
        <p:nvPicPr>
          <p:cNvPr id="6" name="Picture 6" descr="equis"/>
          <p:cNvPicPr>
            <a:picLocks noChangeAspect="1" noChangeArrowheads="1"/>
          </p:cNvPicPr>
          <p:nvPr/>
        </p:nvPicPr>
        <p:blipFill>
          <a:blip r:embed="rId3" cstate="print"/>
          <a:srcRect/>
          <a:stretch>
            <a:fillRect/>
          </a:stretch>
        </p:blipFill>
        <p:spPr bwMode="auto">
          <a:xfrm>
            <a:off x="385763" y="6327775"/>
            <a:ext cx="463550" cy="325438"/>
          </a:xfrm>
          <a:prstGeom prst="rect">
            <a:avLst/>
          </a:prstGeom>
          <a:noFill/>
          <a:ln w="9525">
            <a:noFill/>
            <a:miter lim="800000"/>
            <a:headEnd/>
            <a:tailEnd/>
          </a:ln>
        </p:spPr>
      </p:pic>
      <p:pic>
        <p:nvPicPr>
          <p:cNvPr id="7" name="Picture 7" descr="färgrad"/>
          <p:cNvPicPr>
            <a:picLocks noChangeAspect="1" noChangeArrowheads="1"/>
          </p:cNvPicPr>
          <p:nvPr/>
        </p:nvPicPr>
        <p:blipFill>
          <a:blip r:embed="rId4" cstate="print"/>
          <a:srcRect/>
          <a:stretch>
            <a:fillRect/>
          </a:stretch>
        </p:blipFill>
        <p:spPr bwMode="auto">
          <a:xfrm>
            <a:off x="-3175" y="355600"/>
            <a:ext cx="885825" cy="107950"/>
          </a:xfrm>
          <a:prstGeom prst="rect">
            <a:avLst/>
          </a:prstGeom>
          <a:noFill/>
          <a:ln w="9525">
            <a:noFill/>
            <a:miter lim="800000"/>
            <a:headEnd/>
            <a:tailEnd/>
          </a:ln>
        </p:spPr>
      </p:pic>
      <p:sp>
        <p:nvSpPr>
          <p:cNvPr id="95235" name="Rectangle 3"/>
          <p:cNvSpPr>
            <a:spLocks noGrp="1" noChangeArrowheads="1"/>
          </p:cNvSpPr>
          <p:nvPr>
            <p:ph type="ctrTitle"/>
          </p:nvPr>
        </p:nvSpPr>
        <p:spPr>
          <a:xfrm>
            <a:off x="1266825" y="2244725"/>
            <a:ext cx="6696075" cy="1112838"/>
          </a:xfrm>
        </p:spPr>
        <p:txBody>
          <a:bodyPr anchor="t"/>
          <a:lstStyle>
            <a:lvl1pPr>
              <a:lnSpc>
                <a:spcPts val="3800"/>
              </a:lnSpc>
              <a:defRPr i="0"/>
            </a:lvl1pPr>
          </a:lstStyle>
          <a:p>
            <a:r>
              <a:rPr lang="en-GB"/>
              <a:t>Klicka här för att ändra format</a:t>
            </a:r>
          </a:p>
        </p:txBody>
      </p:sp>
      <p:sp>
        <p:nvSpPr>
          <p:cNvPr id="95236" name="Rectangle 4"/>
          <p:cNvSpPr>
            <a:spLocks noGrp="1" noChangeArrowheads="1"/>
          </p:cNvSpPr>
          <p:nvPr>
            <p:ph type="subTitle" idx="1"/>
          </p:nvPr>
        </p:nvSpPr>
        <p:spPr>
          <a:xfrm>
            <a:off x="1285875" y="3644900"/>
            <a:ext cx="6677025" cy="1752600"/>
          </a:xfrm>
        </p:spPr>
        <p:txBody>
          <a:bodyPr/>
          <a:lstStyle>
            <a:lvl1pPr marL="0" indent="0">
              <a:lnSpc>
                <a:spcPts val="3800"/>
              </a:lnSpc>
              <a:buFont typeface="Georgia" pitchFamily="18" charset="0"/>
              <a:buNone/>
              <a:defRPr sz="3200" i="1">
                <a:solidFill>
                  <a:srgbClr val="FFFFFF"/>
                </a:solidFill>
              </a:defRPr>
            </a:lvl1pPr>
          </a:lstStyle>
          <a:p>
            <a:r>
              <a:rPr lang="en-GB"/>
              <a:t>Klicka här för att ändra format på underrubrik i bakgrunden</a:t>
            </a:r>
          </a:p>
        </p:txBody>
      </p:sp>
      <p:sp>
        <p:nvSpPr>
          <p:cNvPr id="8" name="Rectangle 8"/>
          <p:cNvSpPr>
            <a:spLocks noGrp="1" noChangeArrowheads="1"/>
          </p:cNvSpPr>
          <p:nvPr>
            <p:ph type="ftr" sz="quarter" idx="10"/>
          </p:nvPr>
        </p:nvSpPr>
        <p:spPr/>
        <p:txBody>
          <a:bodyPr/>
          <a:lstStyle>
            <a:lvl1pPr>
              <a:defRPr smtClean="0"/>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76313"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76313"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8738"/>
            <a:ext cx="1744663" cy="5962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76313" y="58738"/>
            <a:ext cx="5081587"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135688"/>
          </a:xfrm>
          <a:prstGeom prst="rect">
            <a:avLst/>
          </a:prstGeom>
          <a:solidFill>
            <a:schemeClr val="tx2"/>
          </a:solidFill>
          <a:ln w="9525">
            <a:noFill/>
            <a:miter lim="800000"/>
            <a:headEnd/>
            <a:tailEnd/>
          </a:ln>
          <a:effectLst/>
        </p:spPr>
        <p:txBody>
          <a:bodyPr wrap="none" anchor="ctr"/>
          <a:lstStyle/>
          <a:p>
            <a:pPr>
              <a:defRPr/>
            </a:pPr>
            <a:endParaRPr lang="en-US"/>
          </a:p>
        </p:txBody>
      </p:sp>
      <p:pic>
        <p:nvPicPr>
          <p:cNvPr id="5" name="Picture 5" descr="AMBA cmyk_belowA4"/>
          <p:cNvPicPr>
            <a:picLocks noChangeAspect="1" noChangeArrowheads="1"/>
          </p:cNvPicPr>
          <p:nvPr/>
        </p:nvPicPr>
        <p:blipFill>
          <a:blip r:embed="rId2" cstate="print"/>
          <a:srcRect/>
          <a:stretch>
            <a:fillRect/>
          </a:stretch>
        </p:blipFill>
        <p:spPr bwMode="auto">
          <a:xfrm>
            <a:off x="1225550" y="6434138"/>
            <a:ext cx="719138" cy="179387"/>
          </a:xfrm>
          <a:prstGeom prst="rect">
            <a:avLst/>
          </a:prstGeom>
          <a:noFill/>
          <a:ln w="9525">
            <a:noFill/>
            <a:miter lim="800000"/>
            <a:headEnd/>
            <a:tailEnd/>
          </a:ln>
        </p:spPr>
      </p:pic>
      <p:pic>
        <p:nvPicPr>
          <p:cNvPr id="6" name="Picture 6" descr="equis"/>
          <p:cNvPicPr>
            <a:picLocks noChangeAspect="1" noChangeArrowheads="1"/>
          </p:cNvPicPr>
          <p:nvPr/>
        </p:nvPicPr>
        <p:blipFill>
          <a:blip r:embed="rId3" cstate="print"/>
          <a:srcRect/>
          <a:stretch>
            <a:fillRect/>
          </a:stretch>
        </p:blipFill>
        <p:spPr bwMode="auto">
          <a:xfrm>
            <a:off x="385763" y="6327775"/>
            <a:ext cx="463550" cy="325438"/>
          </a:xfrm>
          <a:prstGeom prst="rect">
            <a:avLst/>
          </a:prstGeom>
          <a:noFill/>
          <a:ln w="9525">
            <a:noFill/>
            <a:miter lim="800000"/>
            <a:headEnd/>
            <a:tailEnd/>
          </a:ln>
        </p:spPr>
      </p:pic>
      <p:pic>
        <p:nvPicPr>
          <p:cNvPr id="7" name="Picture 7" descr="färgrad"/>
          <p:cNvPicPr>
            <a:picLocks noChangeAspect="1" noChangeArrowheads="1"/>
          </p:cNvPicPr>
          <p:nvPr/>
        </p:nvPicPr>
        <p:blipFill>
          <a:blip r:embed="rId4" cstate="print"/>
          <a:srcRect/>
          <a:stretch>
            <a:fillRect/>
          </a:stretch>
        </p:blipFill>
        <p:spPr bwMode="auto">
          <a:xfrm>
            <a:off x="-3175" y="355600"/>
            <a:ext cx="885825" cy="107950"/>
          </a:xfrm>
          <a:prstGeom prst="rect">
            <a:avLst/>
          </a:prstGeom>
          <a:noFill/>
          <a:ln w="9525">
            <a:noFill/>
            <a:miter lim="800000"/>
            <a:headEnd/>
            <a:tailEnd/>
          </a:ln>
        </p:spPr>
      </p:pic>
      <p:sp>
        <p:nvSpPr>
          <p:cNvPr id="97283" name="Rectangle 3"/>
          <p:cNvSpPr>
            <a:spLocks noGrp="1" noChangeArrowheads="1"/>
          </p:cNvSpPr>
          <p:nvPr>
            <p:ph type="ctrTitle"/>
          </p:nvPr>
        </p:nvSpPr>
        <p:spPr>
          <a:xfrm>
            <a:off x="1266825" y="2244725"/>
            <a:ext cx="6696075" cy="1112838"/>
          </a:xfrm>
        </p:spPr>
        <p:txBody>
          <a:bodyPr anchor="t"/>
          <a:lstStyle>
            <a:lvl1pPr>
              <a:lnSpc>
                <a:spcPts val="3800"/>
              </a:lnSpc>
              <a:defRPr i="0"/>
            </a:lvl1pPr>
          </a:lstStyle>
          <a:p>
            <a:r>
              <a:rPr lang="en-GB"/>
              <a:t>Klicka här för att ändra format</a:t>
            </a:r>
          </a:p>
        </p:txBody>
      </p:sp>
      <p:sp>
        <p:nvSpPr>
          <p:cNvPr id="97284" name="Rectangle 4"/>
          <p:cNvSpPr>
            <a:spLocks noGrp="1" noChangeArrowheads="1"/>
          </p:cNvSpPr>
          <p:nvPr>
            <p:ph type="subTitle" idx="1"/>
          </p:nvPr>
        </p:nvSpPr>
        <p:spPr>
          <a:xfrm>
            <a:off x="1285875" y="3644900"/>
            <a:ext cx="6677025" cy="1752600"/>
          </a:xfrm>
        </p:spPr>
        <p:txBody>
          <a:bodyPr/>
          <a:lstStyle>
            <a:lvl1pPr marL="0" indent="0">
              <a:lnSpc>
                <a:spcPts val="3800"/>
              </a:lnSpc>
              <a:buFont typeface="Georgia" pitchFamily="18" charset="0"/>
              <a:buNone/>
              <a:defRPr sz="3200" i="1">
                <a:solidFill>
                  <a:srgbClr val="FFFFFF"/>
                </a:solidFill>
              </a:defRPr>
            </a:lvl1pPr>
          </a:lstStyle>
          <a:p>
            <a:r>
              <a:rPr lang="en-GB"/>
              <a:t>Klicka här för att ändra format på underrubrik i bakgrunden</a:t>
            </a:r>
          </a:p>
        </p:txBody>
      </p:sp>
      <p:sp>
        <p:nvSpPr>
          <p:cNvPr id="8" name="Rectangle 8"/>
          <p:cNvSpPr>
            <a:spLocks noGrp="1" noChangeArrowheads="1"/>
          </p:cNvSpPr>
          <p:nvPr>
            <p:ph type="ftr" sz="quarter" idx="10"/>
          </p:nvPr>
        </p:nvSpPr>
        <p:spPr/>
        <p:txBody>
          <a:bodyPr/>
          <a:lstStyle>
            <a:lvl1pPr>
              <a:defRPr smtClean="0"/>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76313"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8738"/>
            <a:ext cx="1744663" cy="5962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76313" y="58738"/>
            <a:ext cx="5081587"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5875" y="58738"/>
            <a:ext cx="6069013"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76313" y="1844675"/>
            <a:ext cx="3413125"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135688"/>
          </a:xfrm>
          <a:prstGeom prst="rect">
            <a:avLst/>
          </a:prstGeom>
          <a:solidFill>
            <a:schemeClr val="bg2"/>
          </a:solidFill>
          <a:ln w="9525">
            <a:noFill/>
            <a:miter lim="800000"/>
            <a:headEnd/>
            <a:tailEnd/>
          </a:ln>
          <a:effectLst/>
        </p:spPr>
        <p:txBody>
          <a:bodyPr wrap="none" anchor="ctr"/>
          <a:lstStyle/>
          <a:p>
            <a:pPr>
              <a:defRPr/>
            </a:pPr>
            <a:endParaRPr lang="en-US"/>
          </a:p>
        </p:txBody>
      </p:sp>
      <p:pic>
        <p:nvPicPr>
          <p:cNvPr id="5" name="Picture 5" descr="AMBA cmyk_belowA4"/>
          <p:cNvPicPr>
            <a:picLocks noChangeAspect="1" noChangeArrowheads="1"/>
          </p:cNvPicPr>
          <p:nvPr/>
        </p:nvPicPr>
        <p:blipFill>
          <a:blip r:embed="rId2" cstate="print"/>
          <a:srcRect/>
          <a:stretch>
            <a:fillRect/>
          </a:stretch>
        </p:blipFill>
        <p:spPr bwMode="auto">
          <a:xfrm>
            <a:off x="1225550" y="6434138"/>
            <a:ext cx="719138" cy="179387"/>
          </a:xfrm>
          <a:prstGeom prst="rect">
            <a:avLst/>
          </a:prstGeom>
          <a:noFill/>
          <a:ln w="9525">
            <a:noFill/>
            <a:miter lim="800000"/>
            <a:headEnd/>
            <a:tailEnd/>
          </a:ln>
        </p:spPr>
      </p:pic>
      <p:pic>
        <p:nvPicPr>
          <p:cNvPr id="6" name="Picture 6" descr="equis"/>
          <p:cNvPicPr>
            <a:picLocks noChangeAspect="1" noChangeArrowheads="1"/>
          </p:cNvPicPr>
          <p:nvPr/>
        </p:nvPicPr>
        <p:blipFill>
          <a:blip r:embed="rId3" cstate="print"/>
          <a:srcRect/>
          <a:stretch>
            <a:fillRect/>
          </a:stretch>
        </p:blipFill>
        <p:spPr bwMode="auto">
          <a:xfrm>
            <a:off x="385763" y="6327775"/>
            <a:ext cx="463550" cy="325438"/>
          </a:xfrm>
          <a:prstGeom prst="rect">
            <a:avLst/>
          </a:prstGeom>
          <a:noFill/>
          <a:ln w="9525">
            <a:noFill/>
            <a:miter lim="800000"/>
            <a:headEnd/>
            <a:tailEnd/>
          </a:ln>
        </p:spPr>
      </p:pic>
      <p:pic>
        <p:nvPicPr>
          <p:cNvPr id="7" name="Picture 7" descr="färgrad"/>
          <p:cNvPicPr>
            <a:picLocks noChangeAspect="1" noChangeArrowheads="1"/>
          </p:cNvPicPr>
          <p:nvPr/>
        </p:nvPicPr>
        <p:blipFill>
          <a:blip r:embed="rId4" cstate="print"/>
          <a:srcRect/>
          <a:stretch>
            <a:fillRect/>
          </a:stretch>
        </p:blipFill>
        <p:spPr bwMode="auto">
          <a:xfrm>
            <a:off x="-3175" y="355600"/>
            <a:ext cx="885825" cy="107950"/>
          </a:xfrm>
          <a:prstGeom prst="rect">
            <a:avLst/>
          </a:prstGeom>
          <a:noFill/>
          <a:ln w="9525">
            <a:noFill/>
            <a:miter lim="800000"/>
            <a:headEnd/>
            <a:tailEnd/>
          </a:ln>
        </p:spPr>
      </p:pic>
      <p:sp>
        <p:nvSpPr>
          <p:cNvPr id="99331" name="Rectangle 3"/>
          <p:cNvSpPr>
            <a:spLocks noGrp="1" noChangeArrowheads="1"/>
          </p:cNvSpPr>
          <p:nvPr>
            <p:ph type="ctrTitle"/>
          </p:nvPr>
        </p:nvSpPr>
        <p:spPr>
          <a:xfrm>
            <a:off x="1266825" y="2244725"/>
            <a:ext cx="6696075" cy="1112838"/>
          </a:xfrm>
        </p:spPr>
        <p:txBody>
          <a:bodyPr anchor="t"/>
          <a:lstStyle>
            <a:lvl1pPr>
              <a:lnSpc>
                <a:spcPts val="3800"/>
              </a:lnSpc>
              <a:defRPr i="0"/>
            </a:lvl1pPr>
          </a:lstStyle>
          <a:p>
            <a:r>
              <a:rPr lang="en-GB"/>
              <a:t>Klicka här för att ändra format</a:t>
            </a:r>
          </a:p>
        </p:txBody>
      </p:sp>
      <p:sp>
        <p:nvSpPr>
          <p:cNvPr id="99332" name="Rectangle 4"/>
          <p:cNvSpPr>
            <a:spLocks noGrp="1" noChangeArrowheads="1"/>
          </p:cNvSpPr>
          <p:nvPr>
            <p:ph type="subTitle" idx="1"/>
          </p:nvPr>
        </p:nvSpPr>
        <p:spPr>
          <a:xfrm>
            <a:off x="1285875" y="3644900"/>
            <a:ext cx="6677025" cy="1752600"/>
          </a:xfrm>
        </p:spPr>
        <p:txBody>
          <a:bodyPr/>
          <a:lstStyle>
            <a:lvl1pPr marL="0" indent="0">
              <a:lnSpc>
                <a:spcPts val="3800"/>
              </a:lnSpc>
              <a:buFont typeface="Georgia" pitchFamily="18" charset="0"/>
              <a:buNone/>
              <a:defRPr sz="3200" i="1">
                <a:solidFill>
                  <a:srgbClr val="FFFFFF"/>
                </a:solidFill>
              </a:defRPr>
            </a:lvl1pPr>
          </a:lstStyle>
          <a:p>
            <a:r>
              <a:rPr lang="en-GB"/>
              <a:t>Klicka här för att ändra format på underrubrik i bakgrunden</a:t>
            </a:r>
          </a:p>
        </p:txBody>
      </p:sp>
      <p:sp>
        <p:nvSpPr>
          <p:cNvPr id="8" name="Rectangle 8"/>
          <p:cNvSpPr>
            <a:spLocks noGrp="1" noChangeArrowheads="1"/>
          </p:cNvSpPr>
          <p:nvPr>
            <p:ph type="ftr" sz="quarter" idx="10"/>
          </p:nvPr>
        </p:nvSpPr>
        <p:spPr/>
        <p:txBody>
          <a:bodyPr/>
          <a:lstStyle>
            <a:lvl1pPr>
              <a:defRPr smtClean="0"/>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76313"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8738"/>
            <a:ext cx="1744663" cy="5962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76313" y="58738"/>
            <a:ext cx="5081587"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135688"/>
          </a:xfrm>
          <a:prstGeom prst="rect">
            <a:avLst/>
          </a:prstGeom>
          <a:solidFill>
            <a:schemeClr val="hlink"/>
          </a:solidFill>
          <a:ln w="9525">
            <a:noFill/>
            <a:miter lim="800000"/>
            <a:headEnd/>
            <a:tailEnd/>
          </a:ln>
          <a:effectLst/>
        </p:spPr>
        <p:txBody>
          <a:bodyPr wrap="none" anchor="ctr"/>
          <a:lstStyle/>
          <a:p>
            <a:pPr>
              <a:defRPr/>
            </a:pPr>
            <a:endParaRPr lang="en-US"/>
          </a:p>
        </p:txBody>
      </p:sp>
      <p:pic>
        <p:nvPicPr>
          <p:cNvPr id="5" name="Picture 5" descr="AMBA cmyk_belowA4"/>
          <p:cNvPicPr>
            <a:picLocks noChangeAspect="1" noChangeArrowheads="1"/>
          </p:cNvPicPr>
          <p:nvPr/>
        </p:nvPicPr>
        <p:blipFill>
          <a:blip r:embed="rId2" cstate="print"/>
          <a:srcRect/>
          <a:stretch>
            <a:fillRect/>
          </a:stretch>
        </p:blipFill>
        <p:spPr bwMode="auto">
          <a:xfrm>
            <a:off x="1225550" y="6434138"/>
            <a:ext cx="719138" cy="179387"/>
          </a:xfrm>
          <a:prstGeom prst="rect">
            <a:avLst/>
          </a:prstGeom>
          <a:noFill/>
          <a:ln w="9525">
            <a:noFill/>
            <a:miter lim="800000"/>
            <a:headEnd/>
            <a:tailEnd/>
          </a:ln>
        </p:spPr>
      </p:pic>
      <p:pic>
        <p:nvPicPr>
          <p:cNvPr id="6" name="Picture 6" descr="equis"/>
          <p:cNvPicPr>
            <a:picLocks noChangeAspect="1" noChangeArrowheads="1"/>
          </p:cNvPicPr>
          <p:nvPr/>
        </p:nvPicPr>
        <p:blipFill>
          <a:blip r:embed="rId3" cstate="print"/>
          <a:srcRect/>
          <a:stretch>
            <a:fillRect/>
          </a:stretch>
        </p:blipFill>
        <p:spPr bwMode="auto">
          <a:xfrm>
            <a:off x="385763" y="6327775"/>
            <a:ext cx="463550" cy="325438"/>
          </a:xfrm>
          <a:prstGeom prst="rect">
            <a:avLst/>
          </a:prstGeom>
          <a:noFill/>
          <a:ln w="9525">
            <a:noFill/>
            <a:miter lim="800000"/>
            <a:headEnd/>
            <a:tailEnd/>
          </a:ln>
        </p:spPr>
      </p:pic>
      <p:pic>
        <p:nvPicPr>
          <p:cNvPr id="7" name="Picture 7" descr="färgrad"/>
          <p:cNvPicPr>
            <a:picLocks noChangeAspect="1" noChangeArrowheads="1"/>
          </p:cNvPicPr>
          <p:nvPr/>
        </p:nvPicPr>
        <p:blipFill>
          <a:blip r:embed="rId4" cstate="print"/>
          <a:srcRect/>
          <a:stretch>
            <a:fillRect/>
          </a:stretch>
        </p:blipFill>
        <p:spPr bwMode="auto">
          <a:xfrm>
            <a:off x="-3175" y="355600"/>
            <a:ext cx="885825" cy="107950"/>
          </a:xfrm>
          <a:prstGeom prst="rect">
            <a:avLst/>
          </a:prstGeom>
          <a:noFill/>
          <a:ln w="9525">
            <a:noFill/>
            <a:miter lim="800000"/>
            <a:headEnd/>
            <a:tailEnd/>
          </a:ln>
        </p:spPr>
      </p:pic>
      <p:sp>
        <p:nvSpPr>
          <p:cNvPr id="101379" name="Rectangle 3"/>
          <p:cNvSpPr>
            <a:spLocks noGrp="1" noChangeArrowheads="1"/>
          </p:cNvSpPr>
          <p:nvPr>
            <p:ph type="ctrTitle"/>
          </p:nvPr>
        </p:nvSpPr>
        <p:spPr>
          <a:xfrm>
            <a:off x="1266825" y="2244725"/>
            <a:ext cx="6696075" cy="1112838"/>
          </a:xfrm>
        </p:spPr>
        <p:txBody>
          <a:bodyPr anchor="t"/>
          <a:lstStyle>
            <a:lvl1pPr>
              <a:lnSpc>
                <a:spcPts val="3800"/>
              </a:lnSpc>
              <a:defRPr i="0"/>
            </a:lvl1pPr>
          </a:lstStyle>
          <a:p>
            <a:r>
              <a:rPr lang="en-GB"/>
              <a:t>Klicka här för att ändra format</a:t>
            </a:r>
          </a:p>
        </p:txBody>
      </p:sp>
      <p:sp>
        <p:nvSpPr>
          <p:cNvPr id="101380" name="Rectangle 4"/>
          <p:cNvSpPr>
            <a:spLocks noGrp="1" noChangeArrowheads="1"/>
          </p:cNvSpPr>
          <p:nvPr>
            <p:ph type="subTitle" idx="1"/>
          </p:nvPr>
        </p:nvSpPr>
        <p:spPr>
          <a:xfrm>
            <a:off x="1285875" y="3644900"/>
            <a:ext cx="6677025" cy="1752600"/>
          </a:xfrm>
        </p:spPr>
        <p:txBody>
          <a:bodyPr/>
          <a:lstStyle>
            <a:lvl1pPr marL="0" indent="0">
              <a:lnSpc>
                <a:spcPts val="3800"/>
              </a:lnSpc>
              <a:buFont typeface="Georgia" pitchFamily="18" charset="0"/>
              <a:buNone/>
              <a:defRPr sz="3200" i="1">
                <a:solidFill>
                  <a:srgbClr val="FFFFFF"/>
                </a:solidFill>
              </a:defRPr>
            </a:lvl1pPr>
          </a:lstStyle>
          <a:p>
            <a:r>
              <a:rPr lang="en-GB"/>
              <a:t>Klicka här för att ändra format på underrubrik i bakgrunden</a:t>
            </a:r>
          </a:p>
        </p:txBody>
      </p:sp>
      <p:sp>
        <p:nvSpPr>
          <p:cNvPr id="8" name="Rectangle 8"/>
          <p:cNvSpPr>
            <a:spLocks noGrp="1" noChangeArrowheads="1"/>
          </p:cNvSpPr>
          <p:nvPr>
            <p:ph type="ftr" sz="quarter" idx="10"/>
          </p:nvPr>
        </p:nvSpPr>
        <p:spPr/>
        <p:txBody>
          <a:bodyPr/>
          <a:lstStyle>
            <a:lvl1pPr>
              <a:defRPr smtClean="0"/>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76313"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8738"/>
            <a:ext cx="1744663" cy="5962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76313" y="58738"/>
            <a:ext cx="5081587"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135688"/>
          </a:xfrm>
          <a:prstGeom prst="rect">
            <a:avLst/>
          </a:prstGeom>
          <a:solidFill>
            <a:schemeClr val="folHlink"/>
          </a:solidFill>
          <a:ln w="9525">
            <a:noFill/>
            <a:miter lim="800000"/>
            <a:headEnd/>
            <a:tailEnd/>
          </a:ln>
          <a:effectLst/>
        </p:spPr>
        <p:txBody>
          <a:bodyPr wrap="none" anchor="ctr"/>
          <a:lstStyle/>
          <a:p>
            <a:pPr>
              <a:defRPr/>
            </a:pPr>
            <a:endParaRPr lang="en-US"/>
          </a:p>
        </p:txBody>
      </p:sp>
      <p:pic>
        <p:nvPicPr>
          <p:cNvPr id="5" name="Picture 5" descr="AMBA cmyk_belowA4"/>
          <p:cNvPicPr>
            <a:picLocks noChangeAspect="1" noChangeArrowheads="1"/>
          </p:cNvPicPr>
          <p:nvPr/>
        </p:nvPicPr>
        <p:blipFill>
          <a:blip r:embed="rId2" cstate="print"/>
          <a:srcRect/>
          <a:stretch>
            <a:fillRect/>
          </a:stretch>
        </p:blipFill>
        <p:spPr bwMode="auto">
          <a:xfrm>
            <a:off x="1225550" y="6434138"/>
            <a:ext cx="719138" cy="179387"/>
          </a:xfrm>
          <a:prstGeom prst="rect">
            <a:avLst/>
          </a:prstGeom>
          <a:noFill/>
          <a:ln w="9525">
            <a:noFill/>
            <a:miter lim="800000"/>
            <a:headEnd/>
            <a:tailEnd/>
          </a:ln>
        </p:spPr>
      </p:pic>
      <p:pic>
        <p:nvPicPr>
          <p:cNvPr id="6" name="Picture 6" descr="equis"/>
          <p:cNvPicPr>
            <a:picLocks noChangeAspect="1" noChangeArrowheads="1"/>
          </p:cNvPicPr>
          <p:nvPr/>
        </p:nvPicPr>
        <p:blipFill>
          <a:blip r:embed="rId3" cstate="print"/>
          <a:srcRect/>
          <a:stretch>
            <a:fillRect/>
          </a:stretch>
        </p:blipFill>
        <p:spPr bwMode="auto">
          <a:xfrm>
            <a:off x="385763" y="6327775"/>
            <a:ext cx="463550" cy="325438"/>
          </a:xfrm>
          <a:prstGeom prst="rect">
            <a:avLst/>
          </a:prstGeom>
          <a:noFill/>
          <a:ln w="9525">
            <a:noFill/>
            <a:miter lim="800000"/>
            <a:headEnd/>
            <a:tailEnd/>
          </a:ln>
        </p:spPr>
      </p:pic>
      <p:pic>
        <p:nvPicPr>
          <p:cNvPr id="7" name="Picture 7" descr="färgrad"/>
          <p:cNvPicPr>
            <a:picLocks noChangeAspect="1" noChangeArrowheads="1"/>
          </p:cNvPicPr>
          <p:nvPr/>
        </p:nvPicPr>
        <p:blipFill>
          <a:blip r:embed="rId4" cstate="print"/>
          <a:srcRect/>
          <a:stretch>
            <a:fillRect/>
          </a:stretch>
        </p:blipFill>
        <p:spPr bwMode="auto">
          <a:xfrm>
            <a:off x="-3175" y="355600"/>
            <a:ext cx="885825" cy="107950"/>
          </a:xfrm>
          <a:prstGeom prst="rect">
            <a:avLst/>
          </a:prstGeom>
          <a:noFill/>
          <a:ln w="9525">
            <a:noFill/>
            <a:miter lim="800000"/>
            <a:headEnd/>
            <a:tailEnd/>
          </a:ln>
        </p:spPr>
      </p:pic>
      <p:sp>
        <p:nvSpPr>
          <p:cNvPr id="103427" name="Rectangle 3"/>
          <p:cNvSpPr>
            <a:spLocks noGrp="1" noChangeArrowheads="1"/>
          </p:cNvSpPr>
          <p:nvPr>
            <p:ph type="ctrTitle"/>
          </p:nvPr>
        </p:nvSpPr>
        <p:spPr>
          <a:xfrm>
            <a:off x="1266825" y="2244725"/>
            <a:ext cx="6696075" cy="1112838"/>
          </a:xfrm>
        </p:spPr>
        <p:txBody>
          <a:bodyPr anchor="t"/>
          <a:lstStyle>
            <a:lvl1pPr>
              <a:lnSpc>
                <a:spcPts val="3800"/>
              </a:lnSpc>
              <a:defRPr i="0"/>
            </a:lvl1pPr>
          </a:lstStyle>
          <a:p>
            <a:r>
              <a:rPr lang="en-GB"/>
              <a:t>Klicka här för att ändra format</a:t>
            </a:r>
          </a:p>
        </p:txBody>
      </p:sp>
      <p:sp>
        <p:nvSpPr>
          <p:cNvPr id="103428" name="Rectangle 4"/>
          <p:cNvSpPr>
            <a:spLocks noGrp="1" noChangeArrowheads="1"/>
          </p:cNvSpPr>
          <p:nvPr>
            <p:ph type="subTitle" idx="1"/>
          </p:nvPr>
        </p:nvSpPr>
        <p:spPr>
          <a:xfrm>
            <a:off x="1285875" y="3644900"/>
            <a:ext cx="6677025" cy="1752600"/>
          </a:xfrm>
        </p:spPr>
        <p:txBody>
          <a:bodyPr/>
          <a:lstStyle>
            <a:lvl1pPr marL="0" indent="0">
              <a:lnSpc>
                <a:spcPts val="3800"/>
              </a:lnSpc>
              <a:buFont typeface="Georgia" pitchFamily="18" charset="0"/>
              <a:buNone/>
              <a:defRPr sz="3200" i="1">
                <a:solidFill>
                  <a:srgbClr val="FFFFFF"/>
                </a:solidFill>
              </a:defRPr>
            </a:lvl1pPr>
          </a:lstStyle>
          <a:p>
            <a:r>
              <a:rPr lang="en-GB"/>
              <a:t>Klicka här för att ändra format på underrubrik i bakgrunden</a:t>
            </a:r>
          </a:p>
        </p:txBody>
      </p:sp>
      <p:sp>
        <p:nvSpPr>
          <p:cNvPr id="8" name="Rectangle 8"/>
          <p:cNvSpPr>
            <a:spLocks noGrp="1" noChangeArrowheads="1"/>
          </p:cNvSpPr>
          <p:nvPr>
            <p:ph type="ftr" sz="quarter" idx="10"/>
          </p:nvPr>
        </p:nvSpPr>
        <p:spPr/>
        <p:txBody>
          <a:bodyPr/>
          <a:lstStyle>
            <a:lvl1pPr>
              <a:defRPr smtClean="0"/>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76313"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8738"/>
            <a:ext cx="1744663" cy="5962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76313" y="58738"/>
            <a:ext cx="5081587"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färgrad"/>
          <p:cNvPicPr>
            <a:picLocks noChangeAspect="1" noChangeArrowheads="1"/>
          </p:cNvPicPr>
          <p:nvPr/>
        </p:nvPicPr>
        <p:blipFill>
          <a:blip r:embed="rId2" cstate="print"/>
          <a:srcRect/>
          <a:stretch>
            <a:fillRect/>
          </a:stretch>
        </p:blipFill>
        <p:spPr bwMode="auto">
          <a:xfrm>
            <a:off x="-3175" y="355600"/>
            <a:ext cx="885825" cy="107950"/>
          </a:xfrm>
          <a:prstGeom prst="rect">
            <a:avLst/>
          </a:prstGeom>
          <a:noFill/>
          <a:ln w="9525">
            <a:noFill/>
            <a:miter lim="800000"/>
            <a:headEnd/>
            <a:tailEnd/>
          </a:ln>
        </p:spPr>
      </p:pic>
      <p:pic>
        <p:nvPicPr>
          <p:cNvPr id="5" name="Picture 11" descr="AMBA cmyk_belowA4"/>
          <p:cNvPicPr>
            <a:picLocks noChangeAspect="1" noChangeArrowheads="1"/>
          </p:cNvPicPr>
          <p:nvPr/>
        </p:nvPicPr>
        <p:blipFill>
          <a:blip r:embed="rId3" cstate="print"/>
          <a:srcRect/>
          <a:stretch>
            <a:fillRect/>
          </a:stretch>
        </p:blipFill>
        <p:spPr bwMode="auto">
          <a:xfrm>
            <a:off x="1225550" y="6434138"/>
            <a:ext cx="719138" cy="179387"/>
          </a:xfrm>
          <a:prstGeom prst="rect">
            <a:avLst/>
          </a:prstGeom>
          <a:noFill/>
          <a:ln w="9525">
            <a:noFill/>
            <a:miter lim="800000"/>
            <a:headEnd/>
            <a:tailEnd/>
          </a:ln>
        </p:spPr>
      </p:pic>
      <p:pic>
        <p:nvPicPr>
          <p:cNvPr id="6" name="Picture 12" descr="equis"/>
          <p:cNvPicPr>
            <a:picLocks noChangeAspect="1" noChangeArrowheads="1"/>
          </p:cNvPicPr>
          <p:nvPr/>
        </p:nvPicPr>
        <p:blipFill>
          <a:blip r:embed="rId4" cstate="print"/>
          <a:srcRect/>
          <a:stretch>
            <a:fillRect/>
          </a:stretch>
        </p:blipFill>
        <p:spPr bwMode="auto">
          <a:xfrm>
            <a:off x="385763" y="6327775"/>
            <a:ext cx="463550" cy="325438"/>
          </a:xfrm>
          <a:prstGeom prst="rect">
            <a:avLst/>
          </a:prstGeom>
          <a:noFill/>
          <a:ln w="9525">
            <a:noFill/>
            <a:miter lim="800000"/>
            <a:headEnd/>
            <a:tailEnd/>
          </a:ln>
        </p:spPr>
      </p:pic>
      <p:sp>
        <p:nvSpPr>
          <p:cNvPr id="7" name="Rectangle 3"/>
          <p:cNvSpPr>
            <a:spLocks noChangeArrowheads="1"/>
          </p:cNvSpPr>
          <p:nvPr/>
        </p:nvSpPr>
        <p:spPr bwMode="auto">
          <a:xfrm>
            <a:off x="7699375" y="0"/>
            <a:ext cx="1443038" cy="1258888"/>
          </a:xfrm>
          <a:prstGeom prst="rect">
            <a:avLst/>
          </a:prstGeom>
          <a:solidFill>
            <a:schemeClr val="tx1"/>
          </a:solidFill>
          <a:ln w="9525">
            <a:noFill/>
            <a:miter lim="800000"/>
            <a:headEnd/>
            <a:tailEnd/>
          </a:ln>
          <a:effectLst/>
        </p:spPr>
        <p:txBody>
          <a:bodyPr wrap="none" anchor="ctr"/>
          <a:lstStyle/>
          <a:p>
            <a:pPr>
              <a:defRPr/>
            </a:pPr>
            <a:endParaRPr lang="en-US"/>
          </a:p>
        </p:txBody>
      </p:sp>
      <p:pic>
        <p:nvPicPr>
          <p:cNvPr id="8" name="Picture 11" descr="Logga"/>
          <p:cNvPicPr>
            <a:picLocks noChangeAspect="1" noChangeArrowheads="1"/>
          </p:cNvPicPr>
          <p:nvPr/>
        </p:nvPicPr>
        <p:blipFill>
          <a:blip r:embed="rId5" cstate="print"/>
          <a:srcRect/>
          <a:stretch>
            <a:fillRect/>
          </a:stretch>
        </p:blipFill>
        <p:spPr bwMode="auto">
          <a:xfrm>
            <a:off x="7981950" y="242888"/>
            <a:ext cx="879475" cy="790575"/>
          </a:xfrm>
          <a:prstGeom prst="rect">
            <a:avLst/>
          </a:prstGeom>
          <a:noFill/>
          <a:ln w="9525">
            <a:noFill/>
            <a:miter lim="800000"/>
            <a:headEnd/>
            <a:tailEnd/>
          </a:ln>
        </p:spPr>
      </p:pic>
      <p:sp>
        <p:nvSpPr>
          <p:cNvPr id="121859" name="Rectangle 3"/>
          <p:cNvSpPr>
            <a:spLocks noGrp="1" noChangeArrowheads="1"/>
          </p:cNvSpPr>
          <p:nvPr>
            <p:ph type="ctrTitle"/>
          </p:nvPr>
        </p:nvSpPr>
        <p:spPr>
          <a:xfrm>
            <a:off x="1266825" y="2244725"/>
            <a:ext cx="6696075" cy="1112838"/>
          </a:xfrm>
        </p:spPr>
        <p:txBody>
          <a:bodyPr anchor="t"/>
          <a:lstStyle>
            <a:lvl1pPr>
              <a:lnSpc>
                <a:spcPts val="3800"/>
              </a:lnSpc>
              <a:defRPr i="0">
                <a:solidFill>
                  <a:schemeClr val="tx1"/>
                </a:solidFill>
              </a:defRPr>
            </a:lvl1pPr>
          </a:lstStyle>
          <a:p>
            <a:r>
              <a:rPr lang="en-GB" dirty="0" err="1"/>
              <a:t>Klicka</a:t>
            </a:r>
            <a:r>
              <a:rPr lang="en-GB" dirty="0"/>
              <a:t> </a:t>
            </a:r>
            <a:r>
              <a:rPr lang="en-GB" dirty="0" err="1"/>
              <a:t>här</a:t>
            </a:r>
            <a:r>
              <a:rPr lang="en-GB" dirty="0"/>
              <a:t> </a:t>
            </a:r>
            <a:r>
              <a:rPr lang="en-GB" dirty="0" err="1"/>
              <a:t>för</a:t>
            </a:r>
            <a:r>
              <a:rPr lang="en-GB" dirty="0"/>
              <a:t> </a:t>
            </a:r>
            <a:r>
              <a:rPr lang="en-GB" dirty="0" err="1"/>
              <a:t>att</a:t>
            </a:r>
            <a:r>
              <a:rPr lang="en-GB" dirty="0"/>
              <a:t> </a:t>
            </a:r>
            <a:r>
              <a:rPr lang="en-GB" dirty="0" err="1"/>
              <a:t>ändra</a:t>
            </a:r>
            <a:r>
              <a:rPr lang="en-GB" dirty="0"/>
              <a:t> format</a:t>
            </a:r>
          </a:p>
        </p:txBody>
      </p:sp>
      <p:sp>
        <p:nvSpPr>
          <p:cNvPr id="121860" name="Rectangle 4"/>
          <p:cNvSpPr>
            <a:spLocks noGrp="1" noChangeArrowheads="1"/>
          </p:cNvSpPr>
          <p:nvPr>
            <p:ph type="subTitle" idx="1"/>
          </p:nvPr>
        </p:nvSpPr>
        <p:spPr>
          <a:xfrm>
            <a:off x="1285875" y="3644900"/>
            <a:ext cx="6677025" cy="1752600"/>
          </a:xfrm>
        </p:spPr>
        <p:txBody>
          <a:bodyPr/>
          <a:lstStyle>
            <a:lvl1pPr marL="0" indent="0">
              <a:lnSpc>
                <a:spcPts val="3800"/>
              </a:lnSpc>
              <a:buFont typeface="Georgia" pitchFamily="18" charset="0"/>
              <a:buNone/>
              <a:defRPr sz="3200" i="1">
                <a:solidFill>
                  <a:schemeClr val="tx1"/>
                </a:solidFill>
              </a:defRPr>
            </a:lvl1pPr>
          </a:lstStyle>
          <a:p>
            <a:r>
              <a:rPr lang="en-GB" dirty="0" err="1"/>
              <a:t>Klicka</a:t>
            </a:r>
            <a:r>
              <a:rPr lang="en-GB" dirty="0"/>
              <a:t> </a:t>
            </a:r>
            <a:r>
              <a:rPr lang="en-GB" dirty="0" err="1"/>
              <a:t>här</a:t>
            </a:r>
            <a:r>
              <a:rPr lang="en-GB" dirty="0"/>
              <a:t> </a:t>
            </a:r>
            <a:r>
              <a:rPr lang="en-GB" dirty="0" err="1"/>
              <a:t>för</a:t>
            </a:r>
            <a:r>
              <a:rPr lang="en-GB" dirty="0"/>
              <a:t> </a:t>
            </a:r>
            <a:r>
              <a:rPr lang="en-GB" dirty="0" err="1"/>
              <a:t>att</a:t>
            </a:r>
            <a:r>
              <a:rPr lang="en-GB" dirty="0"/>
              <a:t> </a:t>
            </a:r>
            <a:r>
              <a:rPr lang="en-GB" dirty="0" err="1"/>
              <a:t>ändra</a:t>
            </a:r>
            <a:r>
              <a:rPr lang="en-GB" dirty="0"/>
              <a:t> format </a:t>
            </a:r>
            <a:r>
              <a:rPr lang="en-GB" dirty="0" err="1"/>
              <a:t>på</a:t>
            </a:r>
            <a:r>
              <a:rPr lang="en-GB" dirty="0"/>
              <a:t> </a:t>
            </a:r>
            <a:r>
              <a:rPr lang="en-GB" dirty="0" err="1"/>
              <a:t>underrubrik</a:t>
            </a:r>
            <a:r>
              <a:rPr lang="en-GB" dirty="0"/>
              <a:t> </a:t>
            </a:r>
            <a:r>
              <a:rPr lang="en-GB" dirty="0" err="1"/>
              <a:t>i</a:t>
            </a:r>
            <a:r>
              <a:rPr lang="en-GB" dirty="0"/>
              <a:t> </a:t>
            </a:r>
            <a:r>
              <a:rPr lang="en-GB" dirty="0" err="1"/>
              <a:t>bakgrunden</a:t>
            </a:r>
            <a:endParaRPr lang="en-GB" dirty="0"/>
          </a:p>
        </p:txBody>
      </p:sp>
      <p:sp>
        <p:nvSpPr>
          <p:cNvPr id="9" name="Rectangle 8"/>
          <p:cNvSpPr>
            <a:spLocks noGrp="1" noChangeArrowheads="1"/>
          </p:cNvSpPr>
          <p:nvPr>
            <p:ph type="ftr" sz="quarter" idx="10"/>
          </p:nvPr>
        </p:nvSpPr>
        <p:spPr/>
        <p:txBody>
          <a:bodyPr/>
          <a:lstStyle>
            <a:lvl1pPr>
              <a:defRPr smtClean="0"/>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76313"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41838" y="1844675"/>
            <a:ext cx="3413125"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sv-SE"/>
              <a:t>Hanken Svenska handelshögskolan / Hanken School of Economics www.hanken.fi </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1.png"/><Relationship Id="rId2" Type="http://schemas.openxmlformats.org/officeDocument/2006/relationships/slideLayout" Target="../slideLayouts/slideLayout14.xml"/><Relationship Id="rId16"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image" Target="../media/image1.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4.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6" Type="http://schemas.openxmlformats.org/officeDocument/2006/relationships/image" Target="../media/image1.png"/><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4.pn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image" Target="../media/image1.png"/><Relationship Id="rId2" Type="http://schemas.openxmlformats.org/officeDocument/2006/relationships/slideLayout" Target="../slideLayouts/slideLayout48.xml"/><Relationship Id="rId16" Type="http://schemas.openxmlformats.org/officeDocument/2006/relationships/image" Target="../media/image4.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3.png"/><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image" Target="../media/image2.png"/><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6" Type="http://schemas.openxmlformats.org/officeDocument/2006/relationships/image" Target="../media/image1.png"/><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image" Target="../media/image4.png"/><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image" Target="../media/image3.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image" Target="../media/image2.png"/><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6" Type="http://schemas.openxmlformats.org/officeDocument/2006/relationships/image" Target="../media/image1.png"/><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image" Target="../media/image4.png"/><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3.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image" Target="../media/image2.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6" Type="http://schemas.openxmlformats.org/officeDocument/2006/relationships/image" Target="../media/image1.png"/><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image" Target="../media/image4.png"/><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image" Target="../media/image3.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theme" Target="../theme/theme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6" Type="http://schemas.openxmlformats.org/officeDocument/2006/relationships/image" Target="../media/image5.png"/><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5" Type="http://schemas.openxmlformats.org/officeDocument/2006/relationships/image" Target="../media/image1.png"/><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1258888"/>
          </a:xfrm>
          <a:prstGeom prst="rect">
            <a:avLst/>
          </a:prstGeom>
          <a:solidFill>
            <a:schemeClr val="tx1"/>
          </a:solidFill>
          <a:ln w="9525">
            <a:noFill/>
            <a:miter lim="800000"/>
            <a:headEnd/>
            <a:tailEnd/>
          </a:ln>
          <a:effectLst/>
        </p:spPr>
        <p:txBody>
          <a:bodyPr wrap="none" anchor="ctr"/>
          <a:lstStyle/>
          <a:p>
            <a:pPr algn="ctr">
              <a:defRPr/>
            </a:pPr>
            <a:r>
              <a:rPr lang="en-GB"/>
              <a:t>                </a:t>
            </a:r>
          </a:p>
        </p:txBody>
      </p:sp>
      <p:pic>
        <p:nvPicPr>
          <p:cNvPr id="5123" name="Picture 27" descr="Logga"/>
          <p:cNvPicPr>
            <a:picLocks noChangeAspect="1" noChangeArrowheads="1"/>
          </p:cNvPicPr>
          <p:nvPr/>
        </p:nvPicPr>
        <p:blipFill>
          <a:blip r:embed="rId14" cstate="print"/>
          <a:srcRect/>
          <a:stretch>
            <a:fillRect/>
          </a:stretch>
        </p:blipFill>
        <p:spPr bwMode="auto">
          <a:xfrm>
            <a:off x="7981950" y="242888"/>
            <a:ext cx="879475" cy="790575"/>
          </a:xfrm>
          <a:prstGeom prst="rect">
            <a:avLst/>
          </a:prstGeom>
          <a:noFill/>
          <a:ln w="9525">
            <a:noFill/>
            <a:miter lim="800000"/>
            <a:headEnd/>
            <a:tailEnd/>
          </a:ln>
        </p:spPr>
      </p:pic>
      <p:sp>
        <p:nvSpPr>
          <p:cNvPr id="5124" name="Rectangle 3"/>
          <p:cNvSpPr>
            <a:spLocks noGrp="1" noChangeArrowheads="1"/>
          </p:cNvSpPr>
          <p:nvPr>
            <p:ph type="body" idx="1"/>
          </p:nvPr>
        </p:nvSpPr>
        <p:spPr bwMode="auto">
          <a:xfrm>
            <a:off x="976313" y="1844675"/>
            <a:ext cx="6978650" cy="4176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Klicka här för att ändra format på bakgrundstexten</a:t>
            </a:r>
          </a:p>
        </p:txBody>
      </p:sp>
      <p:sp>
        <p:nvSpPr>
          <p:cNvPr id="5125" name="Rectangle 2"/>
          <p:cNvSpPr>
            <a:spLocks noGrp="1" noChangeArrowheads="1"/>
          </p:cNvSpPr>
          <p:nvPr>
            <p:ph type="title"/>
          </p:nvPr>
        </p:nvSpPr>
        <p:spPr bwMode="auto">
          <a:xfrm>
            <a:off x="1285875" y="58738"/>
            <a:ext cx="6069013"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t>Klicka här för att ändra format</a:t>
            </a:r>
          </a:p>
        </p:txBody>
      </p:sp>
      <p:pic>
        <p:nvPicPr>
          <p:cNvPr id="5126" name="Picture 8" descr="AMBA cmyk_belowA4"/>
          <p:cNvPicPr>
            <a:picLocks noChangeAspect="1" noChangeArrowheads="1"/>
          </p:cNvPicPr>
          <p:nvPr/>
        </p:nvPicPr>
        <p:blipFill>
          <a:blip r:embed="rId15" cstate="print"/>
          <a:srcRect/>
          <a:stretch>
            <a:fillRect/>
          </a:stretch>
        </p:blipFill>
        <p:spPr bwMode="auto">
          <a:xfrm>
            <a:off x="1225550" y="6434138"/>
            <a:ext cx="719138" cy="179387"/>
          </a:xfrm>
          <a:prstGeom prst="rect">
            <a:avLst/>
          </a:prstGeom>
          <a:noFill/>
          <a:ln w="9525">
            <a:noFill/>
            <a:miter lim="800000"/>
            <a:headEnd/>
            <a:tailEnd/>
          </a:ln>
        </p:spPr>
      </p:pic>
      <p:pic>
        <p:nvPicPr>
          <p:cNvPr id="5127" name="Picture 9" descr="equis"/>
          <p:cNvPicPr>
            <a:picLocks noChangeAspect="1" noChangeArrowheads="1"/>
          </p:cNvPicPr>
          <p:nvPr/>
        </p:nvPicPr>
        <p:blipFill>
          <a:blip r:embed="rId16" cstate="print"/>
          <a:srcRect/>
          <a:stretch>
            <a:fillRect/>
          </a:stretch>
        </p:blipFill>
        <p:spPr bwMode="auto">
          <a:xfrm>
            <a:off x="385763" y="6327775"/>
            <a:ext cx="463550" cy="325438"/>
          </a:xfrm>
          <a:prstGeom prst="rect">
            <a:avLst/>
          </a:prstGeom>
          <a:noFill/>
          <a:ln w="9525">
            <a:noFill/>
            <a:miter lim="800000"/>
            <a:headEnd/>
            <a:tailEnd/>
          </a:ln>
        </p:spPr>
      </p:pic>
      <p:sp>
        <p:nvSpPr>
          <p:cNvPr id="1034" name="Rectangle 10"/>
          <p:cNvSpPr>
            <a:spLocks noGrp="1" noChangeArrowheads="1"/>
          </p:cNvSpPr>
          <p:nvPr>
            <p:ph type="ftr" sz="quarter" idx="3"/>
          </p:nvPr>
        </p:nvSpPr>
        <p:spPr bwMode="auto">
          <a:xfrm>
            <a:off x="4572000" y="6381750"/>
            <a:ext cx="4297363"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1" smtClean="0">
                <a:latin typeface="Georgia" pitchFamily="18" charset="0"/>
              </a:defRPr>
            </a:lvl1pPr>
          </a:lstStyle>
          <a:p>
            <a:pPr>
              <a:defRPr/>
            </a:pPr>
            <a:r>
              <a:rPr lang="sv-SE"/>
              <a:t>Hanken Svenska handelshögskolan / Hanken School of Economics www.hanken.fi </a:t>
            </a:r>
            <a:endParaRPr lang="en-GB"/>
          </a:p>
        </p:txBody>
      </p:sp>
      <p:pic>
        <p:nvPicPr>
          <p:cNvPr id="5129" name="Picture 12" descr="färgrad"/>
          <p:cNvPicPr>
            <a:picLocks noChangeAspect="1" noChangeArrowheads="1"/>
          </p:cNvPicPr>
          <p:nvPr/>
        </p:nvPicPr>
        <p:blipFill>
          <a:blip r:embed="rId17" cstate="print"/>
          <a:srcRect/>
          <a:stretch>
            <a:fillRect/>
          </a:stretch>
        </p:blipFill>
        <p:spPr bwMode="auto">
          <a:xfrm>
            <a:off x="-3175" y="355600"/>
            <a:ext cx="885825" cy="107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5"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Lst>
  <p:hf sldNum="0" hdr="0" dt="0"/>
  <p:txStyles>
    <p:titleStyle>
      <a:lvl1pPr algn="l" rtl="0" eaLnBrk="1" fontAlgn="base" hangingPunct="1">
        <a:spcBef>
          <a:spcPct val="0"/>
        </a:spcBef>
        <a:spcAft>
          <a:spcPct val="0"/>
        </a:spcAft>
        <a:defRPr sz="3200" i="1">
          <a:solidFill>
            <a:srgbClr val="FFFFFF"/>
          </a:solidFill>
          <a:latin typeface="+mj-lt"/>
          <a:ea typeface="+mj-ea"/>
          <a:cs typeface="+mj-cs"/>
        </a:defRPr>
      </a:lvl1pPr>
      <a:lvl2pPr algn="l" rtl="0" eaLnBrk="1" fontAlgn="base" hangingPunct="1">
        <a:spcBef>
          <a:spcPct val="0"/>
        </a:spcBef>
        <a:spcAft>
          <a:spcPct val="0"/>
        </a:spcAft>
        <a:defRPr sz="3200" i="1">
          <a:solidFill>
            <a:srgbClr val="FFFFFF"/>
          </a:solidFill>
          <a:latin typeface="Georgia" pitchFamily="18" charset="0"/>
        </a:defRPr>
      </a:lvl2pPr>
      <a:lvl3pPr algn="l" rtl="0" eaLnBrk="1" fontAlgn="base" hangingPunct="1">
        <a:spcBef>
          <a:spcPct val="0"/>
        </a:spcBef>
        <a:spcAft>
          <a:spcPct val="0"/>
        </a:spcAft>
        <a:defRPr sz="3200" i="1">
          <a:solidFill>
            <a:srgbClr val="FFFFFF"/>
          </a:solidFill>
          <a:latin typeface="Georgia" pitchFamily="18" charset="0"/>
        </a:defRPr>
      </a:lvl3pPr>
      <a:lvl4pPr algn="l" rtl="0" eaLnBrk="1" fontAlgn="base" hangingPunct="1">
        <a:spcBef>
          <a:spcPct val="0"/>
        </a:spcBef>
        <a:spcAft>
          <a:spcPct val="0"/>
        </a:spcAft>
        <a:defRPr sz="3200" i="1">
          <a:solidFill>
            <a:srgbClr val="FFFFFF"/>
          </a:solidFill>
          <a:latin typeface="Georgia" pitchFamily="18" charset="0"/>
        </a:defRPr>
      </a:lvl4pPr>
      <a:lvl5pPr algn="l" rtl="0" eaLnBrk="1" fontAlgn="base" hangingPunct="1">
        <a:spcBef>
          <a:spcPct val="0"/>
        </a:spcBef>
        <a:spcAft>
          <a:spcPct val="0"/>
        </a:spcAft>
        <a:defRPr sz="3200" i="1">
          <a:solidFill>
            <a:srgbClr val="FFFFFF"/>
          </a:solidFill>
          <a:latin typeface="Georgia" pitchFamily="18" charset="0"/>
        </a:defRPr>
      </a:lvl5pPr>
      <a:lvl6pPr marL="457200" algn="l" rtl="0" eaLnBrk="1" fontAlgn="base" hangingPunct="1">
        <a:spcBef>
          <a:spcPct val="0"/>
        </a:spcBef>
        <a:spcAft>
          <a:spcPct val="0"/>
        </a:spcAft>
        <a:defRPr sz="3200" i="1">
          <a:solidFill>
            <a:srgbClr val="FFFFFF"/>
          </a:solidFill>
          <a:latin typeface="Georgia" pitchFamily="18" charset="0"/>
        </a:defRPr>
      </a:lvl6pPr>
      <a:lvl7pPr marL="914400" algn="l" rtl="0" eaLnBrk="1" fontAlgn="base" hangingPunct="1">
        <a:spcBef>
          <a:spcPct val="0"/>
        </a:spcBef>
        <a:spcAft>
          <a:spcPct val="0"/>
        </a:spcAft>
        <a:defRPr sz="3200" i="1">
          <a:solidFill>
            <a:srgbClr val="FFFFFF"/>
          </a:solidFill>
          <a:latin typeface="Georgia" pitchFamily="18" charset="0"/>
        </a:defRPr>
      </a:lvl7pPr>
      <a:lvl8pPr marL="1371600" algn="l" rtl="0" eaLnBrk="1" fontAlgn="base" hangingPunct="1">
        <a:spcBef>
          <a:spcPct val="0"/>
        </a:spcBef>
        <a:spcAft>
          <a:spcPct val="0"/>
        </a:spcAft>
        <a:defRPr sz="3200" i="1">
          <a:solidFill>
            <a:srgbClr val="FFFFFF"/>
          </a:solidFill>
          <a:latin typeface="Georgia" pitchFamily="18" charset="0"/>
        </a:defRPr>
      </a:lvl8pPr>
      <a:lvl9pPr marL="1828800" algn="l" rtl="0" eaLnBrk="1" fontAlgn="base" hangingPunct="1">
        <a:spcBef>
          <a:spcPct val="0"/>
        </a:spcBef>
        <a:spcAft>
          <a:spcPct val="0"/>
        </a:spcAft>
        <a:defRPr sz="3200" i="1">
          <a:solidFill>
            <a:srgbClr val="FFFFFF"/>
          </a:solidFill>
          <a:latin typeface="Georgia" pitchFamily="18" charset="0"/>
        </a:defRPr>
      </a:lvl9pPr>
    </p:titleStyle>
    <p:bodyStyle>
      <a:lvl1pPr marL="295275" indent="-295275" algn="l" rtl="0" eaLnBrk="1" fontAlgn="base" hangingPunct="1">
        <a:lnSpc>
          <a:spcPts val="2400"/>
        </a:lnSpc>
        <a:spcBef>
          <a:spcPct val="45000"/>
        </a:spcBef>
        <a:spcAft>
          <a:spcPct val="0"/>
        </a:spcAft>
        <a:buClr>
          <a:srgbClr val="005F79"/>
        </a:buClr>
        <a:buFont typeface="Georgia" pitchFamily="18" charset="0"/>
        <a:buChar char="»"/>
        <a:defRPr sz="2000">
          <a:solidFill>
            <a:schemeClr val="tx1"/>
          </a:solidFill>
          <a:latin typeface="+mn-lt"/>
          <a:ea typeface="+mn-ea"/>
          <a:cs typeface="+mn-cs"/>
        </a:defRPr>
      </a:lvl1pPr>
      <a:lvl2pPr marL="474663" indent="239713" algn="l" rtl="0" eaLnBrk="1" fontAlgn="base" hangingPunct="1">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1" fontAlgn="base" hangingPunct="1">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1" fontAlgn="base" hangingPunct="1">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1" fontAlgn="base" hangingPunct="1">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eaLnBrk="1" fontAlgn="base" hangingPunct="1">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eaLnBrk="1" fontAlgn="base" hangingPunct="1">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eaLnBrk="1" fontAlgn="base" hangingPunct="1">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eaLnBrk="1" fontAlgn="base" hangingPunct="1">
        <a:lnSpc>
          <a:spcPts val="2400"/>
        </a:lnSpc>
        <a:spcBef>
          <a:spcPct val="20000"/>
        </a:spcBef>
        <a:spcAft>
          <a:spcPct val="0"/>
        </a:spcAft>
        <a:buClr>
          <a:srgbClr val="005F79"/>
        </a:buClr>
        <a:buFont typeface="Georgia" pitchFamily="18"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0" y="0"/>
            <a:ext cx="7704138" cy="1258888"/>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21516" name="Rectangle 12"/>
          <p:cNvSpPr>
            <a:spLocks noChangeArrowheads="1"/>
          </p:cNvSpPr>
          <p:nvPr/>
        </p:nvSpPr>
        <p:spPr bwMode="auto">
          <a:xfrm>
            <a:off x="7699375" y="0"/>
            <a:ext cx="1443038" cy="1258888"/>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6148" name="Rectangle 3"/>
          <p:cNvSpPr>
            <a:spLocks noGrp="1" noChangeArrowheads="1"/>
          </p:cNvSpPr>
          <p:nvPr>
            <p:ph type="body" idx="1"/>
          </p:nvPr>
        </p:nvSpPr>
        <p:spPr bwMode="auto">
          <a:xfrm>
            <a:off x="976313" y="1844675"/>
            <a:ext cx="6978650" cy="4176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Klicka här för att ändra format på bakgrundstexten</a:t>
            </a:r>
          </a:p>
        </p:txBody>
      </p:sp>
      <p:sp>
        <p:nvSpPr>
          <p:cNvPr id="6149" name="Rectangle 5"/>
          <p:cNvSpPr>
            <a:spLocks noGrp="1" noChangeArrowheads="1"/>
          </p:cNvSpPr>
          <p:nvPr>
            <p:ph type="title"/>
          </p:nvPr>
        </p:nvSpPr>
        <p:spPr bwMode="auto">
          <a:xfrm>
            <a:off x="1285875" y="58738"/>
            <a:ext cx="6069013"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t>Klicka här för att ändra format</a:t>
            </a:r>
          </a:p>
        </p:txBody>
      </p:sp>
      <p:pic>
        <p:nvPicPr>
          <p:cNvPr id="6150" name="Picture 6" descr="AMBA cmyk_belowA4"/>
          <p:cNvPicPr>
            <a:picLocks noChangeAspect="1" noChangeArrowheads="1"/>
          </p:cNvPicPr>
          <p:nvPr/>
        </p:nvPicPr>
        <p:blipFill>
          <a:blip r:embed="rId14" cstate="print"/>
          <a:srcRect/>
          <a:stretch>
            <a:fillRect/>
          </a:stretch>
        </p:blipFill>
        <p:spPr bwMode="auto">
          <a:xfrm>
            <a:off x="1225550" y="6434138"/>
            <a:ext cx="719138" cy="179387"/>
          </a:xfrm>
          <a:prstGeom prst="rect">
            <a:avLst/>
          </a:prstGeom>
          <a:noFill/>
          <a:ln w="9525">
            <a:noFill/>
            <a:miter lim="800000"/>
            <a:headEnd/>
            <a:tailEnd/>
          </a:ln>
        </p:spPr>
      </p:pic>
      <p:pic>
        <p:nvPicPr>
          <p:cNvPr id="6151" name="Picture 7" descr="equis"/>
          <p:cNvPicPr>
            <a:picLocks noChangeAspect="1" noChangeArrowheads="1"/>
          </p:cNvPicPr>
          <p:nvPr/>
        </p:nvPicPr>
        <p:blipFill>
          <a:blip r:embed="rId15" cstate="print"/>
          <a:srcRect/>
          <a:stretch>
            <a:fillRect/>
          </a:stretch>
        </p:blipFill>
        <p:spPr bwMode="auto">
          <a:xfrm>
            <a:off x="385763" y="6327775"/>
            <a:ext cx="463550" cy="325438"/>
          </a:xfrm>
          <a:prstGeom prst="rect">
            <a:avLst/>
          </a:prstGeom>
          <a:noFill/>
          <a:ln w="9525">
            <a:noFill/>
            <a:miter lim="800000"/>
            <a:headEnd/>
            <a:tailEnd/>
          </a:ln>
        </p:spPr>
      </p:pic>
      <p:sp>
        <p:nvSpPr>
          <p:cNvPr id="21512" name="Rectangle 8"/>
          <p:cNvSpPr>
            <a:spLocks noGrp="1" noChangeArrowheads="1"/>
          </p:cNvSpPr>
          <p:nvPr>
            <p:ph type="ftr" sz="quarter" idx="3"/>
          </p:nvPr>
        </p:nvSpPr>
        <p:spPr bwMode="auto">
          <a:xfrm>
            <a:off x="4572000" y="6381750"/>
            <a:ext cx="4297363"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1" smtClean="0">
                <a:latin typeface="Georgia" pitchFamily="18" charset="0"/>
              </a:defRPr>
            </a:lvl1pPr>
          </a:lstStyle>
          <a:p>
            <a:pPr>
              <a:defRPr/>
            </a:pPr>
            <a:r>
              <a:rPr lang="sv-SE"/>
              <a:t>Hanken Svenska handelshögskolan / Hanken School of Economics www.hanken.fi </a:t>
            </a:r>
            <a:endParaRPr lang="en-GB"/>
          </a:p>
        </p:txBody>
      </p:sp>
      <p:pic>
        <p:nvPicPr>
          <p:cNvPr id="6153" name="Picture 9" descr="färgrad"/>
          <p:cNvPicPr>
            <a:picLocks noChangeAspect="1" noChangeArrowheads="1"/>
          </p:cNvPicPr>
          <p:nvPr/>
        </p:nvPicPr>
        <p:blipFill>
          <a:blip r:embed="rId16" cstate="print"/>
          <a:srcRect/>
          <a:stretch>
            <a:fillRect/>
          </a:stretch>
        </p:blipFill>
        <p:spPr bwMode="auto">
          <a:xfrm>
            <a:off x="-3175" y="355600"/>
            <a:ext cx="885825" cy="107950"/>
          </a:xfrm>
          <a:prstGeom prst="rect">
            <a:avLst/>
          </a:prstGeom>
          <a:noFill/>
          <a:ln w="9525">
            <a:noFill/>
            <a:miter lim="800000"/>
            <a:headEnd/>
            <a:tailEnd/>
          </a:ln>
        </p:spPr>
      </p:pic>
      <p:pic>
        <p:nvPicPr>
          <p:cNvPr id="6154" name="Picture 14" descr="Logga"/>
          <p:cNvPicPr>
            <a:picLocks noChangeAspect="1" noChangeArrowheads="1"/>
          </p:cNvPicPr>
          <p:nvPr/>
        </p:nvPicPr>
        <p:blipFill>
          <a:blip r:embed="rId17" cstate="print"/>
          <a:srcRect/>
          <a:stretch>
            <a:fillRect/>
          </a:stretch>
        </p:blipFill>
        <p:spPr bwMode="auto">
          <a:xfrm>
            <a:off x="7981950" y="242888"/>
            <a:ext cx="87947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6"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Lst>
  <p:hf sldNum="0" hdr="0" dt="0"/>
  <p:txStyles>
    <p:titleStyle>
      <a:lvl1pPr algn="l" rtl="0" eaLnBrk="0" fontAlgn="base" hangingPunct="0">
        <a:spcBef>
          <a:spcPct val="0"/>
        </a:spcBef>
        <a:spcAft>
          <a:spcPct val="0"/>
        </a:spcAft>
        <a:defRPr sz="3200" i="1">
          <a:solidFill>
            <a:srgbClr val="FFFFFF"/>
          </a:solidFill>
          <a:latin typeface="+mj-lt"/>
          <a:ea typeface="+mj-ea"/>
          <a:cs typeface="+mj-cs"/>
        </a:defRPr>
      </a:lvl1pPr>
      <a:lvl2pPr algn="l" rtl="0" eaLnBrk="0" fontAlgn="base" hangingPunct="0">
        <a:spcBef>
          <a:spcPct val="0"/>
        </a:spcBef>
        <a:spcAft>
          <a:spcPct val="0"/>
        </a:spcAft>
        <a:defRPr sz="3200" i="1">
          <a:solidFill>
            <a:srgbClr val="FFFFFF"/>
          </a:solidFill>
          <a:latin typeface="Georgia" pitchFamily="18" charset="0"/>
        </a:defRPr>
      </a:lvl2pPr>
      <a:lvl3pPr algn="l" rtl="0" eaLnBrk="0" fontAlgn="base" hangingPunct="0">
        <a:spcBef>
          <a:spcPct val="0"/>
        </a:spcBef>
        <a:spcAft>
          <a:spcPct val="0"/>
        </a:spcAft>
        <a:defRPr sz="3200" i="1">
          <a:solidFill>
            <a:srgbClr val="FFFFFF"/>
          </a:solidFill>
          <a:latin typeface="Georgia" pitchFamily="18" charset="0"/>
        </a:defRPr>
      </a:lvl3pPr>
      <a:lvl4pPr algn="l" rtl="0" eaLnBrk="0" fontAlgn="base" hangingPunct="0">
        <a:spcBef>
          <a:spcPct val="0"/>
        </a:spcBef>
        <a:spcAft>
          <a:spcPct val="0"/>
        </a:spcAft>
        <a:defRPr sz="3200" i="1">
          <a:solidFill>
            <a:srgbClr val="FFFFFF"/>
          </a:solidFill>
          <a:latin typeface="Georgia" pitchFamily="18" charset="0"/>
        </a:defRPr>
      </a:lvl4pPr>
      <a:lvl5pPr algn="l" rtl="0" eaLnBrk="0" fontAlgn="base" hangingPunct="0">
        <a:spcBef>
          <a:spcPct val="0"/>
        </a:spcBef>
        <a:spcAft>
          <a:spcPct val="0"/>
        </a:spcAft>
        <a:defRPr sz="3200" i="1">
          <a:solidFill>
            <a:srgbClr val="FFFFFF"/>
          </a:solidFill>
          <a:latin typeface="Georgia" pitchFamily="18" charset="0"/>
        </a:defRPr>
      </a:lvl5pPr>
      <a:lvl6pPr marL="457200" algn="l" rtl="0" fontAlgn="base">
        <a:spcBef>
          <a:spcPct val="0"/>
        </a:spcBef>
        <a:spcAft>
          <a:spcPct val="0"/>
        </a:spcAft>
        <a:defRPr sz="3200" i="1">
          <a:solidFill>
            <a:srgbClr val="FFFFFF"/>
          </a:solidFill>
          <a:latin typeface="Georgia" pitchFamily="18" charset="0"/>
        </a:defRPr>
      </a:lvl6pPr>
      <a:lvl7pPr marL="914400" algn="l" rtl="0" fontAlgn="base">
        <a:spcBef>
          <a:spcPct val="0"/>
        </a:spcBef>
        <a:spcAft>
          <a:spcPct val="0"/>
        </a:spcAft>
        <a:defRPr sz="3200" i="1">
          <a:solidFill>
            <a:srgbClr val="FFFFFF"/>
          </a:solidFill>
          <a:latin typeface="Georgia" pitchFamily="18" charset="0"/>
        </a:defRPr>
      </a:lvl7pPr>
      <a:lvl8pPr marL="1371600" algn="l" rtl="0" fontAlgn="base">
        <a:spcBef>
          <a:spcPct val="0"/>
        </a:spcBef>
        <a:spcAft>
          <a:spcPct val="0"/>
        </a:spcAft>
        <a:defRPr sz="3200" i="1">
          <a:solidFill>
            <a:srgbClr val="FFFFFF"/>
          </a:solidFill>
          <a:latin typeface="Georgia" pitchFamily="18" charset="0"/>
        </a:defRPr>
      </a:lvl8pPr>
      <a:lvl9pPr marL="1828800" algn="l" rtl="0" fontAlgn="base">
        <a:spcBef>
          <a:spcPct val="0"/>
        </a:spcBef>
        <a:spcAft>
          <a:spcPct val="0"/>
        </a:spcAft>
        <a:defRPr sz="3200" i="1">
          <a:solidFill>
            <a:srgbClr val="FFFFFF"/>
          </a:solidFill>
          <a:latin typeface="Georgia" pitchFamily="18" charset="0"/>
        </a:defRPr>
      </a:lvl9pPr>
    </p:titleStyle>
    <p:bodyStyle>
      <a:lvl1pPr marL="295275" indent="-295275" algn="l" rtl="0" eaLnBrk="0" fontAlgn="base" hangingPunct="0">
        <a:lnSpc>
          <a:spcPts val="2400"/>
        </a:lnSpc>
        <a:spcBef>
          <a:spcPct val="0"/>
        </a:spcBef>
        <a:spcAft>
          <a:spcPct val="0"/>
        </a:spcAft>
        <a:buClr>
          <a:srgbClr val="005F79"/>
        </a:buClr>
        <a:buFont typeface="Georgia" pitchFamily="18" charset="0"/>
        <a:buChar char="»"/>
        <a:defRPr sz="2000">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0" y="0"/>
            <a:ext cx="7704138" cy="1258888"/>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92163" name="Rectangle 3"/>
          <p:cNvSpPr>
            <a:spLocks noChangeArrowheads="1"/>
          </p:cNvSpPr>
          <p:nvPr/>
        </p:nvSpPr>
        <p:spPr bwMode="auto">
          <a:xfrm>
            <a:off x="7699375" y="0"/>
            <a:ext cx="1443038" cy="1258888"/>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7172" name="Rectangle 4"/>
          <p:cNvSpPr>
            <a:spLocks noGrp="1" noChangeArrowheads="1"/>
          </p:cNvSpPr>
          <p:nvPr>
            <p:ph type="body" idx="1"/>
          </p:nvPr>
        </p:nvSpPr>
        <p:spPr bwMode="auto">
          <a:xfrm>
            <a:off x="976313" y="1844675"/>
            <a:ext cx="6978650" cy="4176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Klicka här för att ändra format på bakgrundstexten</a:t>
            </a:r>
          </a:p>
        </p:txBody>
      </p:sp>
      <p:sp>
        <p:nvSpPr>
          <p:cNvPr id="7173" name="Rectangle 5"/>
          <p:cNvSpPr>
            <a:spLocks noGrp="1" noChangeArrowheads="1"/>
          </p:cNvSpPr>
          <p:nvPr>
            <p:ph type="title"/>
          </p:nvPr>
        </p:nvSpPr>
        <p:spPr bwMode="auto">
          <a:xfrm>
            <a:off x="1285875" y="58738"/>
            <a:ext cx="6069013"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t>Klicka här för att ändra format</a:t>
            </a:r>
          </a:p>
        </p:txBody>
      </p:sp>
      <p:pic>
        <p:nvPicPr>
          <p:cNvPr id="7174" name="Picture 6" descr="AMBA cmyk_belowA4"/>
          <p:cNvPicPr>
            <a:picLocks noChangeAspect="1" noChangeArrowheads="1"/>
          </p:cNvPicPr>
          <p:nvPr/>
        </p:nvPicPr>
        <p:blipFill>
          <a:blip r:embed="rId13" cstate="print"/>
          <a:srcRect/>
          <a:stretch>
            <a:fillRect/>
          </a:stretch>
        </p:blipFill>
        <p:spPr bwMode="auto">
          <a:xfrm>
            <a:off x="1225550" y="6434138"/>
            <a:ext cx="719138" cy="179387"/>
          </a:xfrm>
          <a:prstGeom prst="rect">
            <a:avLst/>
          </a:prstGeom>
          <a:noFill/>
          <a:ln w="9525">
            <a:noFill/>
            <a:miter lim="800000"/>
            <a:headEnd/>
            <a:tailEnd/>
          </a:ln>
        </p:spPr>
      </p:pic>
      <p:pic>
        <p:nvPicPr>
          <p:cNvPr id="7175" name="Picture 7" descr="equis"/>
          <p:cNvPicPr>
            <a:picLocks noChangeAspect="1" noChangeArrowheads="1"/>
          </p:cNvPicPr>
          <p:nvPr/>
        </p:nvPicPr>
        <p:blipFill>
          <a:blip r:embed="rId14" cstate="print"/>
          <a:srcRect/>
          <a:stretch>
            <a:fillRect/>
          </a:stretch>
        </p:blipFill>
        <p:spPr bwMode="auto">
          <a:xfrm>
            <a:off x="385763" y="6327775"/>
            <a:ext cx="463550" cy="325438"/>
          </a:xfrm>
          <a:prstGeom prst="rect">
            <a:avLst/>
          </a:prstGeom>
          <a:noFill/>
          <a:ln w="9525">
            <a:noFill/>
            <a:miter lim="800000"/>
            <a:headEnd/>
            <a:tailEnd/>
          </a:ln>
        </p:spPr>
      </p:pic>
      <p:sp>
        <p:nvSpPr>
          <p:cNvPr id="92168" name="Rectangle 8"/>
          <p:cNvSpPr>
            <a:spLocks noGrp="1" noChangeArrowheads="1"/>
          </p:cNvSpPr>
          <p:nvPr>
            <p:ph type="ftr" sz="quarter" idx="3"/>
          </p:nvPr>
        </p:nvSpPr>
        <p:spPr bwMode="auto">
          <a:xfrm>
            <a:off x="4572000" y="6381750"/>
            <a:ext cx="4297363"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1" smtClean="0">
                <a:latin typeface="Georgia" pitchFamily="18" charset="0"/>
              </a:defRPr>
            </a:lvl1pPr>
          </a:lstStyle>
          <a:p>
            <a:pPr>
              <a:defRPr/>
            </a:pPr>
            <a:r>
              <a:rPr lang="sv-SE"/>
              <a:t>Hanken Svenska handelshögskolan / Hanken School of Economics www.hanken.fi </a:t>
            </a:r>
            <a:endParaRPr lang="en-GB"/>
          </a:p>
        </p:txBody>
      </p:sp>
      <p:pic>
        <p:nvPicPr>
          <p:cNvPr id="7177" name="Picture 9" descr="färgrad"/>
          <p:cNvPicPr>
            <a:picLocks noChangeAspect="1" noChangeArrowheads="1"/>
          </p:cNvPicPr>
          <p:nvPr/>
        </p:nvPicPr>
        <p:blipFill>
          <a:blip r:embed="rId15" cstate="print"/>
          <a:srcRect/>
          <a:stretch>
            <a:fillRect/>
          </a:stretch>
        </p:blipFill>
        <p:spPr bwMode="auto">
          <a:xfrm>
            <a:off x="-3175" y="355600"/>
            <a:ext cx="885825" cy="107950"/>
          </a:xfrm>
          <a:prstGeom prst="rect">
            <a:avLst/>
          </a:prstGeom>
          <a:noFill/>
          <a:ln w="9525">
            <a:noFill/>
            <a:miter lim="800000"/>
            <a:headEnd/>
            <a:tailEnd/>
          </a:ln>
        </p:spPr>
      </p:pic>
      <p:pic>
        <p:nvPicPr>
          <p:cNvPr id="7178" name="Picture 12" descr="Logga"/>
          <p:cNvPicPr>
            <a:picLocks noChangeAspect="1" noChangeArrowheads="1"/>
          </p:cNvPicPr>
          <p:nvPr/>
        </p:nvPicPr>
        <p:blipFill>
          <a:blip r:embed="rId16" cstate="print"/>
          <a:srcRect/>
          <a:stretch>
            <a:fillRect/>
          </a:stretch>
        </p:blipFill>
        <p:spPr bwMode="auto">
          <a:xfrm>
            <a:off x="7981950" y="242888"/>
            <a:ext cx="87947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7"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sldNum="0" hdr="0" dt="0"/>
  <p:txStyles>
    <p:titleStyle>
      <a:lvl1pPr algn="l" rtl="0" eaLnBrk="0" fontAlgn="base" hangingPunct="0">
        <a:spcBef>
          <a:spcPct val="0"/>
        </a:spcBef>
        <a:spcAft>
          <a:spcPct val="0"/>
        </a:spcAft>
        <a:defRPr sz="3200" i="1">
          <a:solidFill>
            <a:srgbClr val="FFFFFF"/>
          </a:solidFill>
          <a:latin typeface="+mj-lt"/>
          <a:ea typeface="+mj-ea"/>
          <a:cs typeface="+mj-cs"/>
        </a:defRPr>
      </a:lvl1pPr>
      <a:lvl2pPr algn="l" rtl="0" eaLnBrk="0" fontAlgn="base" hangingPunct="0">
        <a:spcBef>
          <a:spcPct val="0"/>
        </a:spcBef>
        <a:spcAft>
          <a:spcPct val="0"/>
        </a:spcAft>
        <a:defRPr sz="3200" i="1">
          <a:solidFill>
            <a:srgbClr val="FFFFFF"/>
          </a:solidFill>
          <a:latin typeface="Georgia" pitchFamily="18" charset="0"/>
        </a:defRPr>
      </a:lvl2pPr>
      <a:lvl3pPr algn="l" rtl="0" eaLnBrk="0" fontAlgn="base" hangingPunct="0">
        <a:spcBef>
          <a:spcPct val="0"/>
        </a:spcBef>
        <a:spcAft>
          <a:spcPct val="0"/>
        </a:spcAft>
        <a:defRPr sz="3200" i="1">
          <a:solidFill>
            <a:srgbClr val="FFFFFF"/>
          </a:solidFill>
          <a:latin typeface="Georgia" pitchFamily="18" charset="0"/>
        </a:defRPr>
      </a:lvl3pPr>
      <a:lvl4pPr algn="l" rtl="0" eaLnBrk="0" fontAlgn="base" hangingPunct="0">
        <a:spcBef>
          <a:spcPct val="0"/>
        </a:spcBef>
        <a:spcAft>
          <a:spcPct val="0"/>
        </a:spcAft>
        <a:defRPr sz="3200" i="1">
          <a:solidFill>
            <a:srgbClr val="FFFFFF"/>
          </a:solidFill>
          <a:latin typeface="Georgia" pitchFamily="18" charset="0"/>
        </a:defRPr>
      </a:lvl4pPr>
      <a:lvl5pPr algn="l" rtl="0" eaLnBrk="0" fontAlgn="base" hangingPunct="0">
        <a:spcBef>
          <a:spcPct val="0"/>
        </a:spcBef>
        <a:spcAft>
          <a:spcPct val="0"/>
        </a:spcAft>
        <a:defRPr sz="3200" i="1">
          <a:solidFill>
            <a:srgbClr val="FFFFFF"/>
          </a:solidFill>
          <a:latin typeface="Georgia" pitchFamily="18" charset="0"/>
        </a:defRPr>
      </a:lvl5pPr>
      <a:lvl6pPr marL="457200" algn="l" rtl="0" fontAlgn="base">
        <a:spcBef>
          <a:spcPct val="0"/>
        </a:spcBef>
        <a:spcAft>
          <a:spcPct val="0"/>
        </a:spcAft>
        <a:defRPr sz="3200" i="1">
          <a:solidFill>
            <a:srgbClr val="FFFFFF"/>
          </a:solidFill>
          <a:latin typeface="Georgia" pitchFamily="18" charset="0"/>
        </a:defRPr>
      </a:lvl6pPr>
      <a:lvl7pPr marL="914400" algn="l" rtl="0" fontAlgn="base">
        <a:spcBef>
          <a:spcPct val="0"/>
        </a:spcBef>
        <a:spcAft>
          <a:spcPct val="0"/>
        </a:spcAft>
        <a:defRPr sz="3200" i="1">
          <a:solidFill>
            <a:srgbClr val="FFFFFF"/>
          </a:solidFill>
          <a:latin typeface="Georgia" pitchFamily="18" charset="0"/>
        </a:defRPr>
      </a:lvl7pPr>
      <a:lvl8pPr marL="1371600" algn="l" rtl="0" fontAlgn="base">
        <a:spcBef>
          <a:spcPct val="0"/>
        </a:spcBef>
        <a:spcAft>
          <a:spcPct val="0"/>
        </a:spcAft>
        <a:defRPr sz="3200" i="1">
          <a:solidFill>
            <a:srgbClr val="FFFFFF"/>
          </a:solidFill>
          <a:latin typeface="Georgia" pitchFamily="18" charset="0"/>
        </a:defRPr>
      </a:lvl8pPr>
      <a:lvl9pPr marL="1828800" algn="l" rtl="0" fontAlgn="base">
        <a:spcBef>
          <a:spcPct val="0"/>
        </a:spcBef>
        <a:spcAft>
          <a:spcPct val="0"/>
        </a:spcAft>
        <a:defRPr sz="3200" i="1">
          <a:solidFill>
            <a:srgbClr val="FFFFFF"/>
          </a:solidFill>
          <a:latin typeface="Georgia" pitchFamily="18" charset="0"/>
        </a:defRPr>
      </a:lvl9pPr>
    </p:titleStyle>
    <p:bodyStyle>
      <a:lvl1pPr marL="295275" indent="-295275" algn="l" rtl="0" eaLnBrk="0" fontAlgn="base" hangingPunct="0">
        <a:lnSpc>
          <a:spcPts val="2400"/>
        </a:lnSpc>
        <a:spcBef>
          <a:spcPct val="0"/>
        </a:spcBef>
        <a:spcAft>
          <a:spcPct val="0"/>
        </a:spcAft>
        <a:buClr>
          <a:srgbClr val="005F79"/>
        </a:buClr>
        <a:buFont typeface="Georgia" pitchFamily="18" charset="0"/>
        <a:buChar char="»"/>
        <a:defRPr sz="2000">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0" y="0"/>
            <a:ext cx="7704138" cy="1258888"/>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94211" name="Rectangle 3"/>
          <p:cNvSpPr>
            <a:spLocks noChangeArrowheads="1"/>
          </p:cNvSpPr>
          <p:nvPr/>
        </p:nvSpPr>
        <p:spPr bwMode="auto">
          <a:xfrm>
            <a:off x="7699375" y="0"/>
            <a:ext cx="1443038" cy="1258888"/>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8196" name="Rectangle 4"/>
          <p:cNvSpPr>
            <a:spLocks noGrp="1" noChangeArrowheads="1"/>
          </p:cNvSpPr>
          <p:nvPr>
            <p:ph type="body" idx="1"/>
          </p:nvPr>
        </p:nvSpPr>
        <p:spPr bwMode="auto">
          <a:xfrm>
            <a:off x="976313" y="1844675"/>
            <a:ext cx="6978650" cy="4176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Klicka här för att ändra format på bakgrundstexten</a:t>
            </a:r>
          </a:p>
        </p:txBody>
      </p:sp>
      <p:sp>
        <p:nvSpPr>
          <p:cNvPr id="8197" name="Rectangle 5"/>
          <p:cNvSpPr>
            <a:spLocks noGrp="1" noChangeArrowheads="1"/>
          </p:cNvSpPr>
          <p:nvPr>
            <p:ph type="title"/>
          </p:nvPr>
        </p:nvSpPr>
        <p:spPr bwMode="auto">
          <a:xfrm>
            <a:off x="1285875" y="58738"/>
            <a:ext cx="6069013"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t>Klicka här för att ändra format</a:t>
            </a:r>
          </a:p>
        </p:txBody>
      </p:sp>
      <p:pic>
        <p:nvPicPr>
          <p:cNvPr id="8198" name="Picture 6" descr="AMBA cmyk_belowA4"/>
          <p:cNvPicPr>
            <a:picLocks noChangeAspect="1" noChangeArrowheads="1"/>
          </p:cNvPicPr>
          <p:nvPr/>
        </p:nvPicPr>
        <p:blipFill>
          <a:blip r:embed="rId13" cstate="print"/>
          <a:srcRect/>
          <a:stretch>
            <a:fillRect/>
          </a:stretch>
        </p:blipFill>
        <p:spPr bwMode="auto">
          <a:xfrm>
            <a:off x="1225550" y="6434138"/>
            <a:ext cx="719138" cy="179387"/>
          </a:xfrm>
          <a:prstGeom prst="rect">
            <a:avLst/>
          </a:prstGeom>
          <a:noFill/>
          <a:ln w="9525">
            <a:noFill/>
            <a:miter lim="800000"/>
            <a:headEnd/>
            <a:tailEnd/>
          </a:ln>
        </p:spPr>
      </p:pic>
      <p:pic>
        <p:nvPicPr>
          <p:cNvPr id="8199" name="Picture 7" descr="equis"/>
          <p:cNvPicPr>
            <a:picLocks noChangeAspect="1" noChangeArrowheads="1"/>
          </p:cNvPicPr>
          <p:nvPr/>
        </p:nvPicPr>
        <p:blipFill>
          <a:blip r:embed="rId14" cstate="print"/>
          <a:srcRect/>
          <a:stretch>
            <a:fillRect/>
          </a:stretch>
        </p:blipFill>
        <p:spPr bwMode="auto">
          <a:xfrm>
            <a:off x="385763" y="6327775"/>
            <a:ext cx="463550" cy="325438"/>
          </a:xfrm>
          <a:prstGeom prst="rect">
            <a:avLst/>
          </a:prstGeom>
          <a:noFill/>
          <a:ln w="9525">
            <a:noFill/>
            <a:miter lim="800000"/>
            <a:headEnd/>
            <a:tailEnd/>
          </a:ln>
        </p:spPr>
      </p:pic>
      <p:sp>
        <p:nvSpPr>
          <p:cNvPr id="94216" name="Rectangle 8"/>
          <p:cNvSpPr>
            <a:spLocks noGrp="1" noChangeArrowheads="1"/>
          </p:cNvSpPr>
          <p:nvPr>
            <p:ph type="ftr" sz="quarter" idx="3"/>
          </p:nvPr>
        </p:nvSpPr>
        <p:spPr bwMode="auto">
          <a:xfrm>
            <a:off x="4572000" y="6381750"/>
            <a:ext cx="4297363"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1" smtClean="0">
                <a:latin typeface="Georgia" pitchFamily="18" charset="0"/>
              </a:defRPr>
            </a:lvl1pPr>
          </a:lstStyle>
          <a:p>
            <a:pPr>
              <a:defRPr/>
            </a:pPr>
            <a:r>
              <a:rPr lang="sv-SE"/>
              <a:t>Hanken Svenska handelshögskolan / Hanken School of Economics www.hanken.fi </a:t>
            </a:r>
            <a:endParaRPr lang="en-GB"/>
          </a:p>
        </p:txBody>
      </p:sp>
      <p:pic>
        <p:nvPicPr>
          <p:cNvPr id="8201" name="Picture 9" descr="färgrad"/>
          <p:cNvPicPr>
            <a:picLocks noChangeAspect="1" noChangeArrowheads="1"/>
          </p:cNvPicPr>
          <p:nvPr/>
        </p:nvPicPr>
        <p:blipFill>
          <a:blip r:embed="rId15" cstate="print"/>
          <a:srcRect/>
          <a:stretch>
            <a:fillRect/>
          </a:stretch>
        </p:blipFill>
        <p:spPr bwMode="auto">
          <a:xfrm>
            <a:off x="-3175" y="355600"/>
            <a:ext cx="885825" cy="107950"/>
          </a:xfrm>
          <a:prstGeom prst="rect">
            <a:avLst/>
          </a:prstGeom>
          <a:noFill/>
          <a:ln w="9525">
            <a:noFill/>
            <a:miter lim="800000"/>
            <a:headEnd/>
            <a:tailEnd/>
          </a:ln>
        </p:spPr>
      </p:pic>
      <p:pic>
        <p:nvPicPr>
          <p:cNvPr id="8202" name="Picture 12" descr="Logga"/>
          <p:cNvPicPr>
            <a:picLocks noChangeAspect="1" noChangeArrowheads="1"/>
          </p:cNvPicPr>
          <p:nvPr/>
        </p:nvPicPr>
        <p:blipFill>
          <a:blip r:embed="rId16" cstate="print"/>
          <a:srcRect/>
          <a:stretch>
            <a:fillRect/>
          </a:stretch>
        </p:blipFill>
        <p:spPr bwMode="auto">
          <a:xfrm>
            <a:off x="7981950" y="242888"/>
            <a:ext cx="87947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8"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l" rtl="0" eaLnBrk="0" fontAlgn="base" hangingPunct="0">
        <a:spcBef>
          <a:spcPct val="0"/>
        </a:spcBef>
        <a:spcAft>
          <a:spcPct val="0"/>
        </a:spcAft>
        <a:defRPr sz="3200" i="1">
          <a:solidFill>
            <a:srgbClr val="FFFFFF"/>
          </a:solidFill>
          <a:latin typeface="+mj-lt"/>
          <a:ea typeface="+mj-ea"/>
          <a:cs typeface="+mj-cs"/>
        </a:defRPr>
      </a:lvl1pPr>
      <a:lvl2pPr algn="l" rtl="0" eaLnBrk="0" fontAlgn="base" hangingPunct="0">
        <a:spcBef>
          <a:spcPct val="0"/>
        </a:spcBef>
        <a:spcAft>
          <a:spcPct val="0"/>
        </a:spcAft>
        <a:defRPr sz="3200" i="1">
          <a:solidFill>
            <a:srgbClr val="FFFFFF"/>
          </a:solidFill>
          <a:latin typeface="Georgia" pitchFamily="18" charset="0"/>
        </a:defRPr>
      </a:lvl2pPr>
      <a:lvl3pPr algn="l" rtl="0" eaLnBrk="0" fontAlgn="base" hangingPunct="0">
        <a:spcBef>
          <a:spcPct val="0"/>
        </a:spcBef>
        <a:spcAft>
          <a:spcPct val="0"/>
        </a:spcAft>
        <a:defRPr sz="3200" i="1">
          <a:solidFill>
            <a:srgbClr val="FFFFFF"/>
          </a:solidFill>
          <a:latin typeface="Georgia" pitchFamily="18" charset="0"/>
        </a:defRPr>
      </a:lvl3pPr>
      <a:lvl4pPr algn="l" rtl="0" eaLnBrk="0" fontAlgn="base" hangingPunct="0">
        <a:spcBef>
          <a:spcPct val="0"/>
        </a:spcBef>
        <a:spcAft>
          <a:spcPct val="0"/>
        </a:spcAft>
        <a:defRPr sz="3200" i="1">
          <a:solidFill>
            <a:srgbClr val="FFFFFF"/>
          </a:solidFill>
          <a:latin typeface="Georgia" pitchFamily="18" charset="0"/>
        </a:defRPr>
      </a:lvl4pPr>
      <a:lvl5pPr algn="l" rtl="0" eaLnBrk="0" fontAlgn="base" hangingPunct="0">
        <a:spcBef>
          <a:spcPct val="0"/>
        </a:spcBef>
        <a:spcAft>
          <a:spcPct val="0"/>
        </a:spcAft>
        <a:defRPr sz="3200" i="1">
          <a:solidFill>
            <a:srgbClr val="FFFFFF"/>
          </a:solidFill>
          <a:latin typeface="Georgia" pitchFamily="18" charset="0"/>
        </a:defRPr>
      </a:lvl5pPr>
      <a:lvl6pPr marL="457200" algn="l" rtl="0" fontAlgn="base">
        <a:spcBef>
          <a:spcPct val="0"/>
        </a:spcBef>
        <a:spcAft>
          <a:spcPct val="0"/>
        </a:spcAft>
        <a:defRPr sz="3200" i="1">
          <a:solidFill>
            <a:srgbClr val="FFFFFF"/>
          </a:solidFill>
          <a:latin typeface="Georgia" pitchFamily="18" charset="0"/>
        </a:defRPr>
      </a:lvl6pPr>
      <a:lvl7pPr marL="914400" algn="l" rtl="0" fontAlgn="base">
        <a:spcBef>
          <a:spcPct val="0"/>
        </a:spcBef>
        <a:spcAft>
          <a:spcPct val="0"/>
        </a:spcAft>
        <a:defRPr sz="3200" i="1">
          <a:solidFill>
            <a:srgbClr val="FFFFFF"/>
          </a:solidFill>
          <a:latin typeface="Georgia" pitchFamily="18" charset="0"/>
        </a:defRPr>
      </a:lvl7pPr>
      <a:lvl8pPr marL="1371600" algn="l" rtl="0" fontAlgn="base">
        <a:spcBef>
          <a:spcPct val="0"/>
        </a:spcBef>
        <a:spcAft>
          <a:spcPct val="0"/>
        </a:spcAft>
        <a:defRPr sz="3200" i="1">
          <a:solidFill>
            <a:srgbClr val="FFFFFF"/>
          </a:solidFill>
          <a:latin typeface="Georgia" pitchFamily="18" charset="0"/>
        </a:defRPr>
      </a:lvl8pPr>
      <a:lvl9pPr marL="1828800" algn="l" rtl="0" fontAlgn="base">
        <a:spcBef>
          <a:spcPct val="0"/>
        </a:spcBef>
        <a:spcAft>
          <a:spcPct val="0"/>
        </a:spcAft>
        <a:defRPr sz="3200" i="1">
          <a:solidFill>
            <a:srgbClr val="FFFFFF"/>
          </a:solidFill>
          <a:latin typeface="Georgia" pitchFamily="18" charset="0"/>
        </a:defRPr>
      </a:lvl9pPr>
    </p:titleStyle>
    <p:bodyStyle>
      <a:lvl1pPr marL="295275" indent="-295275" algn="l" rtl="0" eaLnBrk="0" fontAlgn="base" hangingPunct="0">
        <a:lnSpc>
          <a:spcPts val="2400"/>
        </a:lnSpc>
        <a:spcBef>
          <a:spcPct val="0"/>
        </a:spcBef>
        <a:spcAft>
          <a:spcPct val="0"/>
        </a:spcAft>
        <a:buClr>
          <a:srgbClr val="005F79"/>
        </a:buClr>
        <a:buFont typeface="Georgia" pitchFamily="18" charset="0"/>
        <a:buChar char="»"/>
        <a:defRPr sz="2000">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0" y="0"/>
            <a:ext cx="7704138" cy="1258888"/>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96259" name="Rectangle 3"/>
          <p:cNvSpPr>
            <a:spLocks noChangeArrowheads="1"/>
          </p:cNvSpPr>
          <p:nvPr/>
        </p:nvSpPr>
        <p:spPr bwMode="auto">
          <a:xfrm>
            <a:off x="7699375" y="0"/>
            <a:ext cx="1443038" cy="1258888"/>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9220" name="Rectangle 4"/>
          <p:cNvSpPr>
            <a:spLocks noGrp="1" noChangeArrowheads="1"/>
          </p:cNvSpPr>
          <p:nvPr>
            <p:ph type="body" idx="1"/>
          </p:nvPr>
        </p:nvSpPr>
        <p:spPr bwMode="auto">
          <a:xfrm>
            <a:off x="976313" y="1844675"/>
            <a:ext cx="6978650" cy="4176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Klicka här för att ändra format på bakgrundstexten</a:t>
            </a:r>
          </a:p>
        </p:txBody>
      </p:sp>
      <p:sp>
        <p:nvSpPr>
          <p:cNvPr id="9221" name="Rectangle 5"/>
          <p:cNvSpPr>
            <a:spLocks noGrp="1" noChangeArrowheads="1"/>
          </p:cNvSpPr>
          <p:nvPr>
            <p:ph type="title"/>
          </p:nvPr>
        </p:nvSpPr>
        <p:spPr bwMode="auto">
          <a:xfrm>
            <a:off x="1285875" y="58738"/>
            <a:ext cx="6069013"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t>Klicka här för att ändra format</a:t>
            </a:r>
          </a:p>
        </p:txBody>
      </p:sp>
      <p:pic>
        <p:nvPicPr>
          <p:cNvPr id="9222" name="Picture 6" descr="AMBA cmyk_belowA4"/>
          <p:cNvPicPr>
            <a:picLocks noChangeAspect="1" noChangeArrowheads="1"/>
          </p:cNvPicPr>
          <p:nvPr/>
        </p:nvPicPr>
        <p:blipFill>
          <a:blip r:embed="rId14" cstate="print"/>
          <a:srcRect/>
          <a:stretch>
            <a:fillRect/>
          </a:stretch>
        </p:blipFill>
        <p:spPr bwMode="auto">
          <a:xfrm>
            <a:off x="1225550" y="6434138"/>
            <a:ext cx="719138" cy="179387"/>
          </a:xfrm>
          <a:prstGeom prst="rect">
            <a:avLst/>
          </a:prstGeom>
          <a:noFill/>
          <a:ln w="9525">
            <a:noFill/>
            <a:miter lim="800000"/>
            <a:headEnd/>
            <a:tailEnd/>
          </a:ln>
        </p:spPr>
      </p:pic>
      <p:pic>
        <p:nvPicPr>
          <p:cNvPr id="9223" name="Picture 7" descr="equis"/>
          <p:cNvPicPr>
            <a:picLocks noChangeAspect="1" noChangeArrowheads="1"/>
          </p:cNvPicPr>
          <p:nvPr/>
        </p:nvPicPr>
        <p:blipFill>
          <a:blip r:embed="rId15" cstate="print"/>
          <a:srcRect/>
          <a:stretch>
            <a:fillRect/>
          </a:stretch>
        </p:blipFill>
        <p:spPr bwMode="auto">
          <a:xfrm>
            <a:off x="385763" y="6327775"/>
            <a:ext cx="463550" cy="325438"/>
          </a:xfrm>
          <a:prstGeom prst="rect">
            <a:avLst/>
          </a:prstGeom>
          <a:noFill/>
          <a:ln w="9525">
            <a:noFill/>
            <a:miter lim="800000"/>
            <a:headEnd/>
            <a:tailEnd/>
          </a:ln>
        </p:spPr>
      </p:pic>
      <p:sp>
        <p:nvSpPr>
          <p:cNvPr id="96264" name="Rectangle 8"/>
          <p:cNvSpPr>
            <a:spLocks noGrp="1" noChangeArrowheads="1"/>
          </p:cNvSpPr>
          <p:nvPr>
            <p:ph type="ftr" sz="quarter" idx="3"/>
          </p:nvPr>
        </p:nvSpPr>
        <p:spPr bwMode="auto">
          <a:xfrm>
            <a:off x="4572000" y="6381750"/>
            <a:ext cx="4297363"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1" smtClean="0">
                <a:latin typeface="Georgia" pitchFamily="18" charset="0"/>
              </a:defRPr>
            </a:lvl1pPr>
          </a:lstStyle>
          <a:p>
            <a:pPr>
              <a:defRPr/>
            </a:pPr>
            <a:r>
              <a:rPr lang="sv-SE"/>
              <a:t>Hanken Svenska handelshögskolan / Hanken School of Economics www.hanken.fi </a:t>
            </a:r>
            <a:endParaRPr lang="en-GB"/>
          </a:p>
        </p:txBody>
      </p:sp>
      <p:pic>
        <p:nvPicPr>
          <p:cNvPr id="9225" name="Picture 9" descr="färgrad"/>
          <p:cNvPicPr>
            <a:picLocks noChangeAspect="1" noChangeArrowheads="1"/>
          </p:cNvPicPr>
          <p:nvPr/>
        </p:nvPicPr>
        <p:blipFill>
          <a:blip r:embed="rId16" cstate="print"/>
          <a:srcRect/>
          <a:stretch>
            <a:fillRect/>
          </a:stretch>
        </p:blipFill>
        <p:spPr bwMode="auto">
          <a:xfrm>
            <a:off x="-3175" y="355600"/>
            <a:ext cx="885825" cy="107950"/>
          </a:xfrm>
          <a:prstGeom prst="rect">
            <a:avLst/>
          </a:prstGeom>
          <a:noFill/>
          <a:ln w="9525">
            <a:noFill/>
            <a:miter lim="800000"/>
            <a:headEnd/>
            <a:tailEnd/>
          </a:ln>
        </p:spPr>
      </p:pic>
      <p:pic>
        <p:nvPicPr>
          <p:cNvPr id="9226" name="Picture 12" descr="Logga"/>
          <p:cNvPicPr>
            <a:picLocks noChangeAspect="1" noChangeArrowheads="1"/>
          </p:cNvPicPr>
          <p:nvPr/>
        </p:nvPicPr>
        <p:blipFill>
          <a:blip r:embed="rId17" cstate="print"/>
          <a:srcRect/>
          <a:stretch>
            <a:fillRect/>
          </a:stretch>
        </p:blipFill>
        <p:spPr bwMode="auto">
          <a:xfrm>
            <a:off x="7981950" y="242888"/>
            <a:ext cx="87947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9"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0" fontAlgn="base" hangingPunct="0">
        <a:spcBef>
          <a:spcPct val="0"/>
        </a:spcBef>
        <a:spcAft>
          <a:spcPct val="0"/>
        </a:spcAft>
        <a:defRPr sz="3200" i="1">
          <a:solidFill>
            <a:srgbClr val="FFFFFF"/>
          </a:solidFill>
          <a:latin typeface="+mj-lt"/>
          <a:ea typeface="+mj-ea"/>
          <a:cs typeface="+mj-cs"/>
        </a:defRPr>
      </a:lvl1pPr>
      <a:lvl2pPr algn="l" rtl="0" eaLnBrk="0" fontAlgn="base" hangingPunct="0">
        <a:spcBef>
          <a:spcPct val="0"/>
        </a:spcBef>
        <a:spcAft>
          <a:spcPct val="0"/>
        </a:spcAft>
        <a:defRPr sz="3200" i="1">
          <a:solidFill>
            <a:srgbClr val="FFFFFF"/>
          </a:solidFill>
          <a:latin typeface="Georgia" pitchFamily="18" charset="0"/>
        </a:defRPr>
      </a:lvl2pPr>
      <a:lvl3pPr algn="l" rtl="0" eaLnBrk="0" fontAlgn="base" hangingPunct="0">
        <a:spcBef>
          <a:spcPct val="0"/>
        </a:spcBef>
        <a:spcAft>
          <a:spcPct val="0"/>
        </a:spcAft>
        <a:defRPr sz="3200" i="1">
          <a:solidFill>
            <a:srgbClr val="FFFFFF"/>
          </a:solidFill>
          <a:latin typeface="Georgia" pitchFamily="18" charset="0"/>
        </a:defRPr>
      </a:lvl3pPr>
      <a:lvl4pPr algn="l" rtl="0" eaLnBrk="0" fontAlgn="base" hangingPunct="0">
        <a:spcBef>
          <a:spcPct val="0"/>
        </a:spcBef>
        <a:spcAft>
          <a:spcPct val="0"/>
        </a:spcAft>
        <a:defRPr sz="3200" i="1">
          <a:solidFill>
            <a:srgbClr val="FFFFFF"/>
          </a:solidFill>
          <a:latin typeface="Georgia" pitchFamily="18" charset="0"/>
        </a:defRPr>
      </a:lvl4pPr>
      <a:lvl5pPr algn="l" rtl="0" eaLnBrk="0" fontAlgn="base" hangingPunct="0">
        <a:spcBef>
          <a:spcPct val="0"/>
        </a:spcBef>
        <a:spcAft>
          <a:spcPct val="0"/>
        </a:spcAft>
        <a:defRPr sz="3200" i="1">
          <a:solidFill>
            <a:srgbClr val="FFFFFF"/>
          </a:solidFill>
          <a:latin typeface="Georgia" pitchFamily="18" charset="0"/>
        </a:defRPr>
      </a:lvl5pPr>
      <a:lvl6pPr marL="457200" algn="l" rtl="0" fontAlgn="base">
        <a:spcBef>
          <a:spcPct val="0"/>
        </a:spcBef>
        <a:spcAft>
          <a:spcPct val="0"/>
        </a:spcAft>
        <a:defRPr sz="3200" i="1">
          <a:solidFill>
            <a:srgbClr val="FFFFFF"/>
          </a:solidFill>
          <a:latin typeface="Georgia" pitchFamily="18" charset="0"/>
        </a:defRPr>
      </a:lvl6pPr>
      <a:lvl7pPr marL="914400" algn="l" rtl="0" fontAlgn="base">
        <a:spcBef>
          <a:spcPct val="0"/>
        </a:spcBef>
        <a:spcAft>
          <a:spcPct val="0"/>
        </a:spcAft>
        <a:defRPr sz="3200" i="1">
          <a:solidFill>
            <a:srgbClr val="FFFFFF"/>
          </a:solidFill>
          <a:latin typeface="Georgia" pitchFamily="18" charset="0"/>
        </a:defRPr>
      </a:lvl7pPr>
      <a:lvl8pPr marL="1371600" algn="l" rtl="0" fontAlgn="base">
        <a:spcBef>
          <a:spcPct val="0"/>
        </a:spcBef>
        <a:spcAft>
          <a:spcPct val="0"/>
        </a:spcAft>
        <a:defRPr sz="3200" i="1">
          <a:solidFill>
            <a:srgbClr val="FFFFFF"/>
          </a:solidFill>
          <a:latin typeface="Georgia" pitchFamily="18" charset="0"/>
        </a:defRPr>
      </a:lvl8pPr>
      <a:lvl9pPr marL="1828800" algn="l" rtl="0" fontAlgn="base">
        <a:spcBef>
          <a:spcPct val="0"/>
        </a:spcBef>
        <a:spcAft>
          <a:spcPct val="0"/>
        </a:spcAft>
        <a:defRPr sz="3200" i="1">
          <a:solidFill>
            <a:srgbClr val="FFFFFF"/>
          </a:solidFill>
          <a:latin typeface="Georgia" pitchFamily="18" charset="0"/>
        </a:defRPr>
      </a:lvl9pPr>
    </p:titleStyle>
    <p:bodyStyle>
      <a:lvl1pPr marL="295275" indent="-295275" algn="l" rtl="0" eaLnBrk="0" fontAlgn="base" hangingPunct="0">
        <a:lnSpc>
          <a:spcPts val="2400"/>
        </a:lnSpc>
        <a:spcBef>
          <a:spcPct val="0"/>
        </a:spcBef>
        <a:spcAft>
          <a:spcPct val="0"/>
        </a:spcAft>
        <a:buClr>
          <a:srgbClr val="005F79"/>
        </a:buClr>
        <a:buFont typeface="Georgia" pitchFamily="18" charset="0"/>
        <a:buChar char="»"/>
        <a:defRPr sz="2000">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0" y="0"/>
            <a:ext cx="7704138" cy="1258888"/>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8307" name="Rectangle 3"/>
          <p:cNvSpPr>
            <a:spLocks noChangeArrowheads="1"/>
          </p:cNvSpPr>
          <p:nvPr/>
        </p:nvSpPr>
        <p:spPr bwMode="auto">
          <a:xfrm>
            <a:off x="7699375" y="0"/>
            <a:ext cx="1443038" cy="1258888"/>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0244" name="Rectangle 4"/>
          <p:cNvSpPr>
            <a:spLocks noGrp="1" noChangeArrowheads="1"/>
          </p:cNvSpPr>
          <p:nvPr>
            <p:ph type="body" idx="1"/>
          </p:nvPr>
        </p:nvSpPr>
        <p:spPr bwMode="auto">
          <a:xfrm>
            <a:off x="976313" y="1844675"/>
            <a:ext cx="6978650" cy="4176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Klicka här för att ändra format på bakgrundstexten</a:t>
            </a:r>
          </a:p>
        </p:txBody>
      </p:sp>
      <p:sp>
        <p:nvSpPr>
          <p:cNvPr id="10245" name="Rectangle 5"/>
          <p:cNvSpPr>
            <a:spLocks noGrp="1" noChangeArrowheads="1"/>
          </p:cNvSpPr>
          <p:nvPr>
            <p:ph type="title"/>
          </p:nvPr>
        </p:nvSpPr>
        <p:spPr bwMode="auto">
          <a:xfrm>
            <a:off x="1285875" y="58738"/>
            <a:ext cx="6069013"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t>Klicka här för att ändra format</a:t>
            </a:r>
          </a:p>
        </p:txBody>
      </p:sp>
      <p:pic>
        <p:nvPicPr>
          <p:cNvPr id="10246" name="Picture 6" descr="AMBA cmyk_belowA4"/>
          <p:cNvPicPr>
            <a:picLocks noChangeAspect="1" noChangeArrowheads="1"/>
          </p:cNvPicPr>
          <p:nvPr/>
        </p:nvPicPr>
        <p:blipFill>
          <a:blip r:embed="rId13" cstate="print"/>
          <a:srcRect/>
          <a:stretch>
            <a:fillRect/>
          </a:stretch>
        </p:blipFill>
        <p:spPr bwMode="auto">
          <a:xfrm>
            <a:off x="1225550" y="6434138"/>
            <a:ext cx="719138" cy="179387"/>
          </a:xfrm>
          <a:prstGeom prst="rect">
            <a:avLst/>
          </a:prstGeom>
          <a:noFill/>
          <a:ln w="9525">
            <a:noFill/>
            <a:miter lim="800000"/>
            <a:headEnd/>
            <a:tailEnd/>
          </a:ln>
        </p:spPr>
      </p:pic>
      <p:pic>
        <p:nvPicPr>
          <p:cNvPr id="10247" name="Picture 7" descr="equis"/>
          <p:cNvPicPr>
            <a:picLocks noChangeAspect="1" noChangeArrowheads="1"/>
          </p:cNvPicPr>
          <p:nvPr/>
        </p:nvPicPr>
        <p:blipFill>
          <a:blip r:embed="rId14" cstate="print"/>
          <a:srcRect/>
          <a:stretch>
            <a:fillRect/>
          </a:stretch>
        </p:blipFill>
        <p:spPr bwMode="auto">
          <a:xfrm>
            <a:off x="385763" y="6327775"/>
            <a:ext cx="463550" cy="325438"/>
          </a:xfrm>
          <a:prstGeom prst="rect">
            <a:avLst/>
          </a:prstGeom>
          <a:noFill/>
          <a:ln w="9525">
            <a:noFill/>
            <a:miter lim="800000"/>
            <a:headEnd/>
            <a:tailEnd/>
          </a:ln>
        </p:spPr>
      </p:pic>
      <p:sp>
        <p:nvSpPr>
          <p:cNvPr id="98312" name="Rectangle 8"/>
          <p:cNvSpPr>
            <a:spLocks noGrp="1" noChangeArrowheads="1"/>
          </p:cNvSpPr>
          <p:nvPr>
            <p:ph type="ftr" sz="quarter" idx="3"/>
          </p:nvPr>
        </p:nvSpPr>
        <p:spPr bwMode="auto">
          <a:xfrm>
            <a:off x="4572000" y="6381750"/>
            <a:ext cx="4297363"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1" smtClean="0">
                <a:latin typeface="Georgia" pitchFamily="18" charset="0"/>
              </a:defRPr>
            </a:lvl1pPr>
          </a:lstStyle>
          <a:p>
            <a:pPr>
              <a:defRPr/>
            </a:pPr>
            <a:r>
              <a:rPr lang="sv-SE"/>
              <a:t>Hanken Svenska handelshögskolan / Hanken School of Economics www.hanken.fi </a:t>
            </a:r>
            <a:endParaRPr lang="en-GB"/>
          </a:p>
        </p:txBody>
      </p:sp>
      <p:pic>
        <p:nvPicPr>
          <p:cNvPr id="10249" name="Picture 9" descr="färgrad"/>
          <p:cNvPicPr>
            <a:picLocks noChangeAspect="1" noChangeArrowheads="1"/>
          </p:cNvPicPr>
          <p:nvPr/>
        </p:nvPicPr>
        <p:blipFill>
          <a:blip r:embed="rId15" cstate="print"/>
          <a:srcRect/>
          <a:stretch>
            <a:fillRect/>
          </a:stretch>
        </p:blipFill>
        <p:spPr bwMode="auto">
          <a:xfrm>
            <a:off x="-3175" y="355600"/>
            <a:ext cx="885825" cy="107950"/>
          </a:xfrm>
          <a:prstGeom prst="rect">
            <a:avLst/>
          </a:prstGeom>
          <a:noFill/>
          <a:ln w="9525">
            <a:noFill/>
            <a:miter lim="800000"/>
            <a:headEnd/>
            <a:tailEnd/>
          </a:ln>
        </p:spPr>
      </p:pic>
      <p:pic>
        <p:nvPicPr>
          <p:cNvPr id="10250" name="Picture 12" descr="Logga"/>
          <p:cNvPicPr>
            <a:picLocks noChangeAspect="1" noChangeArrowheads="1"/>
          </p:cNvPicPr>
          <p:nvPr/>
        </p:nvPicPr>
        <p:blipFill>
          <a:blip r:embed="rId16" cstate="print"/>
          <a:srcRect/>
          <a:stretch>
            <a:fillRect/>
          </a:stretch>
        </p:blipFill>
        <p:spPr bwMode="auto">
          <a:xfrm>
            <a:off x="7981950" y="242888"/>
            <a:ext cx="87947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0"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hf sldNum="0" hdr="0" dt="0"/>
  <p:txStyles>
    <p:titleStyle>
      <a:lvl1pPr algn="l" rtl="0" eaLnBrk="0" fontAlgn="base" hangingPunct="0">
        <a:spcBef>
          <a:spcPct val="0"/>
        </a:spcBef>
        <a:spcAft>
          <a:spcPct val="0"/>
        </a:spcAft>
        <a:defRPr sz="3200" i="1">
          <a:solidFill>
            <a:srgbClr val="FFFFFF"/>
          </a:solidFill>
          <a:latin typeface="+mj-lt"/>
          <a:ea typeface="+mj-ea"/>
          <a:cs typeface="+mj-cs"/>
        </a:defRPr>
      </a:lvl1pPr>
      <a:lvl2pPr algn="l" rtl="0" eaLnBrk="0" fontAlgn="base" hangingPunct="0">
        <a:spcBef>
          <a:spcPct val="0"/>
        </a:spcBef>
        <a:spcAft>
          <a:spcPct val="0"/>
        </a:spcAft>
        <a:defRPr sz="3200" i="1">
          <a:solidFill>
            <a:srgbClr val="FFFFFF"/>
          </a:solidFill>
          <a:latin typeface="Georgia" pitchFamily="18" charset="0"/>
        </a:defRPr>
      </a:lvl2pPr>
      <a:lvl3pPr algn="l" rtl="0" eaLnBrk="0" fontAlgn="base" hangingPunct="0">
        <a:spcBef>
          <a:spcPct val="0"/>
        </a:spcBef>
        <a:spcAft>
          <a:spcPct val="0"/>
        </a:spcAft>
        <a:defRPr sz="3200" i="1">
          <a:solidFill>
            <a:srgbClr val="FFFFFF"/>
          </a:solidFill>
          <a:latin typeface="Georgia" pitchFamily="18" charset="0"/>
        </a:defRPr>
      </a:lvl3pPr>
      <a:lvl4pPr algn="l" rtl="0" eaLnBrk="0" fontAlgn="base" hangingPunct="0">
        <a:spcBef>
          <a:spcPct val="0"/>
        </a:spcBef>
        <a:spcAft>
          <a:spcPct val="0"/>
        </a:spcAft>
        <a:defRPr sz="3200" i="1">
          <a:solidFill>
            <a:srgbClr val="FFFFFF"/>
          </a:solidFill>
          <a:latin typeface="Georgia" pitchFamily="18" charset="0"/>
        </a:defRPr>
      </a:lvl4pPr>
      <a:lvl5pPr algn="l" rtl="0" eaLnBrk="0" fontAlgn="base" hangingPunct="0">
        <a:spcBef>
          <a:spcPct val="0"/>
        </a:spcBef>
        <a:spcAft>
          <a:spcPct val="0"/>
        </a:spcAft>
        <a:defRPr sz="3200" i="1">
          <a:solidFill>
            <a:srgbClr val="FFFFFF"/>
          </a:solidFill>
          <a:latin typeface="Georgia" pitchFamily="18" charset="0"/>
        </a:defRPr>
      </a:lvl5pPr>
      <a:lvl6pPr marL="457200" algn="l" rtl="0" fontAlgn="base">
        <a:spcBef>
          <a:spcPct val="0"/>
        </a:spcBef>
        <a:spcAft>
          <a:spcPct val="0"/>
        </a:spcAft>
        <a:defRPr sz="3200" i="1">
          <a:solidFill>
            <a:srgbClr val="FFFFFF"/>
          </a:solidFill>
          <a:latin typeface="Georgia" pitchFamily="18" charset="0"/>
        </a:defRPr>
      </a:lvl6pPr>
      <a:lvl7pPr marL="914400" algn="l" rtl="0" fontAlgn="base">
        <a:spcBef>
          <a:spcPct val="0"/>
        </a:spcBef>
        <a:spcAft>
          <a:spcPct val="0"/>
        </a:spcAft>
        <a:defRPr sz="3200" i="1">
          <a:solidFill>
            <a:srgbClr val="FFFFFF"/>
          </a:solidFill>
          <a:latin typeface="Georgia" pitchFamily="18" charset="0"/>
        </a:defRPr>
      </a:lvl7pPr>
      <a:lvl8pPr marL="1371600" algn="l" rtl="0" fontAlgn="base">
        <a:spcBef>
          <a:spcPct val="0"/>
        </a:spcBef>
        <a:spcAft>
          <a:spcPct val="0"/>
        </a:spcAft>
        <a:defRPr sz="3200" i="1">
          <a:solidFill>
            <a:srgbClr val="FFFFFF"/>
          </a:solidFill>
          <a:latin typeface="Georgia" pitchFamily="18" charset="0"/>
        </a:defRPr>
      </a:lvl8pPr>
      <a:lvl9pPr marL="1828800" algn="l" rtl="0" fontAlgn="base">
        <a:spcBef>
          <a:spcPct val="0"/>
        </a:spcBef>
        <a:spcAft>
          <a:spcPct val="0"/>
        </a:spcAft>
        <a:defRPr sz="3200" i="1">
          <a:solidFill>
            <a:srgbClr val="FFFFFF"/>
          </a:solidFill>
          <a:latin typeface="Georgia" pitchFamily="18" charset="0"/>
        </a:defRPr>
      </a:lvl9pPr>
    </p:titleStyle>
    <p:bodyStyle>
      <a:lvl1pPr marL="295275" indent="-295275" algn="l" rtl="0" eaLnBrk="0" fontAlgn="base" hangingPunct="0">
        <a:lnSpc>
          <a:spcPts val="2400"/>
        </a:lnSpc>
        <a:spcBef>
          <a:spcPct val="0"/>
        </a:spcBef>
        <a:spcAft>
          <a:spcPct val="0"/>
        </a:spcAft>
        <a:buClr>
          <a:srgbClr val="005F79"/>
        </a:buClr>
        <a:buFont typeface="Georgia" pitchFamily="18" charset="0"/>
        <a:buChar char="»"/>
        <a:defRPr sz="2000">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0" y="0"/>
            <a:ext cx="7704138" cy="1258888"/>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100355" name="Rectangle 3"/>
          <p:cNvSpPr>
            <a:spLocks noChangeArrowheads="1"/>
          </p:cNvSpPr>
          <p:nvPr/>
        </p:nvSpPr>
        <p:spPr bwMode="auto">
          <a:xfrm>
            <a:off x="7699375" y="0"/>
            <a:ext cx="1443038" cy="1258888"/>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1268" name="Rectangle 4"/>
          <p:cNvSpPr>
            <a:spLocks noGrp="1" noChangeArrowheads="1"/>
          </p:cNvSpPr>
          <p:nvPr>
            <p:ph type="body" idx="1"/>
          </p:nvPr>
        </p:nvSpPr>
        <p:spPr bwMode="auto">
          <a:xfrm>
            <a:off x="976313" y="1844675"/>
            <a:ext cx="6978650" cy="4176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Klicka här för att ändra format på bakgrundstexten</a:t>
            </a:r>
          </a:p>
        </p:txBody>
      </p:sp>
      <p:sp>
        <p:nvSpPr>
          <p:cNvPr id="11269" name="Rectangle 5"/>
          <p:cNvSpPr>
            <a:spLocks noGrp="1" noChangeArrowheads="1"/>
          </p:cNvSpPr>
          <p:nvPr>
            <p:ph type="title"/>
          </p:nvPr>
        </p:nvSpPr>
        <p:spPr bwMode="auto">
          <a:xfrm>
            <a:off x="1285875" y="58738"/>
            <a:ext cx="6069013"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t>Klicka här för att ändra format</a:t>
            </a:r>
          </a:p>
        </p:txBody>
      </p:sp>
      <p:pic>
        <p:nvPicPr>
          <p:cNvPr id="11270" name="Picture 6" descr="AMBA cmyk_belowA4"/>
          <p:cNvPicPr>
            <a:picLocks noChangeAspect="1" noChangeArrowheads="1"/>
          </p:cNvPicPr>
          <p:nvPr/>
        </p:nvPicPr>
        <p:blipFill>
          <a:blip r:embed="rId13" cstate="print"/>
          <a:srcRect/>
          <a:stretch>
            <a:fillRect/>
          </a:stretch>
        </p:blipFill>
        <p:spPr bwMode="auto">
          <a:xfrm>
            <a:off x="1225550" y="6434138"/>
            <a:ext cx="719138" cy="179387"/>
          </a:xfrm>
          <a:prstGeom prst="rect">
            <a:avLst/>
          </a:prstGeom>
          <a:noFill/>
          <a:ln w="9525">
            <a:noFill/>
            <a:miter lim="800000"/>
            <a:headEnd/>
            <a:tailEnd/>
          </a:ln>
        </p:spPr>
      </p:pic>
      <p:pic>
        <p:nvPicPr>
          <p:cNvPr id="11271" name="Picture 7" descr="equis"/>
          <p:cNvPicPr>
            <a:picLocks noChangeAspect="1" noChangeArrowheads="1"/>
          </p:cNvPicPr>
          <p:nvPr/>
        </p:nvPicPr>
        <p:blipFill>
          <a:blip r:embed="rId14" cstate="print"/>
          <a:srcRect/>
          <a:stretch>
            <a:fillRect/>
          </a:stretch>
        </p:blipFill>
        <p:spPr bwMode="auto">
          <a:xfrm>
            <a:off x="385763" y="6327775"/>
            <a:ext cx="463550" cy="325438"/>
          </a:xfrm>
          <a:prstGeom prst="rect">
            <a:avLst/>
          </a:prstGeom>
          <a:noFill/>
          <a:ln w="9525">
            <a:noFill/>
            <a:miter lim="800000"/>
            <a:headEnd/>
            <a:tailEnd/>
          </a:ln>
        </p:spPr>
      </p:pic>
      <p:sp>
        <p:nvSpPr>
          <p:cNvPr id="100360" name="Rectangle 8"/>
          <p:cNvSpPr>
            <a:spLocks noGrp="1" noChangeArrowheads="1"/>
          </p:cNvSpPr>
          <p:nvPr>
            <p:ph type="ftr" sz="quarter" idx="3"/>
          </p:nvPr>
        </p:nvSpPr>
        <p:spPr bwMode="auto">
          <a:xfrm>
            <a:off x="4572000" y="6381750"/>
            <a:ext cx="4297363"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1" smtClean="0">
                <a:latin typeface="Georgia" pitchFamily="18" charset="0"/>
              </a:defRPr>
            </a:lvl1pPr>
          </a:lstStyle>
          <a:p>
            <a:pPr>
              <a:defRPr/>
            </a:pPr>
            <a:r>
              <a:rPr lang="sv-SE"/>
              <a:t>Hanken Svenska handelshögskolan / Hanken School of Economics www.hanken.fi </a:t>
            </a:r>
            <a:endParaRPr lang="en-GB"/>
          </a:p>
        </p:txBody>
      </p:sp>
      <p:pic>
        <p:nvPicPr>
          <p:cNvPr id="11273" name="Picture 9" descr="färgrad"/>
          <p:cNvPicPr>
            <a:picLocks noChangeAspect="1" noChangeArrowheads="1"/>
          </p:cNvPicPr>
          <p:nvPr/>
        </p:nvPicPr>
        <p:blipFill>
          <a:blip r:embed="rId15" cstate="print"/>
          <a:srcRect/>
          <a:stretch>
            <a:fillRect/>
          </a:stretch>
        </p:blipFill>
        <p:spPr bwMode="auto">
          <a:xfrm>
            <a:off x="-3175" y="355600"/>
            <a:ext cx="885825" cy="107950"/>
          </a:xfrm>
          <a:prstGeom prst="rect">
            <a:avLst/>
          </a:prstGeom>
          <a:noFill/>
          <a:ln w="9525">
            <a:noFill/>
            <a:miter lim="800000"/>
            <a:headEnd/>
            <a:tailEnd/>
          </a:ln>
        </p:spPr>
      </p:pic>
      <p:pic>
        <p:nvPicPr>
          <p:cNvPr id="11274" name="Picture 12" descr="Logga"/>
          <p:cNvPicPr>
            <a:picLocks noChangeAspect="1" noChangeArrowheads="1"/>
          </p:cNvPicPr>
          <p:nvPr/>
        </p:nvPicPr>
        <p:blipFill>
          <a:blip r:embed="rId16" cstate="print"/>
          <a:srcRect/>
          <a:stretch>
            <a:fillRect/>
          </a:stretch>
        </p:blipFill>
        <p:spPr bwMode="auto">
          <a:xfrm>
            <a:off x="7981950" y="242888"/>
            <a:ext cx="87947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1"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hf sldNum="0" hdr="0" dt="0"/>
  <p:txStyles>
    <p:titleStyle>
      <a:lvl1pPr algn="l" rtl="0" eaLnBrk="0" fontAlgn="base" hangingPunct="0">
        <a:spcBef>
          <a:spcPct val="0"/>
        </a:spcBef>
        <a:spcAft>
          <a:spcPct val="0"/>
        </a:spcAft>
        <a:defRPr sz="3200" i="1">
          <a:solidFill>
            <a:srgbClr val="FFFFFF"/>
          </a:solidFill>
          <a:latin typeface="+mj-lt"/>
          <a:ea typeface="+mj-ea"/>
          <a:cs typeface="+mj-cs"/>
        </a:defRPr>
      </a:lvl1pPr>
      <a:lvl2pPr algn="l" rtl="0" eaLnBrk="0" fontAlgn="base" hangingPunct="0">
        <a:spcBef>
          <a:spcPct val="0"/>
        </a:spcBef>
        <a:spcAft>
          <a:spcPct val="0"/>
        </a:spcAft>
        <a:defRPr sz="3200" i="1">
          <a:solidFill>
            <a:srgbClr val="FFFFFF"/>
          </a:solidFill>
          <a:latin typeface="Georgia" pitchFamily="18" charset="0"/>
        </a:defRPr>
      </a:lvl2pPr>
      <a:lvl3pPr algn="l" rtl="0" eaLnBrk="0" fontAlgn="base" hangingPunct="0">
        <a:spcBef>
          <a:spcPct val="0"/>
        </a:spcBef>
        <a:spcAft>
          <a:spcPct val="0"/>
        </a:spcAft>
        <a:defRPr sz="3200" i="1">
          <a:solidFill>
            <a:srgbClr val="FFFFFF"/>
          </a:solidFill>
          <a:latin typeface="Georgia" pitchFamily="18" charset="0"/>
        </a:defRPr>
      </a:lvl3pPr>
      <a:lvl4pPr algn="l" rtl="0" eaLnBrk="0" fontAlgn="base" hangingPunct="0">
        <a:spcBef>
          <a:spcPct val="0"/>
        </a:spcBef>
        <a:spcAft>
          <a:spcPct val="0"/>
        </a:spcAft>
        <a:defRPr sz="3200" i="1">
          <a:solidFill>
            <a:srgbClr val="FFFFFF"/>
          </a:solidFill>
          <a:latin typeface="Georgia" pitchFamily="18" charset="0"/>
        </a:defRPr>
      </a:lvl4pPr>
      <a:lvl5pPr algn="l" rtl="0" eaLnBrk="0" fontAlgn="base" hangingPunct="0">
        <a:spcBef>
          <a:spcPct val="0"/>
        </a:spcBef>
        <a:spcAft>
          <a:spcPct val="0"/>
        </a:spcAft>
        <a:defRPr sz="3200" i="1">
          <a:solidFill>
            <a:srgbClr val="FFFFFF"/>
          </a:solidFill>
          <a:latin typeface="Georgia" pitchFamily="18" charset="0"/>
        </a:defRPr>
      </a:lvl5pPr>
      <a:lvl6pPr marL="457200" algn="l" rtl="0" fontAlgn="base">
        <a:spcBef>
          <a:spcPct val="0"/>
        </a:spcBef>
        <a:spcAft>
          <a:spcPct val="0"/>
        </a:spcAft>
        <a:defRPr sz="3200" i="1">
          <a:solidFill>
            <a:srgbClr val="FFFFFF"/>
          </a:solidFill>
          <a:latin typeface="Georgia" pitchFamily="18" charset="0"/>
        </a:defRPr>
      </a:lvl6pPr>
      <a:lvl7pPr marL="914400" algn="l" rtl="0" fontAlgn="base">
        <a:spcBef>
          <a:spcPct val="0"/>
        </a:spcBef>
        <a:spcAft>
          <a:spcPct val="0"/>
        </a:spcAft>
        <a:defRPr sz="3200" i="1">
          <a:solidFill>
            <a:srgbClr val="FFFFFF"/>
          </a:solidFill>
          <a:latin typeface="Georgia" pitchFamily="18" charset="0"/>
        </a:defRPr>
      </a:lvl7pPr>
      <a:lvl8pPr marL="1371600" algn="l" rtl="0" fontAlgn="base">
        <a:spcBef>
          <a:spcPct val="0"/>
        </a:spcBef>
        <a:spcAft>
          <a:spcPct val="0"/>
        </a:spcAft>
        <a:defRPr sz="3200" i="1">
          <a:solidFill>
            <a:srgbClr val="FFFFFF"/>
          </a:solidFill>
          <a:latin typeface="Georgia" pitchFamily="18" charset="0"/>
        </a:defRPr>
      </a:lvl8pPr>
      <a:lvl9pPr marL="1828800" algn="l" rtl="0" fontAlgn="base">
        <a:spcBef>
          <a:spcPct val="0"/>
        </a:spcBef>
        <a:spcAft>
          <a:spcPct val="0"/>
        </a:spcAft>
        <a:defRPr sz="3200" i="1">
          <a:solidFill>
            <a:srgbClr val="FFFFFF"/>
          </a:solidFill>
          <a:latin typeface="Georgia" pitchFamily="18" charset="0"/>
        </a:defRPr>
      </a:lvl9pPr>
    </p:titleStyle>
    <p:bodyStyle>
      <a:lvl1pPr marL="295275" indent="-295275" algn="l" rtl="0" eaLnBrk="0" fontAlgn="base" hangingPunct="0">
        <a:lnSpc>
          <a:spcPts val="2400"/>
        </a:lnSpc>
        <a:spcBef>
          <a:spcPct val="0"/>
        </a:spcBef>
        <a:spcAft>
          <a:spcPct val="0"/>
        </a:spcAft>
        <a:buClr>
          <a:srgbClr val="005F79"/>
        </a:buClr>
        <a:buFont typeface="Georgia" pitchFamily="18" charset="0"/>
        <a:buChar char="»"/>
        <a:defRPr sz="2000">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0" y="0"/>
            <a:ext cx="7704138" cy="1258888"/>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02403" name="Rectangle 3"/>
          <p:cNvSpPr>
            <a:spLocks noChangeArrowheads="1"/>
          </p:cNvSpPr>
          <p:nvPr/>
        </p:nvSpPr>
        <p:spPr bwMode="auto">
          <a:xfrm>
            <a:off x="7699375" y="0"/>
            <a:ext cx="1443038" cy="1258888"/>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2292" name="Rectangle 4"/>
          <p:cNvSpPr>
            <a:spLocks noGrp="1" noChangeArrowheads="1"/>
          </p:cNvSpPr>
          <p:nvPr>
            <p:ph type="body" idx="1"/>
          </p:nvPr>
        </p:nvSpPr>
        <p:spPr bwMode="auto">
          <a:xfrm>
            <a:off x="976313" y="1844675"/>
            <a:ext cx="6978650" cy="4176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Klicka här för att ändra format på bakgrundstexten</a:t>
            </a:r>
          </a:p>
        </p:txBody>
      </p:sp>
      <p:sp>
        <p:nvSpPr>
          <p:cNvPr id="12293" name="Rectangle 5"/>
          <p:cNvSpPr>
            <a:spLocks noGrp="1" noChangeArrowheads="1"/>
          </p:cNvSpPr>
          <p:nvPr>
            <p:ph type="title"/>
          </p:nvPr>
        </p:nvSpPr>
        <p:spPr bwMode="auto">
          <a:xfrm>
            <a:off x="1285875" y="58738"/>
            <a:ext cx="6069013"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t>Klicka här för att ändra format</a:t>
            </a:r>
          </a:p>
        </p:txBody>
      </p:sp>
      <p:pic>
        <p:nvPicPr>
          <p:cNvPr id="12294" name="Picture 6" descr="AMBA cmyk_belowA4"/>
          <p:cNvPicPr>
            <a:picLocks noChangeAspect="1" noChangeArrowheads="1"/>
          </p:cNvPicPr>
          <p:nvPr/>
        </p:nvPicPr>
        <p:blipFill>
          <a:blip r:embed="rId13" cstate="print"/>
          <a:srcRect/>
          <a:stretch>
            <a:fillRect/>
          </a:stretch>
        </p:blipFill>
        <p:spPr bwMode="auto">
          <a:xfrm>
            <a:off x="1225550" y="6434138"/>
            <a:ext cx="719138" cy="179387"/>
          </a:xfrm>
          <a:prstGeom prst="rect">
            <a:avLst/>
          </a:prstGeom>
          <a:noFill/>
          <a:ln w="9525">
            <a:noFill/>
            <a:miter lim="800000"/>
            <a:headEnd/>
            <a:tailEnd/>
          </a:ln>
        </p:spPr>
      </p:pic>
      <p:pic>
        <p:nvPicPr>
          <p:cNvPr id="12295" name="Picture 7" descr="equis"/>
          <p:cNvPicPr>
            <a:picLocks noChangeAspect="1" noChangeArrowheads="1"/>
          </p:cNvPicPr>
          <p:nvPr/>
        </p:nvPicPr>
        <p:blipFill>
          <a:blip r:embed="rId14" cstate="print"/>
          <a:srcRect/>
          <a:stretch>
            <a:fillRect/>
          </a:stretch>
        </p:blipFill>
        <p:spPr bwMode="auto">
          <a:xfrm>
            <a:off x="385763" y="6327775"/>
            <a:ext cx="463550" cy="325438"/>
          </a:xfrm>
          <a:prstGeom prst="rect">
            <a:avLst/>
          </a:prstGeom>
          <a:noFill/>
          <a:ln w="9525">
            <a:noFill/>
            <a:miter lim="800000"/>
            <a:headEnd/>
            <a:tailEnd/>
          </a:ln>
        </p:spPr>
      </p:pic>
      <p:sp>
        <p:nvSpPr>
          <p:cNvPr id="102408" name="Rectangle 8"/>
          <p:cNvSpPr>
            <a:spLocks noGrp="1" noChangeArrowheads="1"/>
          </p:cNvSpPr>
          <p:nvPr>
            <p:ph type="ftr" sz="quarter" idx="3"/>
          </p:nvPr>
        </p:nvSpPr>
        <p:spPr bwMode="auto">
          <a:xfrm>
            <a:off x="4572000" y="6381750"/>
            <a:ext cx="4297363"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1" smtClean="0">
                <a:latin typeface="Georgia" pitchFamily="18" charset="0"/>
              </a:defRPr>
            </a:lvl1pPr>
          </a:lstStyle>
          <a:p>
            <a:pPr>
              <a:defRPr/>
            </a:pPr>
            <a:r>
              <a:rPr lang="sv-SE"/>
              <a:t>Hanken Svenska handelshögskolan / Hanken School of Economics www.hanken.fi </a:t>
            </a:r>
            <a:endParaRPr lang="en-GB"/>
          </a:p>
        </p:txBody>
      </p:sp>
      <p:pic>
        <p:nvPicPr>
          <p:cNvPr id="12297" name="Picture 9" descr="färgrad"/>
          <p:cNvPicPr>
            <a:picLocks noChangeAspect="1" noChangeArrowheads="1"/>
          </p:cNvPicPr>
          <p:nvPr/>
        </p:nvPicPr>
        <p:blipFill>
          <a:blip r:embed="rId15" cstate="print"/>
          <a:srcRect/>
          <a:stretch>
            <a:fillRect/>
          </a:stretch>
        </p:blipFill>
        <p:spPr bwMode="auto">
          <a:xfrm>
            <a:off x="-3175" y="355600"/>
            <a:ext cx="885825" cy="107950"/>
          </a:xfrm>
          <a:prstGeom prst="rect">
            <a:avLst/>
          </a:prstGeom>
          <a:noFill/>
          <a:ln w="9525">
            <a:noFill/>
            <a:miter lim="800000"/>
            <a:headEnd/>
            <a:tailEnd/>
          </a:ln>
        </p:spPr>
      </p:pic>
      <p:pic>
        <p:nvPicPr>
          <p:cNvPr id="12298" name="Picture 12" descr="Logga"/>
          <p:cNvPicPr>
            <a:picLocks noChangeAspect="1" noChangeArrowheads="1"/>
          </p:cNvPicPr>
          <p:nvPr/>
        </p:nvPicPr>
        <p:blipFill>
          <a:blip r:embed="rId16" cstate="print"/>
          <a:srcRect/>
          <a:stretch>
            <a:fillRect/>
          </a:stretch>
        </p:blipFill>
        <p:spPr bwMode="auto">
          <a:xfrm>
            <a:off x="7981950" y="242888"/>
            <a:ext cx="87947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2"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Lst>
  <p:hf sldNum="0" hdr="0" dt="0"/>
  <p:txStyles>
    <p:titleStyle>
      <a:lvl1pPr algn="l" rtl="0" eaLnBrk="0" fontAlgn="base" hangingPunct="0">
        <a:spcBef>
          <a:spcPct val="0"/>
        </a:spcBef>
        <a:spcAft>
          <a:spcPct val="0"/>
        </a:spcAft>
        <a:defRPr sz="3200" i="1">
          <a:solidFill>
            <a:srgbClr val="FFFFFF"/>
          </a:solidFill>
          <a:latin typeface="+mj-lt"/>
          <a:ea typeface="+mj-ea"/>
          <a:cs typeface="+mj-cs"/>
        </a:defRPr>
      </a:lvl1pPr>
      <a:lvl2pPr algn="l" rtl="0" eaLnBrk="0" fontAlgn="base" hangingPunct="0">
        <a:spcBef>
          <a:spcPct val="0"/>
        </a:spcBef>
        <a:spcAft>
          <a:spcPct val="0"/>
        </a:spcAft>
        <a:defRPr sz="3200" i="1">
          <a:solidFill>
            <a:srgbClr val="FFFFFF"/>
          </a:solidFill>
          <a:latin typeface="Georgia" pitchFamily="18" charset="0"/>
        </a:defRPr>
      </a:lvl2pPr>
      <a:lvl3pPr algn="l" rtl="0" eaLnBrk="0" fontAlgn="base" hangingPunct="0">
        <a:spcBef>
          <a:spcPct val="0"/>
        </a:spcBef>
        <a:spcAft>
          <a:spcPct val="0"/>
        </a:spcAft>
        <a:defRPr sz="3200" i="1">
          <a:solidFill>
            <a:srgbClr val="FFFFFF"/>
          </a:solidFill>
          <a:latin typeface="Georgia" pitchFamily="18" charset="0"/>
        </a:defRPr>
      </a:lvl3pPr>
      <a:lvl4pPr algn="l" rtl="0" eaLnBrk="0" fontAlgn="base" hangingPunct="0">
        <a:spcBef>
          <a:spcPct val="0"/>
        </a:spcBef>
        <a:spcAft>
          <a:spcPct val="0"/>
        </a:spcAft>
        <a:defRPr sz="3200" i="1">
          <a:solidFill>
            <a:srgbClr val="FFFFFF"/>
          </a:solidFill>
          <a:latin typeface="Georgia" pitchFamily="18" charset="0"/>
        </a:defRPr>
      </a:lvl4pPr>
      <a:lvl5pPr algn="l" rtl="0" eaLnBrk="0" fontAlgn="base" hangingPunct="0">
        <a:spcBef>
          <a:spcPct val="0"/>
        </a:spcBef>
        <a:spcAft>
          <a:spcPct val="0"/>
        </a:spcAft>
        <a:defRPr sz="3200" i="1">
          <a:solidFill>
            <a:srgbClr val="FFFFFF"/>
          </a:solidFill>
          <a:latin typeface="Georgia" pitchFamily="18" charset="0"/>
        </a:defRPr>
      </a:lvl5pPr>
      <a:lvl6pPr marL="457200" algn="l" rtl="0" fontAlgn="base">
        <a:spcBef>
          <a:spcPct val="0"/>
        </a:spcBef>
        <a:spcAft>
          <a:spcPct val="0"/>
        </a:spcAft>
        <a:defRPr sz="3200" i="1">
          <a:solidFill>
            <a:srgbClr val="FFFFFF"/>
          </a:solidFill>
          <a:latin typeface="Georgia" pitchFamily="18" charset="0"/>
        </a:defRPr>
      </a:lvl6pPr>
      <a:lvl7pPr marL="914400" algn="l" rtl="0" fontAlgn="base">
        <a:spcBef>
          <a:spcPct val="0"/>
        </a:spcBef>
        <a:spcAft>
          <a:spcPct val="0"/>
        </a:spcAft>
        <a:defRPr sz="3200" i="1">
          <a:solidFill>
            <a:srgbClr val="FFFFFF"/>
          </a:solidFill>
          <a:latin typeface="Georgia" pitchFamily="18" charset="0"/>
        </a:defRPr>
      </a:lvl7pPr>
      <a:lvl8pPr marL="1371600" algn="l" rtl="0" fontAlgn="base">
        <a:spcBef>
          <a:spcPct val="0"/>
        </a:spcBef>
        <a:spcAft>
          <a:spcPct val="0"/>
        </a:spcAft>
        <a:defRPr sz="3200" i="1">
          <a:solidFill>
            <a:srgbClr val="FFFFFF"/>
          </a:solidFill>
          <a:latin typeface="Georgia" pitchFamily="18" charset="0"/>
        </a:defRPr>
      </a:lvl8pPr>
      <a:lvl9pPr marL="1828800" algn="l" rtl="0" fontAlgn="base">
        <a:spcBef>
          <a:spcPct val="0"/>
        </a:spcBef>
        <a:spcAft>
          <a:spcPct val="0"/>
        </a:spcAft>
        <a:defRPr sz="3200" i="1">
          <a:solidFill>
            <a:srgbClr val="FFFFFF"/>
          </a:solidFill>
          <a:latin typeface="Georgia" pitchFamily="18" charset="0"/>
        </a:defRPr>
      </a:lvl9pPr>
    </p:titleStyle>
    <p:bodyStyle>
      <a:lvl1pPr marL="295275" indent="-295275" algn="l" rtl="0" eaLnBrk="0" fontAlgn="base" hangingPunct="0">
        <a:lnSpc>
          <a:spcPts val="2400"/>
        </a:lnSpc>
        <a:spcBef>
          <a:spcPct val="0"/>
        </a:spcBef>
        <a:spcAft>
          <a:spcPct val="0"/>
        </a:spcAft>
        <a:buClr>
          <a:srgbClr val="005F79"/>
        </a:buClr>
        <a:buFont typeface="Georgia" pitchFamily="18" charset="0"/>
        <a:buChar char="»"/>
        <a:defRPr sz="2000">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3314" name="Picture 9" descr="färgrad"/>
          <p:cNvPicPr>
            <a:picLocks noChangeAspect="1" noChangeArrowheads="1"/>
          </p:cNvPicPr>
          <p:nvPr/>
        </p:nvPicPr>
        <p:blipFill>
          <a:blip r:embed="rId14" cstate="print"/>
          <a:srcRect/>
          <a:stretch>
            <a:fillRect/>
          </a:stretch>
        </p:blipFill>
        <p:spPr bwMode="auto">
          <a:xfrm>
            <a:off x="-3175" y="355600"/>
            <a:ext cx="885825" cy="107950"/>
          </a:xfrm>
          <a:prstGeom prst="rect">
            <a:avLst/>
          </a:prstGeom>
          <a:noFill/>
          <a:ln w="9525">
            <a:noFill/>
            <a:miter lim="800000"/>
            <a:headEnd/>
            <a:tailEnd/>
          </a:ln>
        </p:spPr>
      </p:pic>
      <p:sp>
        <p:nvSpPr>
          <p:cNvPr id="13315" name="Rectangle 4"/>
          <p:cNvSpPr>
            <a:spLocks noGrp="1" noChangeArrowheads="1"/>
          </p:cNvSpPr>
          <p:nvPr>
            <p:ph type="body" idx="1"/>
          </p:nvPr>
        </p:nvSpPr>
        <p:spPr bwMode="auto">
          <a:xfrm>
            <a:off x="976313" y="1844675"/>
            <a:ext cx="6978650" cy="4176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Klicka här för att ändra format på bakgrundstexten</a:t>
            </a:r>
          </a:p>
        </p:txBody>
      </p:sp>
      <p:sp>
        <p:nvSpPr>
          <p:cNvPr id="120840" name="Rectangle 8"/>
          <p:cNvSpPr>
            <a:spLocks noGrp="1" noChangeArrowheads="1"/>
          </p:cNvSpPr>
          <p:nvPr>
            <p:ph type="ftr" sz="quarter" idx="3"/>
          </p:nvPr>
        </p:nvSpPr>
        <p:spPr bwMode="auto">
          <a:xfrm>
            <a:off x="4572000" y="6381750"/>
            <a:ext cx="4297363"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1" smtClean="0">
                <a:latin typeface="Georgia" pitchFamily="18" charset="0"/>
              </a:defRPr>
            </a:lvl1pPr>
          </a:lstStyle>
          <a:p>
            <a:pPr>
              <a:defRPr/>
            </a:pPr>
            <a:r>
              <a:rPr lang="sv-SE"/>
              <a:t>Hanken Svenska handelshögskolan / Hanken School of Economics www.hanken.fi </a:t>
            </a:r>
            <a:endParaRPr lang="en-GB"/>
          </a:p>
        </p:txBody>
      </p:sp>
      <p:sp>
        <p:nvSpPr>
          <p:cNvPr id="120834" name="Rectangle 2"/>
          <p:cNvSpPr>
            <a:spLocks noChangeArrowheads="1"/>
          </p:cNvSpPr>
          <p:nvPr/>
        </p:nvSpPr>
        <p:spPr bwMode="auto">
          <a:xfrm>
            <a:off x="0" y="9525"/>
            <a:ext cx="7704138" cy="1233488"/>
          </a:xfrm>
          <a:prstGeom prst="rect">
            <a:avLst/>
          </a:prstGeom>
          <a:noFill/>
          <a:ln w="28575">
            <a:solidFill>
              <a:schemeClr val="tx1"/>
            </a:solidFill>
            <a:miter lim="800000"/>
            <a:headEnd/>
            <a:tailEnd/>
          </a:ln>
          <a:effectLst/>
        </p:spPr>
        <p:txBody>
          <a:bodyPr wrap="none" anchor="ctr"/>
          <a:lstStyle/>
          <a:p>
            <a:pPr>
              <a:defRPr/>
            </a:pPr>
            <a:endParaRPr lang="en-US"/>
          </a:p>
        </p:txBody>
      </p:sp>
      <p:sp>
        <p:nvSpPr>
          <p:cNvPr id="120835" name="Rectangle 3"/>
          <p:cNvSpPr>
            <a:spLocks noChangeArrowheads="1"/>
          </p:cNvSpPr>
          <p:nvPr/>
        </p:nvSpPr>
        <p:spPr bwMode="auto">
          <a:xfrm>
            <a:off x="7699375" y="0"/>
            <a:ext cx="1443038" cy="1258888"/>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3321" name="Rectangle 5"/>
          <p:cNvSpPr>
            <a:spLocks noGrp="1" noChangeArrowheads="1"/>
          </p:cNvSpPr>
          <p:nvPr>
            <p:ph type="title"/>
          </p:nvPr>
        </p:nvSpPr>
        <p:spPr bwMode="auto">
          <a:xfrm>
            <a:off x="1285875" y="58738"/>
            <a:ext cx="6069013"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t>Klicka här för att ändra format</a:t>
            </a:r>
          </a:p>
        </p:txBody>
      </p:sp>
      <p:pic>
        <p:nvPicPr>
          <p:cNvPr id="13322" name="Picture 11" descr="Logga"/>
          <p:cNvPicPr>
            <a:picLocks noChangeAspect="1" noChangeArrowheads="1"/>
          </p:cNvPicPr>
          <p:nvPr/>
        </p:nvPicPr>
        <p:blipFill>
          <a:blip r:embed="rId15" cstate="print"/>
          <a:srcRect/>
          <a:stretch>
            <a:fillRect/>
          </a:stretch>
        </p:blipFill>
        <p:spPr bwMode="auto">
          <a:xfrm>
            <a:off x="7981950" y="242888"/>
            <a:ext cx="879475" cy="790575"/>
          </a:xfrm>
          <a:prstGeom prst="rect">
            <a:avLst/>
          </a:prstGeom>
          <a:noFill/>
          <a:ln w="9525">
            <a:noFill/>
            <a:miter lim="800000"/>
            <a:headEnd/>
            <a:tailEnd/>
          </a:ln>
        </p:spPr>
      </p:pic>
      <p:pic>
        <p:nvPicPr>
          <p:cNvPr id="11" name="Picture 10" descr="H:\My Documents\attachments\hanken_ny_visuell_identitet\hanken_logos\avdelningar\02_AACSB Logo\tre logo\equis_aacsb_amba_logon_300ppi.png"/>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357158" y="6357958"/>
            <a:ext cx="1357322" cy="285752"/>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98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Lst>
  <p:hf sldNum="0" hdr="0" dt="0"/>
  <p:txStyles>
    <p:titleStyle>
      <a:lvl1pPr algn="l" rtl="0" eaLnBrk="0" fontAlgn="base" hangingPunct="0">
        <a:spcBef>
          <a:spcPct val="0"/>
        </a:spcBef>
        <a:spcAft>
          <a:spcPct val="0"/>
        </a:spcAft>
        <a:defRPr sz="3200" i="1">
          <a:solidFill>
            <a:schemeClr val="tx1"/>
          </a:solidFill>
          <a:latin typeface="+mj-lt"/>
          <a:ea typeface="+mj-ea"/>
          <a:cs typeface="+mj-cs"/>
        </a:defRPr>
      </a:lvl1pPr>
      <a:lvl2pPr algn="l" rtl="0" eaLnBrk="0" fontAlgn="base" hangingPunct="0">
        <a:spcBef>
          <a:spcPct val="0"/>
        </a:spcBef>
        <a:spcAft>
          <a:spcPct val="0"/>
        </a:spcAft>
        <a:defRPr sz="3200" i="1">
          <a:solidFill>
            <a:schemeClr val="tx1"/>
          </a:solidFill>
          <a:latin typeface="Georgia" pitchFamily="18" charset="0"/>
        </a:defRPr>
      </a:lvl2pPr>
      <a:lvl3pPr algn="l" rtl="0" eaLnBrk="0" fontAlgn="base" hangingPunct="0">
        <a:spcBef>
          <a:spcPct val="0"/>
        </a:spcBef>
        <a:spcAft>
          <a:spcPct val="0"/>
        </a:spcAft>
        <a:defRPr sz="3200" i="1">
          <a:solidFill>
            <a:schemeClr val="tx1"/>
          </a:solidFill>
          <a:latin typeface="Georgia" pitchFamily="18" charset="0"/>
        </a:defRPr>
      </a:lvl3pPr>
      <a:lvl4pPr algn="l" rtl="0" eaLnBrk="0" fontAlgn="base" hangingPunct="0">
        <a:spcBef>
          <a:spcPct val="0"/>
        </a:spcBef>
        <a:spcAft>
          <a:spcPct val="0"/>
        </a:spcAft>
        <a:defRPr sz="3200" i="1">
          <a:solidFill>
            <a:schemeClr val="tx1"/>
          </a:solidFill>
          <a:latin typeface="Georgia" pitchFamily="18" charset="0"/>
        </a:defRPr>
      </a:lvl4pPr>
      <a:lvl5pPr algn="l" rtl="0" eaLnBrk="0" fontAlgn="base" hangingPunct="0">
        <a:spcBef>
          <a:spcPct val="0"/>
        </a:spcBef>
        <a:spcAft>
          <a:spcPct val="0"/>
        </a:spcAft>
        <a:defRPr sz="3200" i="1">
          <a:solidFill>
            <a:schemeClr val="tx1"/>
          </a:solidFill>
          <a:latin typeface="Georgia" pitchFamily="18" charset="0"/>
        </a:defRPr>
      </a:lvl5pPr>
      <a:lvl6pPr marL="457200" algn="l" rtl="0" fontAlgn="base">
        <a:spcBef>
          <a:spcPct val="0"/>
        </a:spcBef>
        <a:spcAft>
          <a:spcPct val="0"/>
        </a:spcAft>
        <a:defRPr sz="3200" i="1">
          <a:solidFill>
            <a:schemeClr val="tx1"/>
          </a:solidFill>
          <a:latin typeface="Georgia" pitchFamily="18" charset="0"/>
        </a:defRPr>
      </a:lvl6pPr>
      <a:lvl7pPr marL="914400" algn="l" rtl="0" fontAlgn="base">
        <a:spcBef>
          <a:spcPct val="0"/>
        </a:spcBef>
        <a:spcAft>
          <a:spcPct val="0"/>
        </a:spcAft>
        <a:defRPr sz="3200" i="1">
          <a:solidFill>
            <a:schemeClr val="tx1"/>
          </a:solidFill>
          <a:latin typeface="Georgia" pitchFamily="18" charset="0"/>
        </a:defRPr>
      </a:lvl7pPr>
      <a:lvl8pPr marL="1371600" algn="l" rtl="0" fontAlgn="base">
        <a:spcBef>
          <a:spcPct val="0"/>
        </a:spcBef>
        <a:spcAft>
          <a:spcPct val="0"/>
        </a:spcAft>
        <a:defRPr sz="3200" i="1">
          <a:solidFill>
            <a:schemeClr val="tx1"/>
          </a:solidFill>
          <a:latin typeface="Georgia" pitchFamily="18" charset="0"/>
        </a:defRPr>
      </a:lvl8pPr>
      <a:lvl9pPr marL="1828800" algn="l" rtl="0" fontAlgn="base">
        <a:spcBef>
          <a:spcPct val="0"/>
        </a:spcBef>
        <a:spcAft>
          <a:spcPct val="0"/>
        </a:spcAft>
        <a:defRPr sz="3200" i="1">
          <a:solidFill>
            <a:schemeClr val="tx1"/>
          </a:solidFill>
          <a:latin typeface="Georgia" pitchFamily="18" charset="0"/>
        </a:defRPr>
      </a:lvl9pPr>
    </p:titleStyle>
    <p:bodyStyle>
      <a:lvl1pPr marL="295275" indent="-295275" algn="l" rtl="0" eaLnBrk="0" fontAlgn="base" hangingPunct="0">
        <a:lnSpc>
          <a:spcPts val="2400"/>
        </a:lnSpc>
        <a:spcBef>
          <a:spcPct val="0"/>
        </a:spcBef>
        <a:spcAft>
          <a:spcPct val="0"/>
        </a:spcAft>
        <a:buClr>
          <a:srgbClr val="005F79"/>
        </a:buClr>
        <a:buFont typeface="Georgia" pitchFamily="18" charset="0"/>
        <a:buChar char="»"/>
        <a:defRPr sz="2000">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9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3.xml"/><Relationship Id="rId4" Type="http://schemas.openxmlformats.org/officeDocument/2006/relationships/hyperlink" Target="http://papers.ssrn.com/sol3/papers.cfm?abstract_id=1468203" TargetMode="External"/></Relationships>
</file>

<file path=ppt/slides/_rels/slide4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3.xml"/></Relationships>
</file>

<file path=ppt/slides/_rels/slide4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6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3.xml"/></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3.xml"/><Relationship Id="rId4" Type="http://schemas.openxmlformats.org/officeDocument/2006/relationships/hyperlink" Target="http://papers.ssrn.com/sol3/papers.cfm?abstract_id=1468203" TargetMode="External"/></Relationships>
</file>

<file path=ppt/slides/_rels/slide6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962" y="1834769"/>
            <a:ext cx="6696075" cy="898523"/>
          </a:xfrm>
        </p:spPr>
        <p:txBody>
          <a:bodyPr/>
          <a:lstStyle/>
          <a:p>
            <a:pPr algn="ctr"/>
            <a:r>
              <a:rPr lang="en-US" b="1"/>
              <a:t>Swedish public pension </a:t>
            </a:r>
            <a:r>
              <a:rPr lang="en-US" b="1" dirty="0"/>
              <a:t>funds as shareholders</a:t>
            </a:r>
            <a:r>
              <a:rPr lang="en-US" dirty="0"/>
              <a:t/>
            </a:r>
            <a:br>
              <a:rPr lang="en-US" dirty="0"/>
            </a:b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6" name="Subtitle 2">
            <a:extLst>
              <a:ext uri="{FF2B5EF4-FFF2-40B4-BE49-F238E27FC236}">
                <a16:creationId xmlns:a16="http://schemas.microsoft.com/office/drawing/2014/main" xmlns="" id="{9F8ECA73-E386-4A33-9DAE-6332F026B228}"/>
              </a:ext>
            </a:extLst>
          </p:cNvPr>
          <p:cNvSpPr txBox="1">
            <a:spLocks/>
          </p:cNvSpPr>
          <p:nvPr/>
        </p:nvSpPr>
        <p:spPr bwMode="auto">
          <a:xfrm>
            <a:off x="1242576" y="3668165"/>
            <a:ext cx="4134357" cy="177705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l" rtl="0" eaLnBrk="0" fontAlgn="base" hangingPunct="0">
              <a:lnSpc>
                <a:spcPts val="3800"/>
              </a:lnSpc>
              <a:spcBef>
                <a:spcPct val="0"/>
              </a:spcBef>
              <a:spcAft>
                <a:spcPct val="0"/>
              </a:spcAft>
              <a:buClr>
                <a:srgbClr val="005F79"/>
              </a:buClr>
              <a:buFont typeface="Georgia" pitchFamily="18" charset="0"/>
              <a:buNone/>
              <a:defRPr sz="3200" i="1">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a:lstStyle>
          <a:p>
            <a:pPr>
              <a:lnSpc>
                <a:spcPct val="150000"/>
              </a:lnSpc>
            </a:pPr>
            <a:r>
              <a:rPr lang="en-US" sz="1500" dirty="0"/>
              <a:t>Naufal Alimov</a:t>
            </a:r>
            <a:endParaRPr lang="en-US" sz="1500" kern="0" dirty="0"/>
          </a:p>
          <a:p>
            <a:pPr>
              <a:lnSpc>
                <a:spcPct val="150000"/>
              </a:lnSpc>
            </a:pPr>
            <a:r>
              <a:rPr lang="en-US" sz="1500" kern="0" dirty="0"/>
              <a:t>Economist,  </a:t>
            </a:r>
            <a:r>
              <a:rPr lang="en-US" sz="1500" kern="0" dirty="0" err="1"/>
              <a:t>Pellervo</a:t>
            </a:r>
            <a:r>
              <a:rPr lang="en-US" sz="1500" kern="0" dirty="0"/>
              <a:t> Economic Research PTT</a:t>
            </a:r>
          </a:p>
          <a:p>
            <a:pPr>
              <a:lnSpc>
                <a:spcPct val="150000"/>
              </a:lnSpc>
            </a:pPr>
            <a:endParaRPr lang="en-US" sz="1500" kern="0" dirty="0"/>
          </a:p>
          <a:p>
            <a:pPr>
              <a:lnSpc>
                <a:spcPct val="150000"/>
              </a:lnSpc>
            </a:pPr>
            <a:r>
              <a:rPr lang="en-US" sz="1500" kern="0" dirty="0"/>
              <a:t>Affiliated Researcher,</a:t>
            </a:r>
          </a:p>
          <a:p>
            <a:pPr>
              <a:lnSpc>
                <a:spcPct val="150000"/>
              </a:lnSpc>
            </a:pPr>
            <a:r>
              <a:rPr lang="en-US" sz="1500" kern="0" dirty="0" err="1"/>
              <a:t>Hanken</a:t>
            </a:r>
            <a:r>
              <a:rPr lang="en-US" sz="1500" kern="0" dirty="0"/>
              <a:t> Center for Corporate Governance </a:t>
            </a:r>
          </a:p>
          <a:p>
            <a:pPr>
              <a:lnSpc>
                <a:spcPct val="150000"/>
              </a:lnSpc>
            </a:pPr>
            <a:endParaRPr lang="en-US" sz="1600" kern="0" dirty="0"/>
          </a:p>
        </p:txBody>
      </p:sp>
      <p:sp>
        <p:nvSpPr>
          <p:cNvPr id="7" name="Subtitle 2">
            <a:extLst>
              <a:ext uri="{FF2B5EF4-FFF2-40B4-BE49-F238E27FC236}">
                <a16:creationId xmlns:a16="http://schemas.microsoft.com/office/drawing/2014/main" xmlns="" id="{59679DAD-C206-4EAC-BC40-8789FCC590F7}"/>
              </a:ext>
            </a:extLst>
          </p:cNvPr>
          <p:cNvSpPr txBox="1">
            <a:spLocks/>
          </p:cNvSpPr>
          <p:nvPr/>
        </p:nvSpPr>
        <p:spPr bwMode="auto">
          <a:xfrm>
            <a:off x="2569597" y="5804034"/>
            <a:ext cx="4134357" cy="52719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l" rtl="0" eaLnBrk="0" fontAlgn="base" hangingPunct="0">
              <a:lnSpc>
                <a:spcPts val="3800"/>
              </a:lnSpc>
              <a:spcBef>
                <a:spcPct val="0"/>
              </a:spcBef>
              <a:spcAft>
                <a:spcPct val="0"/>
              </a:spcAft>
              <a:buClr>
                <a:srgbClr val="005F79"/>
              </a:buClr>
              <a:buFont typeface="Georgia" pitchFamily="18" charset="0"/>
              <a:buNone/>
              <a:defRPr sz="3200" i="1">
                <a:solidFill>
                  <a:schemeClr val="tx1"/>
                </a:solidFill>
                <a:latin typeface="+mn-lt"/>
                <a:ea typeface="+mn-ea"/>
                <a:cs typeface="+mn-cs"/>
              </a:defRPr>
            </a:lvl1pPr>
            <a:lvl2pPr marL="474663" indent="2397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2pPr>
            <a:lvl3pPr marL="893763" indent="20638"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3pPr>
            <a:lvl4pPr marL="1363663" indent="-29051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4pPr>
            <a:lvl5pPr marL="1966913" indent="-423863" algn="l" rtl="0" eaLnBrk="0" fontAlgn="base" hangingPunct="0">
              <a:lnSpc>
                <a:spcPts val="2400"/>
              </a:lnSpc>
              <a:spcBef>
                <a:spcPct val="20000"/>
              </a:spcBef>
              <a:spcAft>
                <a:spcPct val="0"/>
              </a:spcAft>
              <a:buClr>
                <a:srgbClr val="005F79"/>
              </a:buClr>
              <a:buFont typeface="Georgia" pitchFamily="18" charset="0"/>
              <a:buChar char="»"/>
              <a:defRPr sz="1600">
                <a:solidFill>
                  <a:schemeClr val="tx1"/>
                </a:solidFill>
                <a:latin typeface="+mn-lt"/>
              </a:defRPr>
            </a:lvl5pPr>
            <a:lvl6pPr marL="24241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6pPr>
            <a:lvl7pPr marL="28813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7pPr>
            <a:lvl8pPr marL="33385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8pPr>
            <a:lvl9pPr marL="3795713" indent="-423863" algn="l" rtl="0" fontAlgn="base">
              <a:lnSpc>
                <a:spcPts val="2400"/>
              </a:lnSpc>
              <a:spcBef>
                <a:spcPct val="20000"/>
              </a:spcBef>
              <a:spcAft>
                <a:spcPct val="0"/>
              </a:spcAft>
              <a:buClr>
                <a:srgbClr val="005F79"/>
              </a:buClr>
              <a:buFont typeface="Georgia" pitchFamily="18" charset="0"/>
              <a:buChar char="»"/>
              <a:defRPr sz="1600">
                <a:solidFill>
                  <a:schemeClr val="tx1"/>
                </a:solidFill>
                <a:latin typeface="+mn-lt"/>
              </a:defRPr>
            </a:lvl9pPr>
          </a:lstStyle>
          <a:p>
            <a:pPr algn="ctr">
              <a:lnSpc>
                <a:spcPct val="150000"/>
              </a:lnSpc>
            </a:pPr>
            <a:r>
              <a:rPr lang="en-US" sz="1600" kern="0" dirty="0"/>
              <a:t> </a:t>
            </a:r>
            <a:r>
              <a:rPr lang="en-US" sz="1200" kern="0" dirty="0"/>
              <a:t>Le Mans, the 20</a:t>
            </a:r>
            <a:r>
              <a:rPr lang="en-US" sz="1200" kern="0" baseline="30000" dirty="0"/>
              <a:t>th</a:t>
            </a:r>
            <a:r>
              <a:rPr lang="en-US" sz="1200" kern="0" dirty="0"/>
              <a:t> of March, 2018</a:t>
            </a:r>
          </a:p>
          <a:p>
            <a:pPr>
              <a:lnSpc>
                <a:spcPct val="150000"/>
              </a:lnSpc>
            </a:pPr>
            <a:endParaRPr lang="en-US" sz="1600"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Swedish pension system</a:t>
            </a:r>
          </a:p>
        </p:txBody>
      </p:sp>
      <p:sp>
        <p:nvSpPr>
          <p:cNvPr id="3" name="Content Placeholder 2"/>
          <p:cNvSpPr>
            <a:spLocks noGrp="1"/>
          </p:cNvSpPr>
          <p:nvPr>
            <p:ph idx="1"/>
          </p:nvPr>
        </p:nvSpPr>
        <p:spPr/>
        <p:txBody>
          <a:bodyPr/>
          <a:lstStyle/>
          <a:p>
            <a:pPr marL="0" indent="0">
              <a:buNone/>
            </a:pPr>
            <a:r>
              <a:rPr lang="en-US" dirty="0"/>
              <a:t>Sweden has provided us with a unique setting in the pension reform (</a:t>
            </a:r>
            <a:r>
              <a:rPr lang="en-US" dirty="0" err="1"/>
              <a:t>Giannetti</a:t>
            </a:r>
            <a:r>
              <a:rPr lang="en-US" dirty="0"/>
              <a:t> &amp; </a:t>
            </a:r>
            <a:r>
              <a:rPr lang="en-US" dirty="0" err="1"/>
              <a:t>Laeven</a:t>
            </a:r>
            <a:r>
              <a:rPr lang="en-US" dirty="0"/>
              <a:t>, 2009; </a:t>
            </a:r>
            <a:r>
              <a:rPr lang="en-US" dirty="0" err="1"/>
              <a:t>Severinson</a:t>
            </a:r>
            <a:r>
              <a:rPr lang="en-US" dirty="0"/>
              <a:t> &amp; Stewart, 2012). </a:t>
            </a:r>
          </a:p>
          <a:p>
            <a:pPr marL="0" indent="0">
              <a:buNone/>
            </a:pPr>
            <a:endParaRPr lang="en-US" dirty="0"/>
          </a:p>
          <a:p>
            <a:r>
              <a:rPr lang="en-US" dirty="0"/>
              <a:t>Several pension funds (AP funds were created)</a:t>
            </a:r>
          </a:p>
          <a:p>
            <a:pPr lvl="4"/>
            <a:r>
              <a:rPr lang="en-US" sz="2000" dirty="0"/>
              <a:t>the same starting point</a:t>
            </a:r>
          </a:p>
          <a:p>
            <a:pPr lvl="5"/>
            <a:r>
              <a:rPr lang="en-US" sz="2000" dirty="0"/>
              <a:t>the same mandates</a:t>
            </a:r>
          </a:p>
          <a:p>
            <a:pPr lvl="6"/>
            <a:r>
              <a:rPr lang="en-US" sz="2000" dirty="0"/>
              <a:t>pension funds to compete</a:t>
            </a:r>
          </a:p>
          <a:p>
            <a:pPr lvl="5">
              <a:buNone/>
            </a:pPr>
            <a:endParaRPr lang="en-US" sz="2000"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3768781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Swedish pension system as background</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5" name="TextBox 4"/>
          <p:cNvSpPr txBox="1"/>
          <p:nvPr/>
        </p:nvSpPr>
        <p:spPr>
          <a:xfrm>
            <a:off x="3286116" y="1285860"/>
            <a:ext cx="2786082"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txBody>
          <a:bodyPr wrap="square" rtlCol="0">
            <a:spAutoFit/>
          </a:bodyPr>
          <a:lstStyle/>
          <a:p>
            <a:r>
              <a:rPr lang="en-US" dirty="0">
                <a:latin typeface="Times New Roman" pitchFamily="18" charset="0"/>
                <a:cs typeface="Times New Roman" pitchFamily="18" charset="0"/>
              </a:rPr>
              <a:t>Fixed pension contributions</a:t>
            </a:r>
          </a:p>
        </p:txBody>
      </p:sp>
      <p:sp>
        <p:nvSpPr>
          <p:cNvPr id="7" name="TextBox 6"/>
          <p:cNvSpPr txBox="1"/>
          <p:nvPr/>
        </p:nvSpPr>
        <p:spPr>
          <a:xfrm>
            <a:off x="214282" y="3143248"/>
            <a:ext cx="1143008" cy="584775"/>
          </a:xfrm>
          <a:prstGeom prst="rect">
            <a:avLst/>
          </a:prstGeom>
          <a:gradFill>
            <a:gsLst>
              <a:gs pos="0">
                <a:srgbClr val="5E9EFF"/>
              </a:gs>
              <a:gs pos="39999">
                <a:srgbClr val="85C2FF"/>
              </a:gs>
              <a:gs pos="70000">
                <a:srgbClr val="C4D6EB"/>
              </a:gs>
              <a:gs pos="100000">
                <a:srgbClr val="FFEBFA"/>
              </a:gs>
            </a:gsLst>
            <a:lin ang="5400000" scaled="0"/>
          </a:gradFill>
          <a:ln>
            <a:solidFill>
              <a:schemeClr val="tx1"/>
            </a:solidFill>
          </a:ln>
        </p:spPr>
        <p:txBody>
          <a:bodyPr wrap="square" rtlCol="0">
            <a:spAutoFit/>
          </a:bodyPr>
          <a:lstStyle/>
          <a:p>
            <a:pPr algn="ctr"/>
            <a:r>
              <a:rPr lang="en-US" sz="1600" dirty="0">
                <a:latin typeface="Times New Roman" pitchFamily="18" charset="0"/>
                <a:cs typeface="Times New Roman" pitchFamily="18" charset="0"/>
              </a:rPr>
              <a:t>AP-1 buffer fund</a:t>
            </a:r>
          </a:p>
        </p:txBody>
      </p:sp>
      <p:sp>
        <p:nvSpPr>
          <p:cNvPr id="8" name="TextBox 7"/>
          <p:cNvSpPr txBox="1"/>
          <p:nvPr/>
        </p:nvSpPr>
        <p:spPr>
          <a:xfrm>
            <a:off x="1428728" y="3143248"/>
            <a:ext cx="1143008" cy="584775"/>
          </a:xfrm>
          <a:prstGeom prst="rect">
            <a:avLst/>
          </a:prstGeom>
          <a:gradFill>
            <a:gsLst>
              <a:gs pos="0">
                <a:srgbClr val="5E9EFF"/>
              </a:gs>
              <a:gs pos="39999">
                <a:srgbClr val="85C2FF"/>
              </a:gs>
              <a:gs pos="70000">
                <a:srgbClr val="C4D6EB"/>
              </a:gs>
              <a:gs pos="100000">
                <a:srgbClr val="FFEBFA"/>
              </a:gs>
            </a:gsLst>
            <a:lin ang="5400000" scaled="0"/>
          </a:gradFill>
          <a:ln>
            <a:solidFill>
              <a:schemeClr val="tx1"/>
            </a:solidFill>
          </a:ln>
        </p:spPr>
        <p:txBody>
          <a:bodyPr wrap="square" rtlCol="0">
            <a:spAutoFit/>
          </a:bodyPr>
          <a:lstStyle/>
          <a:p>
            <a:pPr algn="ctr"/>
            <a:r>
              <a:rPr lang="en-US" sz="1600" dirty="0">
                <a:latin typeface="Times New Roman" pitchFamily="18" charset="0"/>
                <a:cs typeface="Times New Roman" pitchFamily="18" charset="0"/>
              </a:rPr>
              <a:t>AP-2</a:t>
            </a:r>
          </a:p>
          <a:p>
            <a:pPr algn="ctr"/>
            <a:r>
              <a:rPr lang="en-US" sz="1600" dirty="0">
                <a:latin typeface="Times New Roman" pitchFamily="18" charset="0"/>
                <a:cs typeface="Times New Roman" pitchFamily="18" charset="0"/>
              </a:rPr>
              <a:t>buffer fund</a:t>
            </a:r>
          </a:p>
        </p:txBody>
      </p:sp>
      <p:sp>
        <p:nvSpPr>
          <p:cNvPr id="9" name="TextBox 8"/>
          <p:cNvSpPr txBox="1"/>
          <p:nvPr/>
        </p:nvSpPr>
        <p:spPr>
          <a:xfrm>
            <a:off x="2643174" y="3143248"/>
            <a:ext cx="1143008" cy="584775"/>
          </a:xfrm>
          <a:prstGeom prst="rect">
            <a:avLst/>
          </a:prstGeom>
          <a:gradFill>
            <a:gsLst>
              <a:gs pos="0">
                <a:srgbClr val="5E9EFF"/>
              </a:gs>
              <a:gs pos="39999">
                <a:srgbClr val="85C2FF"/>
              </a:gs>
              <a:gs pos="70000">
                <a:srgbClr val="C4D6EB"/>
              </a:gs>
              <a:gs pos="100000">
                <a:srgbClr val="FFEBFA"/>
              </a:gs>
            </a:gsLst>
            <a:lin ang="5400000" scaled="0"/>
          </a:gradFill>
          <a:ln>
            <a:solidFill>
              <a:schemeClr val="tx1"/>
            </a:solidFill>
          </a:ln>
        </p:spPr>
        <p:txBody>
          <a:bodyPr wrap="square" rtlCol="0">
            <a:spAutoFit/>
          </a:bodyPr>
          <a:lstStyle/>
          <a:p>
            <a:pPr algn="ctr"/>
            <a:r>
              <a:rPr lang="en-US" sz="1600" dirty="0">
                <a:latin typeface="Times New Roman" pitchFamily="18" charset="0"/>
                <a:cs typeface="Times New Roman" pitchFamily="18" charset="0"/>
              </a:rPr>
              <a:t>AP-3 buffer fund</a:t>
            </a:r>
          </a:p>
        </p:txBody>
      </p:sp>
      <p:sp>
        <p:nvSpPr>
          <p:cNvPr id="10" name="TextBox 9"/>
          <p:cNvSpPr txBox="1"/>
          <p:nvPr/>
        </p:nvSpPr>
        <p:spPr>
          <a:xfrm>
            <a:off x="3857620" y="3143248"/>
            <a:ext cx="1143008" cy="584775"/>
          </a:xfrm>
          <a:prstGeom prst="rect">
            <a:avLst/>
          </a:prstGeom>
          <a:gradFill>
            <a:gsLst>
              <a:gs pos="0">
                <a:srgbClr val="5E9EFF"/>
              </a:gs>
              <a:gs pos="39999">
                <a:srgbClr val="85C2FF"/>
              </a:gs>
              <a:gs pos="70000">
                <a:srgbClr val="C4D6EB"/>
              </a:gs>
              <a:gs pos="100000">
                <a:srgbClr val="FFEBFA"/>
              </a:gs>
            </a:gsLst>
            <a:lin ang="5400000" scaled="0"/>
          </a:gradFill>
          <a:ln>
            <a:solidFill>
              <a:schemeClr val="tx1"/>
            </a:solidFill>
          </a:ln>
        </p:spPr>
        <p:txBody>
          <a:bodyPr wrap="square" rtlCol="0">
            <a:spAutoFit/>
          </a:bodyPr>
          <a:lstStyle/>
          <a:p>
            <a:pPr algn="ctr"/>
            <a:r>
              <a:rPr lang="en-US" sz="1600" dirty="0">
                <a:latin typeface="Times New Roman" pitchFamily="18" charset="0"/>
                <a:cs typeface="Times New Roman" pitchFamily="18" charset="0"/>
              </a:rPr>
              <a:t>AP-4 buffer fund</a:t>
            </a:r>
          </a:p>
        </p:txBody>
      </p:sp>
      <p:sp>
        <p:nvSpPr>
          <p:cNvPr id="11" name="TextBox 10"/>
          <p:cNvSpPr txBox="1"/>
          <p:nvPr/>
        </p:nvSpPr>
        <p:spPr>
          <a:xfrm>
            <a:off x="4714876" y="2000240"/>
            <a:ext cx="4071966" cy="369332"/>
          </a:xfrm>
          <a:prstGeom prst="rect">
            <a:avLst/>
          </a:prstGeom>
          <a:gradFill>
            <a:gsLst>
              <a:gs pos="0">
                <a:srgbClr val="DDEBCF"/>
              </a:gs>
              <a:gs pos="50000">
                <a:srgbClr val="9CB86E"/>
              </a:gs>
              <a:gs pos="100000">
                <a:srgbClr val="156B13"/>
              </a:gs>
            </a:gsLst>
            <a:lin ang="5400000" scaled="0"/>
          </a:gradFill>
          <a:ln w="19050">
            <a:solidFill>
              <a:schemeClr val="tx1"/>
            </a:solidFill>
          </a:ln>
        </p:spPr>
        <p:txBody>
          <a:bodyPr wrap="square" rtlCol="0">
            <a:spAutoFit/>
          </a:bodyPr>
          <a:lstStyle/>
          <a:p>
            <a:pPr algn="ctr"/>
            <a:r>
              <a:rPr lang="en-US" dirty="0">
                <a:latin typeface="Times New Roman" pitchFamily="18" charset="0"/>
                <a:cs typeface="Times New Roman" pitchFamily="18" charset="0"/>
              </a:rPr>
              <a:t>Premium accounts</a:t>
            </a:r>
          </a:p>
        </p:txBody>
      </p:sp>
      <p:sp>
        <p:nvSpPr>
          <p:cNvPr id="12" name="TextBox 11"/>
          <p:cNvSpPr txBox="1"/>
          <p:nvPr/>
        </p:nvSpPr>
        <p:spPr>
          <a:xfrm>
            <a:off x="214282" y="3857628"/>
            <a:ext cx="1143008" cy="338554"/>
          </a:xfrm>
          <a:prstGeom prst="rect">
            <a:avLst/>
          </a:prstGeom>
          <a:noFill/>
          <a:ln>
            <a:solidFill>
              <a:schemeClr val="tx1"/>
            </a:solidFill>
          </a:ln>
        </p:spPr>
        <p:txBody>
          <a:bodyPr wrap="square" rtlCol="0">
            <a:spAutoFit/>
          </a:bodyPr>
          <a:lstStyle/>
          <a:p>
            <a:pPr algn="ctr"/>
            <a:r>
              <a:rPr lang="en-US" sz="1600" dirty="0">
                <a:latin typeface="Times New Roman" pitchFamily="18" charset="0"/>
                <a:cs typeface="Times New Roman" pitchFamily="18" charset="0"/>
              </a:rPr>
              <a:t>AP-6 </a:t>
            </a:r>
          </a:p>
        </p:txBody>
      </p:sp>
      <p:sp>
        <p:nvSpPr>
          <p:cNvPr id="13" name="TextBox 12"/>
          <p:cNvSpPr txBox="1"/>
          <p:nvPr/>
        </p:nvSpPr>
        <p:spPr>
          <a:xfrm>
            <a:off x="6786578" y="4143380"/>
            <a:ext cx="1928826" cy="584775"/>
          </a:xfrm>
          <a:prstGeom prst="rect">
            <a:avLst/>
          </a:prstGeom>
          <a:gradFill>
            <a:gsLst>
              <a:gs pos="0">
                <a:srgbClr val="DDEBCF"/>
              </a:gs>
              <a:gs pos="50000">
                <a:srgbClr val="9CB86E"/>
              </a:gs>
              <a:gs pos="100000">
                <a:srgbClr val="156B13"/>
              </a:gs>
            </a:gsLst>
            <a:lin ang="5400000" scaled="0"/>
          </a:gradFill>
          <a:ln>
            <a:solidFill>
              <a:schemeClr val="tx1"/>
            </a:solidFill>
          </a:ln>
        </p:spPr>
        <p:txBody>
          <a:bodyPr wrap="square" rtlCol="0">
            <a:spAutoFit/>
          </a:bodyPr>
          <a:lstStyle/>
          <a:p>
            <a:pPr algn="ctr"/>
            <a:r>
              <a:rPr lang="en-US" sz="1600" dirty="0">
                <a:latin typeface="Times New Roman" pitchFamily="18" charset="0"/>
                <a:cs typeface="Times New Roman" pitchFamily="18" charset="0"/>
              </a:rPr>
              <a:t>AP-7: Default premium fund</a:t>
            </a:r>
          </a:p>
        </p:txBody>
      </p:sp>
      <p:sp>
        <p:nvSpPr>
          <p:cNvPr id="42" name="TextBox 41"/>
          <p:cNvSpPr txBox="1"/>
          <p:nvPr/>
        </p:nvSpPr>
        <p:spPr>
          <a:xfrm>
            <a:off x="6143636" y="3357562"/>
            <a:ext cx="928694" cy="523220"/>
          </a:xfrm>
          <a:prstGeom prst="rect">
            <a:avLst/>
          </a:prstGeom>
          <a:gradFill>
            <a:gsLst>
              <a:gs pos="0">
                <a:srgbClr val="DDEBCF"/>
              </a:gs>
              <a:gs pos="50000">
                <a:srgbClr val="9CB86E"/>
              </a:gs>
              <a:gs pos="100000">
                <a:srgbClr val="156B13"/>
              </a:gs>
            </a:gsLst>
            <a:lin ang="5400000" scaled="0"/>
          </a:gradFill>
          <a:ln>
            <a:solidFill>
              <a:schemeClr val="tx1"/>
            </a:solidFill>
          </a:ln>
        </p:spPr>
        <p:txBody>
          <a:bodyPr wrap="square" rtlCol="0">
            <a:spAutoFit/>
          </a:bodyPr>
          <a:lstStyle/>
          <a:p>
            <a:pPr algn="ctr"/>
            <a:r>
              <a:rPr lang="en-US" sz="1400" dirty="0">
                <a:latin typeface="Times New Roman" pitchFamily="18" charset="0"/>
                <a:cs typeface="Times New Roman" pitchFamily="18" charset="0"/>
              </a:rPr>
              <a:t>Premium funds</a:t>
            </a:r>
          </a:p>
        </p:txBody>
      </p:sp>
      <p:sp>
        <p:nvSpPr>
          <p:cNvPr id="40" name="TextBox 39"/>
          <p:cNvSpPr txBox="1"/>
          <p:nvPr/>
        </p:nvSpPr>
        <p:spPr>
          <a:xfrm>
            <a:off x="285720" y="2000240"/>
            <a:ext cx="4214842" cy="369332"/>
          </a:xfrm>
          <a:prstGeom prst="rect">
            <a:avLst/>
          </a:prstGeom>
          <a:gradFill>
            <a:gsLst>
              <a:gs pos="0">
                <a:srgbClr val="5E9EFF"/>
              </a:gs>
              <a:gs pos="39999">
                <a:srgbClr val="85C2FF"/>
              </a:gs>
              <a:gs pos="70000">
                <a:srgbClr val="C4D6EB"/>
              </a:gs>
              <a:gs pos="100000">
                <a:srgbClr val="FFEBFA"/>
              </a:gs>
            </a:gsLst>
            <a:lin ang="5400000" scaled="0"/>
          </a:gradFill>
          <a:ln w="19050">
            <a:solidFill>
              <a:schemeClr val="tx1"/>
            </a:solidFill>
          </a:ln>
        </p:spPr>
        <p:txBody>
          <a:bodyPr wrap="square" rtlCol="0">
            <a:spAutoFit/>
          </a:bodyPr>
          <a:lstStyle/>
          <a:p>
            <a:pPr algn="ctr"/>
            <a:r>
              <a:rPr lang="en-US" dirty="0">
                <a:latin typeface="Times New Roman" pitchFamily="18" charset="0"/>
                <a:cs typeface="Times New Roman" pitchFamily="18" charset="0"/>
              </a:rPr>
              <a:t>Notional accounts</a:t>
            </a:r>
          </a:p>
        </p:txBody>
      </p:sp>
      <p:sp>
        <p:nvSpPr>
          <p:cNvPr id="49" name="TextBox 48"/>
          <p:cNvSpPr txBox="1"/>
          <p:nvPr/>
        </p:nvSpPr>
        <p:spPr>
          <a:xfrm>
            <a:off x="3357554" y="5857892"/>
            <a:ext cx="2428892"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txBody>
          <a:bodyPr wrap="square" rtlCol="0">
            <a:spAutoFit/>
          </a:bodyPr>
          <a:lstStyle/>
          <a:p>
            <a:r>
              <a:rPr lang="en-US" dirty="0">
                <a:latin typeface="Times New Roman" pitchFamily="18" charset="0"/>
                <a:cs typeface="Times New Roman" pitchFamily="18" charset="0"/>
              </a:rPr>
              <a:t>Varied pension benefits</a:t>
            </a:r>
          </a:p>
        </p:txBody>
      </p:sp>
      <p:sp>
        <p:nvSpPr>
          <p:cNvPr id="56" name="TextBox 55"/>
          <p:cNvSpPr txBox="1"/>
          <p:nvPr/>
        </p:nvSpPr>
        <p:spPr>
          <a:xfrm>
            <a:off x="2428860" y="4357694"/>
            <a:ext cx="3801810" cy="369332"/>
          </a:xfrm>
          <a:prstGeom prst="rect">
            <a:avLst/>
          </a:prstGeom>
          <a:noFill/>
          <a:ln>
            <a:noFill/>
          </a:ln>
        </p:spPr>
        <p:txBody>
          <a:bodyPr wrap="none" rtlCol="0">
            <a:spAutoFit/>
          </a:bodyPr>
          <a:lstStyle/>
          <a:p>
            <a:r>
              <a:rPr lang="en-US" dirty="0"/>
              <a:t>C  A P  I  T  A  L       M  A  R  K  E  T</a:t>
            </a:r>
          </a:p>
        </p:txBody>
      </p:sp>
      <p:cxnSp>
        <p:nvCxnSpPr>
          <p:cNvPr id="67" name="Straight Connector 66"/>
          <p:cNvCxnSpPr/>
          <p:nvPr/>
        </p:nvCxnSpPr>
        <p:spPr>
          <a:xfrm rot="5400000">
            <a:off x="-1820907" y="4107661"/>
            <a:ext cx="3928296" cy="79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49" idx="1"/>
          </p:cNvCxnSpPr>
          <p:nvPr/>
        </p:nvCxnSpPr>
        <p:spPr>
          <a:xfrm flipV="1">
            <a:off x="142844" y="6042558"/>
            <a:ext cx="3214710" cy="29648"/>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0800000">
            <a:off x="142844" y="2143116"/>
            <a:ext cx="142876" cy="158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49" idx="3"/>
          </p:cNvCxnSpPr>
          <p:nvPr/>
        </p:nvCxnSpPr>
        <p:spPr>
          <a:xfrm rot="10800000" flipV="1">
            <a:off x="5786446" y="6039940"/>
            <a:ext cx="3143272" cy="2618"/>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6965967" y="4106867"/>
            <a:ext cx="3928296" cy="79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10800000">
            <a:off x="8786842" y="2143116"/>
            <a:ext cx="142876" cy="158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endCxn id="7" idx="0"/>
          </p:cNvCxnSpPr>
          <p:nvPr/>
        </p:nvCxnSpPr>
        <p:spPr>
          <a:xfrm rot="5400000">
            <a:off x="392877" y="2750339"/>
            <a:ext cx="785818"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endCxn id="9" idx="0"/>
          </p:cNvCxnSpPr>
          <p:nvPr/>
        </p:nvCxnSpPr>
        <p:spPr>
          <a:xfrm rot="5400000">
            <a:off x="2821769" y="2750339"/>
            <a:ext cx="785818"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a:off x="3964777" y="2750339"/>
            <a:ext cx="785818"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rot="5400000">
            <a:off x="5930116" y="2856702"/>
            <a:ext cx="1000132"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5400000">
            <a:off x="6465901" y="3249611"/>
            <a:ext cx="178595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endCxn id="8" idx="0"/>
          </p:cNvCxnSpPr>
          <p:nvPr/>
        </p:nvCxnSpPr>
        <p:spPr>
          <a:xfrm rot="5400000">
            <a:off x="1607323" y="2750339"/>
            <a:ext cx="785818"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5" idx="2"/>
          </p:cNvCxnSpPr>
          <p:nvPr/>
        </p:nvCxnSpPr>
        <p:spPr>
          <a:xfrm rot="5400000">
            <a:off x="3417204" y="666849"/>
            <a:ext cx="273610" cy="2250297"/>
          </a:xfrm>
          <a:prstGeom prst="straightConnector1">
            <a:avLst/>
          </a:prstGeom>
          <a:ln w="127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5" idx="2"/>
            <a:endCxn id="11" idx="0"/>
          </p:cNvCxnSpPr>
          <p:nvPr/>
        </p:nvCxnSpPr>
        <p:spPr>
          <a:xfrm rot="16200000" flipH="1">
            <a:off x="5542484" y="791865"/>
            <a:ext cx="345048" cy="2071702"/>
          </a:xfrm>
          <a:prstGeom prst="straightConnector1">
            <a:avLst/>
          </a:prstGeom>
          <a:ln w="127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22973477"/>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Swedish Pension system</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65" name="TextBox 4"/>
          <p:cNvSpPr txBox="1"/>
          <p:nvPr/>
        </p:nvSpPr>
        <p:spPr>
          <a:xfrm>
            <a:off x="1357290" y="3143248"/>
            <a:ext cx="1571636" cy="646331"/>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latin typeface="Times New Roman" pitchFamily="18" charset="0"/>
                <a:cs typeface="Times New Roman" pitchFamily="18" charset="0"/>
              </a:rPr>
              <a:t>Wage income of individuals</a:t>
            </a:r>
          </a:p>
        </p:txBody>
      </p:sp>
      <p:sp>
        <p:nvSpPr>
          <p:cNvPr id="66" name="TextBox 5"/>
          <p:cNvSpPr txBox="1"/>
          <p:nvPr/>
        </p:nvSpPr>
        <p:spPr>
          <a:xfrm>
            <a:off x="3929058" y="2139727"/>
            <a:ext cx="1428760" cy="646331"/>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dirty="0">
                <a:latin typeface="Times New Roman" pitchFamily="18" charset="0"/>
                <a:cs typeface="Times New Roman" pitchFamily="18" charset="0"/>
              </a:rPr>
              <a:t>Notional accounts</a:t>
            </a:r>
          </a:p>
        </p:txBody>
      </p:sp>
      <p:sp>
        <p:nvSpPr>
          <p:cNvPr id="67" name="TextBox 6"/>
          <p:cNvSpPr txBox="1"/>
          <p:nvPr/>
        </p:nvSpPr>
        <p:spPr>
          <a:xfrm>
            <a:off x="6643702" y="1500174"/>
            <a:ext cx="1143008" cy="584775"/>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600" dirty="0">
                <a:latin typeface="Times New Roman" pitchFamily="18" charset="0"/>
                <a:cs typeface="Times New Roman" pitchFamily="18" charset="0"/>
              </a:rPr>
              <a:t>AP-1 buffer fund</a:t>
            </a:r>
          </a:p>
        </p:txBody>
      </p:sp>
      <p:sp>
        <p:nvSpPr>
          <p:cNvPr id="68" name="TextBox 7"/>
          <p:cNvSpPr txBox="1"/>
          <p:nvPr/>
        </p:nvSpPr>
        <p:spPr>
          <a:xfrm>
            <a:off x="6643702" y="2214554"/>
            <a:ext cx="1143008" cy="584775"/>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600" dirty="0">
                <a:latin typeface="Times New Roman" pitchFamily="18" charset="0"/>
                <a:cs typeface="Times New Roman" pitchFamily="18" charset="0"/>
              </a:rPr>
              <a:t>AP-2</a:t>
            </a:r>
          </a:p>
          <a:p>
            <a:pPr algn="ctr"/>
            <a:r>
              <a:rPr lang="en-US" sz="1600" dirty="0">
                <a:latin typeface="Times New Roman" pitchFamily="18" charset="0"/>
                <a:cs typeface="Times New Roman" pitchFamily="18" charset="0"/>
              </a:rPr>
              <a:t>buffer fund</a:t>
            </a:r>
          </a:p>
        </p:txBody>
      </p:sp>
      <p:sp>
        <p:nvSpPr>
          <p:cNvPr id="69" name="TextBox 8"/>
          <p:cNvSpPr txBox="1"/>
          <p:nvPr/>
        </p:nvSpPr>
        <p:spPr>
          <a:xfrm>
            <a:off x="6643702" y="2928934"/>
            <a:ext cx="1143008" cy="584775"/>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600" dirty="0">
                <a:latin typeface="Times New Roman" pitchFamily="18" charset="0"/>
                <a:cs typeface="Times New Roman" pitchFamily="18" charset="0"/>
              </a:rPr>
              <a:t>AP-3 buffer fund</a:t>
            </a:r>
          </a:p>
        </p:txBody>
      </p:sp>
      <p:sp>
        <p:nvSpPr>
          <p:cNvPr id="70" name="TextBox 9"/>
          <p:cNvSpPr txBox="1"/>
          <p:nvPr/>
        </p:nvSpPr>
        <p:spPr>
          <a:xfrm>
            <a:off x="6643702" y="3643314"/>
            <a:ext cx="1143008" cy="584775"/>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600" dirty="0">
                <a:latin typeface="Times New Roman" pitchFamily="18" charset="0"/>
                <a:cs typeface="Times New Roman" pitchFamily="18" charset="0"/>
              </a:rPr>
              <a:t>AP-4 buffer fund</a:t>
            </a:r>
          </a:p>
        </p:txBody>
      </p:sp>
      <p:sp>
        <p:nvSpPr>
          <p:cNvPr id="71" name="TextBox 10"/>
          <p:cNvSpPr txBox="1"/>
          <p:nvPr/>
        </p:nvSpPr>
        <p:spPr>
          <a:xfrm>
            <a:off x="3929058" y="4071942"/>
            <a:ext cx="1428760" cy="646331"/>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dirty="0">
                <a:latin typeface="Times New Roman" pitchFamily="18" charset="0"/>
                <a:cs typeface="Times New Roman" pitchFamily="18" charset="0"/>
              </a:rPr>
              <a:t>Premium accounts</a:t>
            </a:r>
          </a:p>
        </p:txBody>
      </p:sp>
      <p:sp>
        <p:nvSpPr>
          <p:cNvPr id="72" name="TextBox 11"/>
          <p:cNvSpPr txBox="1"/>
          <p:nvPr/>
        </p:nvSpPr>
        <p:spPr>
          <a:xfrm>
            <a:off x="6643702" y="4357694"/>
            <a:ext cx="1143008" cy="584775"/>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600" dirty="0">
                <a:latin typeface="Times New Roman" pitchFamily="18" charset="0"/>
                <a:cs typeface="Times New Roman" pitchFamily="18" charset="0"/>
              </a:rPr>
              <a:t>AP-6 buffer fund</a:t>
            </a:r>
          </a:p>
        </p:txBody>
      </p:sp>
      <p:sp>
        <p:nvSpPr>
          <p:cNvPr id="73" name="TextBox 12"/>
          <p:cNvSpPr txBox="1"/>
          <p:nvPr/>
        </p:nvSpPr>
        <p:spPr>
          <a:xfrm>
            <a:off x="6429388" y="5286388"/>
            <a:ext cx="1428760" cy="584775"/>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600" dirty="0">
                <a:latin typeface="Times New Roman" pitchFamily="18" charset="0"/>
                <a:cs typeface="Times New Roman" pitchFamily="18" charset="0"/>
              </a:rPr>
              <a:t>AP-7: Default Premium fund</a:t>
            </a:r>
          </a:p>
        </p:txBody>
      </p:sp>
      <p:cxnSp>
        <p:nvCxnSpPr>
          <p:cNvPr id="74" name="Straight Connector 73"/>
          <p:cNvCxnSpPr>
            <a:stCxn id="66" idx="3"/>
            <a:endCxn id="67" idx="1"/>
          </p:cNvCxnSpPr>
          <p:nvPr/>
        </p:nvCxnSpPr>
        <p:spPr>
          <a:xfrm flipV="1">
            <a:off x="5357818" y="1792562"/>
            <a:ext cx="1285884" cy="6703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66" idx="3"/>
            <a:endCxn id="68" idx="1"/>
          </p:cNvCxnSpPr>
          <p:nvPr/>
        </p:nvCxnSpPr>
        <p:spPr>
          <a:xfrm>
            <a:off x="5357818" y="2462893"/>
            <a:ext cx="1285884" cy="440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6" idx="3"/>
            <a:endCxn id="69" idx="1"/>
          </p:cNvCxnSpPr>
          <p:nvPr/>
        </p:nvCxnSpPr>
        <p:spPr>
          <a:xfrm>
            <a:off x="5357818" y="2462893"/>
            <a:ext cx="1285884" cy="7584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66" idx="3"/>
            <a:endCxn id="70" idx="1"/>
          </p:cNvCxnSpPr>
          <p:nvPr/>
        </p:nvCxnSpPr>
        <p:spPr>
          <a:xfrm>
            <a:off x="5357818" y="2462893"/>
            <a:ext cx="1285884" cy="147280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66" idx="3"/>
            <a:endCxn id="72" idx="1"/>
          </p:cNvCxnSpPr>
          <p:nvPr/>
        </p:nvCxnSpPr>
        <p:spPr>
          <a:xfrm>
            <a:off x="5357818" y="2462893"/>
            <a:ext cx="1285884" cy="218718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65" idx="3"/>
            <a:endCxn id="66" idx="1"/>
          </p:cNvCxnSpPr>
          <p:nvPr/>
        </p:nvCxnSpPr>
        <p:spPr>
          <a:xfrm flipV="1">
            <a:off x="2928926" y="2462893"/>
            <a:ext cx="1000132" cy="100352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0" name="TextBox 31"/>
          <p:cNvSpPr txBox="1"/>
          <p:nvPr/>
        </p:nvSpPr>
        <p:spPr>
          <a:xfrm>
            <a:off x="3000364" y="2571744"/>
            <a:ext cx="595035" cy="338554"/>
          </a:xfrm>
          <a:prstGeom prst="rect">
            <a:avLst/>
          </a:prstGeom>
          <a:noFill/>
        </p:spPr>
        <p:txBody>
          <a:bodyPr wrap="non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dirty="0"/>
              <a:t>16%</a:t>
            </a:r>
          </a:p>
        </p:txBody>
      </p:sp>
      <p:cxnSp>
        <p:nvCxnSpPr>
          <p:cNvPr id="81" name="Straight Arrow Connector 80"/>
          <p:cNvCxnSpPr>
            <a:stCxn id="65" idx="3"/>
            <a:endCxn id="71" idx="1"/>
          </p:cNvCxnSpPr>
          <p:nvPr/>
        </p:nvCxnSpPr>
        <p:spPr>
          <a:xfrm>
            <a:off x="2928926" y="3466414"/>
            <a:ext cx="1000132" cy="92869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 name="TextBox 40"/>
          <p:cNvSpPr txBox="1"/>
          <p:nvPr/>
        </p:nvSpPr>
        <p:spPr>
          <a:xfrm>
            <a:off x="3000364" y="4000504"/>
            <a:ext cx="652743" cy="338554"/>
          </a:xfrm>
          <a:prstGeom prst="rect">
            <a:avLst/>
          </a:prstGeom>
          <a:noFill/>
        </p:spPr>
        <p:txBody>
          <a:bodyPr wrap="non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dirty="0"/>
              <a:t>2.5%</a:t>
            </a:r>
          </a:p>
        </p:txBody>
      </p:sp>
      <p:sp>
        <p:nvSpPr>
          <p:cNvPr id="83" name="TextBox 41"/>
          <p:cNvSpPr txBox="1"/>
          <p:nvPr/>
        </p:nvSpPr>
        <p:spPr>
          <a:xfrm>
            <a:off x="3286116" y="5286388"/>
            <a:ext cx="928694" cy="523220"/>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400" dirty="0">
                <a:latin typeface="Times New Roman" pitchFamily="18" charset="0"/>
                <a:cs typeface="Times New Roman" pitchFamily="18" charset="0"/>
              </a:rPr>
              <a:t>Premium fund</a:t>
            </a:r>
          </a:p>
        </p:txBody>
      </p:sp>
      <p:sp>
        <p:nvSpPr>
          <p:cNvPr id="84" name="TextBox 42"/>
          <p:cNvSpPr txBox="1"/>
          <p:nvPr/>
        </p:nvSpPr>
        <p:spPr>
          <a:xfrm>
            <a:off x="5429256" y="5357826"/>
            <a:ext cx="928694" cy="307777"/>
          </a:xfrm>
          <a:prstGeom prst="rect">
            <a:avLst/>
          </a:prstGeom>
          <a:noFill/>
          <a:ln>
            <a:no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400" dirty="0">
                <a:latin typeface="Times New Roman" pitchFamily="18" charset="0"/>
                <a:cs typeface="Times New Roman" pitchFamily="18" charset="0"/>
              </a:rPr>
              <a:t>…………</a:t>
            </a:r>
          </a:p>
        </p:txBody>
      </p:sp>
      <p:sp>
        <p:nvSpPr>
          <p:cNvPr id="85" name="TextBox 43"/>
          <p:cNvSpPr txBox="1"/>
          <p:nvPr/>
        </p:nvSpPr>
        <p:spPr>
          <a:xfrm>
            <a:off x="4357686" y="5286388"/>
            <a:ext cx="928694" cy="523220"/>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400" dirty="0">
                <a:latin typeface="Times New Roman" pitchFamily="18" charset="0"/>
                <a:cs typeface="Times New Roman" pitchFamily="18" charset="0"/>
              </a:rPr>
              <a:t>Premium fund</a:t>
            </a:r>
          </a:p>
        </p:txBody>
      </p:sp>
      <p:sp>
        <p:nvSpPr>
          <p:cNvPr id="86" name="TextBox 44"/>
          <p:cNvSpPr txBox="1"/>
          <p:nvPr/>
        </p:nvSpPr>
        <p:spPr>
          <a:xfrm>
            <a:off x="2214546" y="5286388"/>
            <a:ext cx="928694" cy="523220"/>
          </a:xfrm>
          <a:prstGeom prst="rect">
            <a:avLst/>
          </a:prstGeom>
          <a:noFill/>
          <a:ln>
            <a:solidFill>
              <a:schemeClr val="tx1"/>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400" dirty="0">
                <a:latin typeface="Times New Roman" pitchFamily="18" charset="0"/>
                <a:cs typeface="Times New Roman" pitchFamily="18" charset="0"/>
              </a:rPr>
              <a:t>Premium fund</a:t>
            </a:r>
          </a:p>
        </p:txBody>
      </p:sp>
      <p:cxnSp>
        <p:nvCxnSpPr>
          <p:cNvPr id="87" name="Straight Connector 86"/>
          <p:cNvCxnSpPr>
            <a:stCxn id="71" idx="2"/>
            <a:endCxn id="86" idx="0"/>
          </p:cNvCxnSpPr>
          <p:nvPr/>
        </p:nvCxnSpPr>
        <p:spPr>
          <a:xfrm rot="5400000">
            <a:off x="3377109" y="4020058"/>
            <a:ext cx="568115" cy="19645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71" idx="2"/>
            <a:endCxn id="83" idx="0"/>
          </p:cNvCxnSpPr>
          <p:nvPr/>
        </p:nvCxnSpPr>
        <p:spPr>
          <a:xfrm rot="5400000">
            <a:off x="3912894" y="4555843"/>
            <a:ext cx="568115" cy="8929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1" idx="2"/>
            <a:endCxn id="85" idx="0"/>
          </p:cNvCxnSpPr>
          <p:nvPr/>
        </p:nvCxnSpPr>
        <p:spPr>
          <a:xfrm rot="16200000" flipH="1">
            <a:off x="4448678" y="4913032"/>
            <a:ext cx="568115" cy="1785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71" idx="2"/>
            <a:endCxn id="73" idx="0"/>
          </p:cNvCxnSpPr>
          <p:nvPr/>
        </p:nvCxnSpPr>
        <p:spPr>
          <a:xfrm rot="16200000" flipH="1">
            <a:off x="5609546" y="3752165"/>
            <a:ext cx="568115" cy="25003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26" name="AutoShape 2"/>
          <p:cNvSpPr>
            <a:spLocks/>
          </p:cNvSpPr>
          <p:nvPr/>
        </p:nvSpPr>
        <p:spPr bwMode="auto">
          <a:xfrm>
            <a:off x="7929586" y="1428736"/>
            <a:ext cx="474663" cy="4500594"/>
          </a:xfrm>
          <a:prstGeom prst="rightBrace">
            <a:avLst>
              <a:gd name="adj1" fmla="val 59678"/>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7" name="Text Box 3"/>
          <p:cNvSpPr txBox="1">
            <a:spLocks noChangeArrowheads="1"/>
          </p:cNvSpPr>
          <p:nvPr/>
        </p:nvSpPr>
        <p:spPr bwMode="auto">
          <a:xfrm>
            <a:off x="8385380" y="1615513"/>
            <a:ext cx="484006" cy="420369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a:ln>
                  <a:noFill/>
                </a:ln>
                <a:solidFill>
                  <a:schemeClr val="tx1"/>
                </a:solidFill>
                <a:effectLst/>
                <a:latin typeface="Times New Roman" pitchFamily="18" charset="0"/>
                <a:cs typeface="Arial" pitchFamily="34" charset="0"/>
              </a:rPr>
              <a:t>P</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a:ln>
                  <a:noFill/>
                </a:ln>
                <a:solidFill>
                  <a:schemeClr val="tx1"/>
                </a:solidFill>
                <a:effectLst/>
                <a:latin typeface="Times New Roman" pitchFamily="18" charset="0"/>
                <a:cs typeface="Arial" pitchFamily="34" charset="0"/>
              </a:rPr>
              <a:t>u</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a:ln>
                  <a:noFill/>
                </a:ln>
                <a:solidFill>
                  <a:schemeClr val="tx1"/>
                </a:solidFill>
                <a:effectLst/>
                <a:latin typeface="Times New Roman" pitchFamily="18" charset="0"/>
                <a:cs typeface="Arial" pitchFamily="34" charset="0"/>
              </a:rPr>
              <a:t>b </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a:ln>
                  <a:noFill/>
                </a:ln>
                <a:solidFill>
                  <a:schemeClr val="tx1"/>
                </a:solidFill>
                <a:effectLst/>
                <a:latin typeface="Times New Roman" pitchFamily="18" charset="0"/>
                <a:cs typeface="Arial" pitchFamily="34" charset="0"/>
              </a:rPr>
              <a:t>l </a:t>
            </a:r>
          </a:p>
          <a:p>
            <a:pPr marL="0" marR="0" lvl="0" indent="0" algn="l" defTabSz="914400" rtl="0" eaLnBrk="1" fontAlgn="base" latinLnBrk="0" hangingPunct="1">
              <a:lnSpc>
                <a:spcPct val="100000"/>
              </a:lnSpc>
              <a:spcBef>
                <a:spcPct val="0"/>
              </a:spcBef>
              <a:spcAft>
                <a:spcPts val="0"/>
              </a:spcAft>
              <a:buClrTx/>
              <a:buSzTx/>
              <a:buFontTx/>
              <a:buNone/>
              <a:tabLst/>
            </a:pPr>
            <a:r>
              <a:rPr lang="en-US" dirty="0">
                <a:latin typeface="Times New Roman" pitchFamily="18" charset="0"/>
                <a:cs typeface="Arial" pitchFamily="34" charset="0"/>
              </a:rPr>
              <a:t>i</a:t>
            </a:r>
            <a:endParaRPr kumimoji="0" lang="en-US"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a:ln>
                  <a:noFill/>
                </a:ln>
                <a:solidFill>
                  <a:schemeClr val="tx1"/>
                </a:solidFill>
                <a:effectLst/>
                <a:latin typeface="Times New Roman" pitchFamily="18" charset="0"/>
                <a:cs typeface="Arial" pitchFamily="34" charset="0"/>
              </a:rPr>
              <a:t>c    </a:t>
            </a:r>
          </a:p>
          <a:p>
            <a:pPr marL="0" marR="0" lvl="0" indent="0" algn="l" defTabSz="914400" rtl="0" eaLnBrk="1" fontAlgn="base" latinLnBrk="0" hangingPunct="1">
              <a:lnSpc>
                <a:spcPct val="100000"/>
              </a:lnSpc>
              <a:spcBef>
                <a:spcPct val="0"/>
              </a:spcBef>
              <a:spcAft>
                <a:spcPts val="0"/>
              </a:spcAft>
              <a:buClrTx/>
              <a:buSzTx/>
              <a:buFontTx/>
              <a:buNone/>
              <a:tabLst/>
            </a:pPr>
            <a:endParaRPr lang="en-US" dirty="0">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a:ln>
                  <a:noFill/>
                </a:ln>
                <a:solidFill>
                  <a:schemeClr val="tx1"/>
                </a:solidFill>
                <a:effectLst/>
                <a:latin typeface="Times New Roman" pitchFamily="18" charset="0"/>
                <a:cs typeface="Arial" pitchFamily="34" charset="0"/>
              </a:rPr>
              <a:t>p </a:t>
            </a:r>
          </a:p>
          <a:p>
            <a:pPr marL="0" marR="0" lvl="0" indent="0" algn="l" defTabSz="914400" rtl="0" eaLnBrk="1" fontAlgn="base" latinLnBrk="0" hangingPunct="1">
              <a:lnSpc>
                <a:spcPct val="100000"/>
              </a:lnSpc>
              <a:spcBef>
                <a:spcPct val="0"/>
              </a:spcBef>
              <a:spcAft>
                <a:spcPts val="0"/>
              </a:spcAft>
              <a:buClrTx/>
              <a:buSzTx/>
              <a:buFontTx/>
              <a:buNone/>
              <a:tabLst/>
            </a:pPr>
            <a:r>
              <a:rPr lang="en-US" dirty="0">
                <a:latin typeface="Times New Roman" pitchFamily="18" charset="0"/>
                <a:cs typeface="Arial" pitchFamily="34" charset="0"/>
              </a:rPr>
              <a:t>e</a:t>
            </a:r>
            <a:endParaRPr kumimoji="0" lang="en-US"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a:ln>
                  <a:noFill/>
                </a:ln>
                <a:solidFill>
                  <a:schemeClr val="tx1"/>
                </a:solidFill>
                <a:effectLst/>
                <a:latin typeface="Times New Roman" pitchFamily="18" charset="0"/>
                <a:cs typeface="Arial" pitchFamily="34" charset="0"/>
              </a:rPr>
              <a:t>n </a:t>
            </a:r>
          </a:p>
          <a:p>
            <a:pPr marL="0" marR="0" lvl="0" indent="0" algn="l" defTabSz="914400" rtl="0" eaLnBrk="1" fontAlgn="base" latinLnBrk="0" hangingPunct="1">
              <a:lnSpc>
                <a:spcPct val="100000"/>
              </a:lnSpc>
              <a:spcBef>
                <a:spcPct val="0"/>
              </a:spcBef>
              <a:spcAft>
                <a:spcPts val="0"/>
              </a:spcAft>
              <a:buClrTx/>
              <a:buSzTx/>
              <a:buFontTx/>
              <a:buNone/>
              <a:tabLst/>
            </a:pPr>
            <a:r>
              <a:rPr lang="en-US" dirty="0">
                <a:latin typeface="Times New Roman" pitchFamily="18" charset="0"/>
                <a:cs typeface="Arial" pitchFamily="34" charset="0"/>
              </a:rPr>
              <a:t>s</a:t>
            </a:r>
            <a:endParaRPr kumimoji="0" lang="en-US"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err="1">
                <a:ln>
                  <a:noFill/>
                </a:ln>
                <a:solidFill>
                  <a:schemeClr val="tx1"/>
                </a:solidFill>
                <a:effectLst/>
                <a:latin typeface="Times New Roman" pitchFamily="18" charset="0"/>
                <a:cs typeface="Arial" pitchFamily="34" charset="0"/>
              </a:rPr>
              <a:t>i</a:t>
            </a:r>
            <a:r>
              <a:rPr kumimoji="0" lang="en-US" i="0" u="none" strike="noStrike" cap="none" normalizeH="0" baseline="0" dirty="0">
                <a:ln>
                  <a:noFill/>
                </a:ln>
                <a:solidFill>
                  <a:schemeClr val="tx1"/>
                </a:solidFill>
                <a:effectLst/>
                <a:latin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a:ln>
                  <a:noFill/>
                </a:ln>
                <a:solidFill>
                  <a:schemeClr val="tx1"/>
                </a:solidFill>
                <a:effectLst/>
                <a:latin typeface="Times New Roman" pitchFamily="18" charset="0"/>
                <a:cs typeface="Arial" pitchFamily="34" charset="0"/>
              </a:rPr>
              <a:t>o </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a:ln>
                  <a:noFill/>
                </a:ln>
                <a:solidFill>
                  <a:schemeClr val="tx1"/>
                </a:solidFill>
                <a:effectLst/>
                <a:latin typeface="Times New Roman" pitchFamily="18" charset="0"/>
                <a:cs typeface="Arial" pitchFamily="34" charset="0"/>
              </a:rPr>
              <a:t>n    </a:t>
            </a:r>
          </a:p>
          <a:p>
            <a:pPr marL="0" marR="0" lvl="0" indent="0" algn="l" defTabSz="914400" rtl="0" eaLnBrk="1" fontAlgn="base" latinLnBrk="0" hangingPunct="1">
              <a:lnSpc>
                <a:spcPct val="100000"/>
              </a:lnSpc>
              <a:spcBef>
                <a:spcPct val="0"/>
              </a:spcBef>
              <a:spcAft>
                <a:spcPts val="0"/>
              </a:spcAft>
              <a:buClrTx/>
              <a:buSzTx/>
              <a:buFontTx/>
              <a:buNone/>
              <a:tabLst/>
            </a:pPr>
            <a:endParaRPr lang="en-US" dirty="0">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pPr>
            <a:r>
              <a:rPr lang="en-US" dirty="0">
                <a:latin typeface="Times New Roman" pitchFamily="18" charset="0"/>
                <a:cs typeface="Arial" pitchFamily="34" charset="0"/>
              </a:rPr>
              <a:t>f.</a:t>
            </a:r>
            <a:endParaRPr kumimoji="0" lang="en-US"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3004621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Swedish pension system</a:t>
            </a:r>
          </a:p>
        </p:txBody>
      </p:sp>
      <p:sp>
        <p:nvSpPr>
          <p:cNvPr id="3" name="Content Placeholder 2"/>
          <p:cNvSpPr>
            <a:spLocks noGrp="1"/>
          </p:cNvSpPr>
          <p:nvPr>
            <p:ph idx="1"/>
          </p:nvPr>
        </p:nvSpPr>
        <p:spPr>
          <a:xfrm>
            <a:off x="976313" y="1357299"/>
            <a:ext cx="6978650" cy="4664090"/>
          </a:xfrm>
        </p:spPr>
        <p:txBody>
          <a:bodyPr/>
          <a:lstStyle/>
          <a:p>
            <a:pPr>
              <a:lnSpc>
                <a:spcPct val="150000"/>
              </a:lnSpc>
              <a:buNone/>
            </a:pPr>
            <a:r>
              <a:rPr lang="en-US" b="1" dirty="0">
                <a:solidFill>
                  <a:srgbClr val="000000"/>
                </a:solidFill>
              </a:rPr>
              <a:t>Multiple AP fund arguments:</a:t>
            </a:r>
          </a:p>
          <a:p>
            <a:pPr marL="800100" indent="-400050">
              <a:lnSpc>
                <a:spcPct val="150000"/>
              </a:lnSpc>
              <a:buFont typeface="Wingdings" pitchFamily="2" charset="2"/>
              <a:buChar char="§"/>
            </a:pPr>
            <a:r>
              <a:rPr lang="en-US" b="1" dirty="0">
                <a:solidFill>
                  <a:srgbClr val="FF0000"/>
                </a:solidFill>
              </a:rPr>
              <a:t>To</a:t>
            </a:r>
            <a:r>
              <a:rPr lang="en-US" dirty="0">
                <a:solidFill>
                  <a:srgbClr val="FF0000"/>
                </a:solidFill>
              </a:rPr>
              <a:t> </a:t>
            </a:r>
            <a:r>
              <a:rPr lang="en-US" b="1" dirty="0">
                <a:solidFill>
                  <a:srgbClr val="FF0000"/>
                </a:solidFill>
              </a:rPr>
              <a:t>enable competition </a:t>
            </a:r>
            <a:r>
              <a:rPr lang="en-US" dirty="0">
                <a:solidFill>
                  <a:srgbClr val="FF0000"/>
                </a:solidFill>
              </a:rPr>
              <a:t>to achieve a downward pressure on costs and to improve results;</a:t>
            </a:r>
            <a:endParaRPr lang="en-US" dirty="0"/>
          </a:p>
          <a:p>
            <a:pPr marL="800100" indent="-400050">
              <a:lnSpc>
                <a:spcPct val="150000"/>
              </a:lnSpc>
              <a:buFont typeface="Wingdings" pitchFamily="2" charset="2"/>
              <a:buChar char="§"/>
            </a:pPr>
            <a:r>
              <a:rPr lang="en-US" dirty="0"/>
              <a:t>To </a:t>
            </a:r>
            <a:r>
              <a:rPr lang="en-US" b="1" dirty="0"/>
              <a:t>reduce such market impact </a:t>
            </a:r>
            <a:r>
              <a:rPr lang="en-US" dirty="0"/>
              <a:t>that could impede efficient fund management and disturb the functioning of the market;</a:t>
            </a:r>
          </a:p>
          <a:p>
            <a:pPr marL="800100" indent="-400050">
              <a:lnSpc>
                <a:spcPct val="150000"/>
              </a:lnSpc>
              <a:buFont typeface="Wingdings" pitchFamily="2" charset="2"/>
              <a:buChar char="§"/>
            </a:pPr>
            <a:r>
              <a:rPr lang="en-US" dirty="0"/>
              <a:t>To </a:t>
            </a:r>
            <a:r>
              <a:rPr lang="en-US" b="1" dirty="0"/>
              <a:t>diversify management risks</a:t>
            </a:r>
            <a:r>
              <a:rPr lang="en-US" dirty="0"/>
              <a:t>;</a:t>
            </a:r>
          </a:p>
          <a:p>
            <a:pPr marL="800100" indent="-400050">
              <a:lnSpc>
                <a:spcPct val="150000"/>
              </a:lnSpc>
              <a:buFont typeface="Wingdings" pitchFamily="2" charset="2"/>
              <a:buChar char="§"/>
            </a:pPr>
            <a:r>
              <a:rPr lang="en-US" dirty="0"/>
              <a:t>To </a:t>
            </a:r>
            <a:r>
              <a:rPr lang="en-US" b="1" dirty="0"/>
              <a:t>reduce</a:t>
            </a:r>
            <a:r>
              <a:rPr lang="en-US" dirty="0"/>
              <a:t> the risk of possible </a:t>
            </a:r>
            <a:r>
              <a:rPr lang="en-US" b="1" dirty="0"/>
              <a:t>political influence </a:t>
            </a:r>
            <a:r>
              <a:rPr lang="en-US" dirty="0"/>
              <a:t>on the governance of Swedish enterprises.</a:t>
            </a:r>
          </a:p>
          <a:p>
            <a:pPr>
              <a:lnSpc>
                <a:spcPct val="150000"/>
              </a:lnSpc>
              <a:buNone/>
            </a:pPr>
            <a:endParaRPr lang="en-US" dirty="0"/>
          </a:p>
          <a:p>
            <a:pPr>
              <a:lnSpc>
                <a:spcPct val="150000"/>
              </a:lnSpc>
              <a:buNone/>
            </a:pPr>
            <a:r>
              <a:rPr lang="en-US" sz="1000" dirty="0"/>
              <a:t>*</a:t>
            </a:r>
            <a:r>
              <a:rPr lang="sv-SE" sz="1000" dirty="0"/>
              <a:t> Malin Björkmo and Stefan Lundbergh, ”</a:t>
            </a:r>
            <a:r>
              <a:rPr lang="en-US" sz="1000" dirty="0" err="1"/>
              <a:t>Rotman</a:t>
            </a:r>
            <a:r>
              <a:rPr lang="en-US" sz="1000" dirty="0"/>
              <a:t> International Journal of Pension Management”, </a:t>
            </a:r>
            <a:r>
              <a:rPr lang="en-US" sz="1000" dirty="0" err="1"/>
              <a:t>Vol</a:t>
            </a:r>
            <a:r>
              <a:rPr lang="en-US" sz="1000" dirty="0"/>
              <a:t> 3 , 2010</a:t>
            </a:r>
          </a:p>
          <a:p>
            <a:pPr>
              <a:lnSpc>
                <a:spcPct val="150000"/>
              </a:lnSpc>
              <a:buNone/>
            </a:pP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67881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 rules for AP  Funds</a:t>
            </a:r>
          </a:p>
        </p:txBody>
      </p:sp>
      <p:sp>
        <p:nvSpPr>
          <p:cNvPr id="3" name="Content Placeholder 2"/>
          <p:cNvSpPr>
            <a:spLocks noGrp="1"/>
          </p:cNvSpPr>
          <p:nvPr>
            <p:ph idx="1"/>
          </p:nvPr>
        </p:nvSpPr>
        <p:spPr>
          <a:xfrm>
            <a:off x="976313" y="1500175"/>
            <a:ext cx="6978650" cy="4521214"/>
          </a:xfrm>
        </p:spPr>
        <p:txBody>
          <a:bodyPr/>
          <a:lstStyle/>
          <a:p>
            <a:pPr lvl="0">
              <a:buNone/>
            </a:pPr>
            <a:r>
              <a:rPr lang="en-GB" sz="1600" dirty="0"/>
              <a:t>AP1-AP4:</a:t>
            </a:r>
          </a:p>
          <a:p>
            <a:pPr lvl="0">
              <a:buNone/>
            </a:pPr>
            <a:endParaRPr lang="en-GB" sz="1600" dirty="0"/>
          </a:p>
          <a:p>
            <a:pPr lvl="0"/>
            <a:r>
              <a:rPr lang="en-GB" sz="1600" dirty="0"/>
              <a:t>Invest not less </a:t>
            </a:r>
            <a:r>
              <a:rPr lang="en-GB" sz="1600" b="1" dirty="0"/>
              <a:t>than 30% in debt instruments </a:t>
            </a:r>
            <a:r>
              <a:rPr lang="en-GB" sz="1600" dirty="0"/>
              <a:t>with low credit and liquidity risk.</a:t>
            </a:r>
            <a:endParaRPr lang="en-US" sz="1600" dirty="0"/>
          </a:p>
          <a:p>
            <a:pPr lvl="0"/>
            <a:r>
              <a:rPr lang="en-GB" sz="1600" dirty="0"/>
              <a:t>Each fund may hold </a:t>
            </a:r>
            <a:r>
              <a:rPr lang="en-GB" sz="1600" b="1" dirty="0"/>
              <a:t>not more than 10% of voting rights </a:t>
            </a:r>
            <a:r>
              <a:rPr lang="en-GB" sz="1600" dirty="0"/>
              <a:t>of each listed company.</a:t>
            </a:r>
            <a:endParaRPr lang="en-US" sz="1600" dirty="0"/>
          </a:p>
          <a:p>
            <a:pPr lvl="0"/>
            <a:r>
              <a:rPr lang="en-GB" sz="1600" dirty="0"/>
              <a:t>Maximum 5 % of funds assets may be invested un</a:t>
            </a:r>
            <a:r>
              <a:rPr lang="en-GB" sz="1600" b="1" dirty="0"/>
              <a:t>listed companies</a:t>
            </a:r>
            <a:r>
              <a:rPr lang="en-GB" sz="1600" dirty="0"/>
              <a:t>.</a:t>
            </a:r>
            <a:endParaRPr lang="en-US" sz="1600" dirty="0"/>
          </a:p>
          <a:p>
            <a:pPr lvl="0"/>
            <a:r>
              <a:rPr lang="en-GB" sz="1600" dirty="0"/>
              <a:t>At least 10 % of a fund's assets are to be managed by </a:t>
            </a:r>
            <a:r>
              <a:rPr lang="en-GB" sz="1600" b="1" dirty="0"/>
              <a:t>external management</a:t>
            </a:r>
            <a:r>
              <a:rPr lang="en-GB" sz="1600" dirty="0"/>
              <a:t>.</a:t>
            </a:r>
            <a:endParaRPr lang="en-US" sz="1600" dirty="0"/>
          </a:p>
          <a:p>
            <a:pPr lvl="0"/>
            <a:r>
              <a:rPr lang="en-GB" sz="1600" dirty="0"/>
              <a:t>maximum 40% of each fund assets may be exposed to currency risk.</a:t>
            </a:r>
            <a:endParaRPr lang="en-US" sz="1600" dirty="0"/>
          </a:p>
          <a:p>
            <a:pPr lvl="0"/>
            <a:r>
              <a:rPr lang="en-GB" sz="1600" dirty="0"/>
              <a:t>Holdings of each buffer fund in Sweden listed companies should </a:t>
            </a:r>
            <a:r>
              <a:rPr lang="en-GB" sz="1600" b="1" dirty="0"/>
              <a:t>not exceed 2% of Swedish stock market value</a:t>
            </a:r>
            <a:r>
              <a:rPr lang="en-GB" sz="1600" dirty="0"/>
              <a:t>.</a:t>
            </a:r>
          </a:p>
          <a:p>
            <a:pPr marL="0" lvl="0" indent="0">
              <a:buNone/>
            </a:pPr>
            <a:endParaRPr lang="en-GB" sz="1600" dirty="0"/>
          </a:p>
          <a:p>
            <a:pPr marL="0" indent="0">
              <a:buNone/>
            </a:pPr>
            <a:r>
              <a:rPr lang="en-US" sz="1600" dirty="0"/>
              <a:t>AP-7 is deemed to manage assets for the benefit of savers, and hold shares with no more than 5% of voting rights in single company </a:t>
            </a:r>
            <a:endParaRPr lang="en-GB" sz="1600" dirty="0"/>
          </a:p>
          <a:p>
            <a:pPr marL="0" lvl="0" indent="0">
              <a:buNone/>
            </a:pPr>
            <a:endParaRPr lang="en-US" sz="1600" dirty="0"/>
          </a:p>
          <a:p>
            <a:pPr lvl="0">
              <a:buNone/>
            </a:pPr>
            <a:endParaRPr lang="en-GB" sz="1400"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1365712643"/>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 buffer funds  </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pic>
        <p:nvPicPr>
          <p:cNvPr id="1026" name="Picture 2"/>
          <p:cNvPicPr>
            <a:picLocks noChangeAspect="1" noChangeArrowheads="1"/>
          </p:cNvPicPr>
          <p:nvPr/>
        </p:nvPicPr>
        <p:blipFill>
          <a:blip r:embed="rId2" cstate="print"/>
          <a:srcRect/>
          <a:stretch>
            <a:fillRect/>
          </a:stretch>
        </p:blipFill>
        <p:spPr bwMode="auto">
          <a:xfrm>
            <a:off x="785786" y="1428736"/>
            <a:ext cx="7929618" cy="4786346"/>
          </a:xfrm>
          <a:prstGeom prst="rect">
            <a:avLst/>
          </a:prstGeom>
          <a:noFill/>
          <a:ln w="9525">
            <a:noFill/>
            <a:miter lim="800000"/>
            <a:headEnd/>
            <a:tailEnd/>
          </a:ln>
          <a:effectLst/>
        </p:spPr>
      </p:pic>
    </p:spTree>
    <p:extLst>
      <p:ext uri="{BB962C8B-B14F-4D97-AF65-F5344CB8AC3E}">
        <p14:creationId xmlns:p14="http://schemas.microsoft.com/office/powerpoint/2010/main" xmlns="" val="739172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825716-B89B-4A79-8716-04BEB981E4A4}"/>
              </a:ext>
            </a:extLst>
          </p:cNvPr>
          <p:cNvSpPr>
            <a:spLocks noGrp="1"/>
          </p:cNvSpPr>
          <p:nvPr>
            <p:ph type="title"/>
          </p:nvPr>
        </p:nvSpPr>
        <p:spPr/>
        <p:txBody>
          <a:bodyPr/>
          <a:lstStyle/>
          <a:p>
            <a:r>
              <a:rPr lang="en-US" dirty="0"/>
              <a:t>AP fund ownership</a:t>
            </a:r>
          </a:p>
        </p:txBody>
      </p:sp>
      <p:sp>
        <p:nvSpPr>
          <p:cNvPr id="4" name="Footer Placeholder 3">
            <a:extLst>
              <a:ext uri="{FF2B5EF4-FFF2-40B4-BE49-F238E27FC236}">
                <a16:creationId xmlns:a16="http://schemas.microsoft.com/office/drawing/2014/main" xmlns="" id="{2D4B961D-0AEF-43D9-8B7E-714BD9540EF5}"/>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a:extLst>
              <a:ext uri="{FF2B5EF4-FFF2-40B4-BE49-F238E27FC236}">
                <a16:creationId xmlns:a16="http://schemas.microsoft.com/office/drawing/2014/main" xmlns="" id="{6968C811-6BC7-4B2A-B878-4CEF56F46E13}"/>
              </a:ext>
            </a:extLst>
          </p:cNvPr>
          <p:cNvGraphicFramePr>
            <a:graphicFrameLocks noGrp="1"/>
          </p:cNvGraphicFramePr>
          <p:nvPr>
            <p:extLst>
              <p:ext uri="{D42A27DB-BD31-4B8C-83A1-F6EECF244321}">
                <p14:modId xmlns:p14="http://schemas.microsoft.com/office/powerpoint/2010/main" xmlns="" val="4143882828"/>
              </p:ext>
            </p:extLst>
          </p:nvPr>
        </p:nvGraphicFramePr>
        <p:xfrm>
          <a:off x="447554" y="1399670"/>
          <a:ext cx="8401819" cy="5170375"/>
        </p:xfrm>
        <a:graphic>
          <a:graphicData uri="http://schemas.openxmlformats.org/drawingml/2006/table">
            <a:tbl>
              <a:tblPr firstRow="1" firstCol="1" bandRow="1">
                <a:tableStyleId>{5C22544A-7EE6-4342-B048-85BDC9FD1C3A}</a:tableStyleId>
              </a:tblPr>
              <a:tblGrid>
                <a:gridCol w="1800200">
                  <a:extLst>
                    <a:ext uri="{9D8B030D-6E8A-4147-A177-3AD203B41FA5}">
                      <a16:colId xmlns:a16="http://schemas.microsoft.com/office/drawing/2014/main" xmlns="" val="2753135057"/>
                    </a:ext>
                  </a:extLst>
                </a:gridCol>
                <a:gridCol w="1368152">
                  <a:extLst>
                    <a:ext uri="{9D8B030D-6E8A-4147-A177-3AD203B41FA5}">
                      <a16:colId xmlns:a16="http://schemas.microsoft.com/office/drawing/2014/main" xmlns="" val="2803495719"/>
                    </a:ext>
                  </a:extLst>
                </a:gridCol>
                <a:gridCol w="1198062">
                  <a:extLst>
                    <a:ext uri="{9D8B030D-6E8A-4147-A177-3AD203B41FA5}">
                      <a16:colId xmlns:a16="http://schemas.microsoft.com/office/drawing/2014/main" xmlns="" val="1437752115"/>
                    </a:ext>
                  </a:extLst>
                </a:gridCol>
                <a:gridCol w="1034186">
                  <a:extLst>
                    <a:ext uri="{9D8B030D-6E8A-4147-A177-3AD203B41FA5}">
                      <a16:colId xmlns:a16="http://schemas.microsoft.com/office/drawing/2014/main" xmlns="" val="2721866005"/>
                    </a:ext>
                  </a:extLst>
                </a:gridCol>
                <a:gridCol w="1368152">
                  <a:extLst>
                    <a:ext uri="{9D8B030D-6E8A-4147-A177-3AD203B41FA5}">
                      <a16:colId xmlns:a16="http://schemas.microsoft.com/office/drawing/2014/main" xmlns="" val="2150893197"/>
                    </a:ext>
                  </a:extLst>
                </a:gridCol>
                <a:gridCol w="968227">
                  <a:extLst>
                    <a:ext uri="{9D8B030D-6E8A-4147-A177-3AD203B41FA5}">
                      <a16:colId xmlns:a16="http://schemas.microsoft.com/office/drawing/2014/main" xmlns="" val="4118194289"/>
                    </a:ext>
                  </a:extLst>
                </a:gridCol>
                <a:gridCol w="664840">
                  <a:extLst>
                    <a:ext uri="{9D8B030D-6E8A-4147-A177-3AD203B41FA5}">
                      <a16:colId xmlns:a16="http://schemas.microsoft.com/office/drawing/2014/main" xmlns="" val="4154531466"/>
                    </a:ext>
                  </a:extLst>
                </a:gridCol>
              </a:tblGrid>
              <a:tr h="567373">
                <a:tc>
                  <a:txBody>
                    <a:bodyPr/>
                    <a:lstStyle/>
                    <a:p>
                      <a:endParaRPr lang="en-GB" sz="1600" dirty="0">
                        <a:solidFill>
                          <a:schemeClr val="tx1"/>
                        </a:solidFill>
                        <a:effectLst/>
                        <a:latin typeface="Times New Roman" panose="02020603050405020304" pitchFamily="18" charset="0"/>
                      </a:endParaRPr>
                    </a:p>
                  </a:txBody>
                  <a:tcPr marL="58735" marR="72000" marT="144000" marB="72000" anchor="ctr">
                    <a:noFill/>
                  </a:tcPr>
                </a:tc>
                <a:tc gridSpan="3">
                  <a:txBody>
                    <a:bodyPr/>
                    <a:lstStyle/>
                    <a:p>
                      <a:pPr algn="ctr">
                        <a:lnSpc>
                          <a:spcPts val="1200"/>
                        </a:lnSpc>
                        <a:spcAft>
                          <a:spcPts val="0"/>
                        </a:spcAft>
                      </a:pPr>
                      <a:r>
                        <a:rPr lang="fi-FI" sz="1600">
                          <a:solidFill>
                            <a:schemeClr val="tx1"/>
                          </a:solidFill>
                          <a:effectLst/>
                        </a:rPr>
                        <a:t>For the whole sample</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hMerge="1">
                  <a:txBody>
                    <a:bodyPr/>
                    <a:lstStyle/>
                    <a:p>
                      <a:endParaRPr lang="en-US"/>
                    </a:p>
                  </a:txBody>
                  <a:tcPr/>
                </a:tc>
                <a:tc hMerge="1">
                  <a:txBody>
                    <a:bodyPr/>
                    <a:lstStyle/>
                    <a:p>
                      <a:endParaRPr lang="en-US"/>
                    </a:p>
                  </a:txBody>
                  <a:tcPr/>
                </a:tc>
                <a:tc gridSpan="3">
                  <a:txBody>
                    <a:bodyPr/>
                    <a:lstStyle/>
                    <a:p>
                      <a:pPr algn="ctr">
                        <a:lnSpc>
                          <a:spcPts val="1200"/>
                        </a:lnSpc>
                        <a:spcAft>
                          <a:spcPts val="0"/>
                        </a:spcAft>
                      </a:pPr>
                      <a:r>
                        <a:rPr lang="en-GB" sz="1600" dirty="0">
                          <a:solidFill>
                            <a:schemeClr val="tx1"/>
                          </a:solidFill>
                          <a:effectLst/>
                        </a:rPr>
                        <a:t>If respective pension fund</a:t>
                      </a:r>
                    </a:p>
                    <a:p>
                      <a:pPr algn="ctr">
                        <a:lnSpc>
                          <a:spcPts val="1200"/>
                        </a:lnSpc>
                        <a:spcAft>
                          <a:spcPts val="0"/>
                        </a:spcAft>
                      </a:pPr>
                      <a:endParaRPr lang="en-GB" sz="1600" dirty="0">
                        <a:solidFill>
                          <a:schemeClr val="tx1"/>
                        </a:solidFill>
                        <a:effectLst/>
                      </a:endParaRPr>
                    </a:p>
                    <a:p>
                      <a:pPr algn="ctr">
                        <a:lnSpc>
                          <a:spcPts val="1200"/>
                        </a:lnSpc>
                        <a:spcAft>
                          <a:spcPts val="0"/>
                        </a:spcAft>
                      </a:pPr>
                      <a:r>
                        <a:rPr lang="en-GB" sz="1600" dirty="0">
                          <a:solidFill>
                            <a:schemeClr val="tx1"/>
                          </a:solidFill>
                          <a:effectLst/>
                        </a:rPr>
                        <a:t> CF&gt;0</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400024827"/>
                  </a:ext>
                </a:extLst>
              </a:tr>
              <a:tr h="897623">
                <a:tc>
                  <a:txBody>
                    <a:bodyPr/>
                    <a:lstStyle/>
                    <a:p>
                      <a:pPr algn="ctr">
                        <a:lnSpc>
                          <a:spcPts val="1200"/>
                        </a:lnSpc>
                        <a:spcAft>
                          <a:spcPts val="0"/>
                        </a:spcAft>
                      </a:pPr>
                      <a:r>
                        <a:rPr lang="fi-FI" sz="1600" dirty="0">
                          <a:solidFill>
                            <a:schemeClr val="tx1"/>
                          </a:solidFill>
                          <a:effectLst/>
                        </a:rPr>
                        <a:t>Pension </a:t>
                      </a:r>
                      <a:r>
                        <a:rPr lang="fi-FI" sz="1600" dirty="0" err="1">
                          <a:solidFill>
                            <a:schemeClr val="tx1"/>
                          </a:solidFill>
                          <a:effectLst/>
                        </a:rPr>
                        <a:t>funds</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err="1">
                          <a:solidFill>
                            <a:schemeClr val="tx1"/>
                          </a:solidFill>
                          <a:effectLst/>
                        </a:rPr>
                        <a:t>Number</a:t>
                      </a:r>
                      <a:r>
                        <a:rPr lang="fi-FI" sz="1600" dirty="0">
                          <a:solidFill>
                            <a:schemeClr val="tx1"/>
                          </a:solidFill>
                          <a:effectLst/>
                        </a:rPr>
                        <a:t> of</a:t>
                      </a:r>
                    </a:p>
                    <a:p>
                      <a:pPr algn="ctr">
                        <a:lnSpc>
                          <a:spcPts val="1200"/>
                        </a:lnSpc>
                        <a:spcAft>
                          <a:spcPts val="0"/>
                        </a:spcAft>
                      </a:pPr>
                      <a:endParaRPr lang="fi-FI" sz="1600" dirty="0">
                        <a:solidFill>
                          <a:schemeClr val="tx1"/>
                        </a:solidFill>
                        <a:effectLst/>
                      </a:endParaRPr>
                    </a:p>
                    <a:p>
                      <a:pPr algn="ctr">
                        <a:lnSpc>
                          <a:spcPts val="1200"/>
                        </a:lnSpc>
                        <a:spcAft>
                          <a:spcPts val="0"/>
                        </a:spcAft>
                      </a:pPr>
                      <a:r>
                        <a:rPr lang="fi-FI" sz="1600" dirty="0">
                          <a:solidFill>
                            <a:schemeClr val="tx1"/>
                          </a:solidFill>
                          <a:effectLst/>
                        </a:rPr>
                        <a:t> </a:t>
                      </a:r>
                      <a:r>
                        <a:rPr lang="fi-FI" sz="1600" dirty="0" err="1">
                          <a:solidFill>
                            <a:schemeClr val="tx1"/>
                          </a:solidFill>
                          <a:effectLst/>
                        </a:rPr>
                        <a:t>observations</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Mean</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Std. Dev.</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err="1">
                          <a:solidFill>
                            <a:schemeClr val="tx1"/>
                          </a:solidFill>
                          <a:effectLst/>
                        </a:rPr>
                        <a:t>Number</a:t>
                      </a:r>
                      <a:r>
                        <a:rPr lang="fi-FI" sz="1600" dirty="0">
                          <a:solidFill>
                            <a:schemeClr val="tx1"/>
                          </a:solidFill>
                          <a:effectLst/>
                        </a:rPr>
                        <a:t> of</a:t>
                      </a:r>
                    </a:p>
                    <a:p>
                      <a:pPr algn="ctr">
                        <a:lnSpc>
                          <a:spcPts val="1200"/>
                        </a:lnSpc>
                        <a:spcAft>
                          <a:spcPts val="0"/>
                        </a:spcAft>
                      </a:pPr>
                      <a:endParaRPr lang="fi-FI" sz="1600" dirty="0">
                        <a:solidFill>
                          <a:schemeClr val="tx1"/>
                        </a:solidFill>
                        <a:effectLst/>
                      </a:endParaRPr>
                    </a:p>
                    <a:p>
                      <a:pPr algn="ctr">
                        <a:lnSpc>
                          <a:spcPts val="1200"/>
                        </a:lnSpc>
                        <a:spcAft>
                          <a:spcPts val="0"/>
                        </a:spcAft>
                      </a:pPr>
                      <a:r>
                        <a:rPr lang="fi-FI" sz="1600" dirty="0">
                          <a:solidFill>
                            <a:schemeClr val="tx1"/>
                          </a:solidFill>
                          <a:effectLst/>
                        </a:rPr>
                        <a:t> </a:t>
                      </a:r>
                      <a:r>
                        <a:rPr lang="fi-FI" sz="1600" dirty="0" err="1">
                          <a:solidFill>
                            <a:schemeClr val="tx1"/>
                          </a:solidFill>
                          <a:effectLst/>
                        </a:rPr>
                        <a:t>observations</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Mean</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Std. Dev.</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extLst>
                  <a:ext uri="{0D108BD9-81ED-4DB2-BD59-A6C34878D82A}">
                    <a16:rowId xmlns:a16="http://schemas.microsoft.com/office/drawing/2014/main" xmlns="" val="359023194"/>
                  </a:ext>
                </a:extLst>
              </a:tr>
              <a:tr h="444685">
                <a:tc>
                  <a:txBody>
                    <a:bodyPr/>
                    <a:lstStyle/>
                    <a:p>
                      <a:pPr algn="ctr">
                        <a:lnSpc>
                          <a:spcPts val="1200"/>
                        </a:lnSpc>
                        <a:spcAft>
                          <a:spcPts val="0"/>
                        </a:spcAft>
                      </a:pPr>
                      <a:r>
                        <a:rPr lang="fi-FI" sz="1600">
                          <a:solidFill>
                            <a:schemeClr val="tx1"/>
                          </a:solidFill>
                          <a:effectLst/>
                        </a:rPr>
                        <a:t>AP-1 CF rights</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1666</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0.31</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1.42</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291</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1.78</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3.00</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extLst>
                  <a:ext uri="{0D108BD9-81ED-4DB2-BD59-A6C34878D82A}">
                    <a16:rowId xmlns:a16="http://schemas.microsoft.com/office/drawing/2014/main" xmlns="" val="3434321226"/>
                  </a:ext>
                </a:extLst>
              </a:tr>
              <a:tr h="444685">
                <a:tc>
                  <a:txBody>
                    <a:bodyPr/>
                    <a:lstStyle/>
                    <a:p>
                      <a:pPr algn="ctr">
                        <a:lnSpc>
                          <a:spcPts val="1200"/>
                        </a:lnSpc>
                        <a:spcAft>
                          <a:spcPts val="0"/>
                        </a:spcAft>
                      </a:pPr>
                      <a:r>
                        <a:rPr lang="fi-FI" sz="1600">
                          <a:solidFill>
                            <a:schemeClr val="tx1"/>
                          </a:solidFill>
                          <a:effectLst/>
                        </a:rPr>
                        <a:t>AP-2 CF rights</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1663</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0.52</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1.21</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1079</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0.80</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1.43</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extLst>
                  <a:ext uri="{0D108BD9-81ED-4DB2-BD59-A6C34878D82A}">
                    <a16:rowId xmlns:a16="http://schemas.microsoft.com/office/drawing/2014/main" xmlns="" val="4030074740"/>
                  </a:ext>
                </a:extLst>
              </a:tr>
              <a:tr h="357842">
                <a:tc>
                  <a:txBody>
                    <a:bodyPr/>
                    <a:lstStyle/>
                    <a:p>
                      <a:pPr algn="ctr">
                        <a:lnSpc>
                          <a:spcPts val="1200"/>
                        </a:lnSpc>
                        <a:spcAft>
                          <a:spcPts val="0"/>
                        </a:spcAft>
                      </a:pPr>
                      <a:r>
                        <a:rPr lang="fi-FI" sz="1600">
                          <a:solidFill>
                            <a:schemeClr val="tx1"/>
                          </a:solidFill>
                          <a:effectLst/>
                        </a:rPr>
                        <a:t>AP-3 CF rights</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1658</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0.31</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1.27</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360</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1.42</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2.41</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extLst>
                  <a:ext uri="{0D108BD9-81ED-4DB2-BD59-A6C34878D82A}">
                    <a16:rowId xmlns:a16="http://schemas.microsoft.com/office/drawing/2014/main" xmlns="" val="1566796913"/>
                  </a:ext>
                </a:extLst>
              </a:tr>
              <a:tr h="444685">
                <a:tc>
                  <a:txBody>
                    <a:bodyPr/>
                    <a:lstStyle/>
                    <a:p>
                      <a:pPr algn="ctr">
                        <a:lnSpc>
                          <a:spcPts val="1200"/>
                        </a:lnSpc>
                        <a:spcAft>
                          <a:spcPts val="0"/>
                        </a:spcAft>
                      </a:pPr>
                      <a:r>
                        <a:rPr lang="fi-FI" sz="1600">
                          <a:solidFill>
                            <a:schemeClr val="tx1"/>
                          </a:solidFill>
                          <a:effectLst/>
                        </a:rPr>
                        <a:t>AP-4 CF rights</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1648</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0.69</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1.63</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534</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2.12</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2.28</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extLst>
                  <a:ext uri="{0D108BD9-81ED-4DB2-BD59-A6C34878D82A}">
                    <a16:rowId xmlns:a16="http://schemas.microsoft.com/office/drawing/2014/main" xmlns="" val="333184816"/>
                  </a:ext>
                </a:extLst>
              </a:tr>
              <a:tr h="357842">
                <a:tc>
                  <a:txBody>
                    <a:bodyPr/>
                    <a:lstStyle/>
                    <a:p>
                      <a:pPr algn="ctr">
                        <a:lnSpc>
                          <a:spcPts val="1200"/>
                        </a:lnSpc>
                        <a:spcAft>
                          <a:spcPts val="0"/>
                        </a:spcAft>
                      </a:pPr>
                      <a:r>
                        <a:rPr lang="fi-FI" sz="1600">
                          <a:solidFill>
                            <a:schemeClr val="tx1"/>
                          </a:solidFill>
                          <a:effectLst/>
                        </a:rPr>
                        <a:t>AP-6 CF rights</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1640</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0.17</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1.31</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109</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2.58</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4.47</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extLst>
                  <a:ext uri="{0D108BD9-81ED-4DB2-BD59-A6C34878D82A}">
                    <a16:rowId xmlns:a16="http://schemas.microsoft.com/office/drawing/2014/main" xmlns="" val="1518011403"/>
                  </a:ext>
                </a:extLst>
              </a:tr>
              <a:tr h="550697">
                <a:tc>
                  <a:txBody>
                    <a:bodyPr/>
                    <a:lstStyle/>
                    <a:p>
                      <a:pPr algn="ctr">
                        <a:lnSpc>
                          <a:spcPts val="1200"/>
                        </a:lnSpc>
                        <a:spcAft>
                          <a:spcPts val="0"/>
                        </a:spcAft>
                      </a:pPr>
                      <a:r>
                        <a:rPr lang="fi-FI" sz="1600">
                          <a:solidFill>
                            <a:schemeClr val="tx1"/>
                          </a:solidFill>
                          <a:effectLst/>
                        </a:rPr>
                        <a:t>AP-7 CF rights</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1639</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0.13</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0.85</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298</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0.70</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1.89</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extLst>
                  <a:ext uri="{0D108BD9-81ED-4DB2-BD59-A6C34878D82A}">
                    <a16:rowId xmlns:a16="http://schemas.microsoft.com/office/drawing/2014/main" xmlns="" val="2001440030"/>
                  </a:ext>
                </a:extLst>
              </a:tr>
              <a:tr h="935920">
                <a:tc>
                  <a:txBody>
                    <a:bodyPr/>
                    <a:lstStyle/>
                    <a:p>
                      <a:pPr algn="ctr">
                        <a:lnSpc>
                          <a:spcPts val="1200"/>
                        </a:lnSpc>
                        <a:spcAft>
                          <a:spcPts val="0"/>
                        </a:spcAft>
                      </a:pPr>
                      <a:r>
                        <a:rPr lang="en-GB" sz="1600" dirty="0">
                          <a:solidFill>
                            <a:schemeClr val="tx1"/>
                          </a:solidFill>
                          <a:effectLst/>
                        </a:rPr>
                        <a:t>CF rights of all</a:t>
                      </a:r>
                    </a:p>
                    <a:p>
                      <a:pPr algn="ctr">
                        <a:lnSpc>
                          <a:spcPts val="1200"/>
                        </a:lnSpc>
                        <a:spcAft>
                          <a:spcPts val="0"/>
                        </a:spcAft>
                      </a:pPr>
                      <a:endParaRPr lang="en-GB" sz="1600" dirty="0">
                        <a:solidFill>
                          <a:schemeClr val="tx1"/>
                        </a:solidFill>
                        <a:effectLst/>
                      </a:endParaRPr>
                    </a:p>
                    <a:p>
                      <a:pPr algn="ctr">
                        <a:lnSpc>
                          <a:spcPts val="1200"/>
                        </a:lnSpc>
                        <a:spcAft>
                          <a:spcPts val="0"/>
                        </a:spcAft>
                      </a:pPr>
                      <a:r>
                        <a:rPr lang="en-GB" sz="1600" dirty="0">
                          <a:solidFill>
                            <a:schemeClr val="tx1"/>
                          </a:solidFill>
                          <a:effectLst/>
                        </a:rPr>
                        <a:t> public pension</a:t>
                      </a:r>
                    </a:p>
                    <a:p>
                      <a:pPr algn="ctr">
                        <a:lnSpc>
                          <a:spcPts val="1200"/>
                        </a:lnSpc>
                        <a:spcAft>
                          <a:spcPts val="0"/>
                        </a:spcAft>
                      </a:pPr>
                      <a:endParaRPr lang="en-GB" sz="1600" dirty="0">
                        <a:solidFill>
                          <a:schemeClr val="tx1"/>
                        </a:solidFill>
                        <a:effectLst/>
                      </a:endParaRPr>
                    </a:p>
                    <a:p>
                      <a:pPr algn="ctr">
                        <a:lnSpc>
                          <a:spcPts val="1200"/>
                        </a:lnSpc>
                        <a:spcAft>
                          <a:spcPts val="0"/>
                        </a:spcAft>
                      </a:pPr>
                      <a:r>
                        <a:rPr lang="en-GB" sz="1600" dirty="0">
                          <a:solidFill>
                            <a:schemeClr val="tx1"/>
                          </a:solidFill>
                          <a:effectLst/>
                        </a:rPr>
                        <a:t> funds</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1667</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2.10</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3.99</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a:solidFill>
                            <a:schemeClr val="tx1"/>
                          </a:solidFill>
                          <a:effectLst/>
                        </a:rPr>
                        <a:t>1195</a:t>
                      </a:r>
                      <a:endParaRPr lang="en-GB" sz="160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2.94</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tc>
                  <a:txBody>
                    <a:bodyPr/>
                    <a:lstStyle/>
                    <a:p>
                      <a:pPr algn="ctr">
                        <a:lnSpc>
                          <a:spcPts val="1200"/>
                        </a:lnSpc>
                        <a:spcAft>
                          <a:spcPts val="0"/>
                        </a:spcAft>
                      </a:pPr>
                      <a:r>
                        <a:rPr lang="fi-FI" sz="1600" dirty="0">
                          <a:solidFill>
                            <a:schemeClr val="tx1"/>
                          </a:solidFill>
                          <a:effectLst/>
                        </a:rPr>
                        <a:t>4.45</a:t>
                      </a:r>
                      <a:endParaRPr lang="en-GB"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58735" marR="72000" marT="144000" marB="72000" anchor="ctr">
                    <a:noFill/>
                  </a:tcPr>
                </a:tc>
                <a:extLst>
                  <a:ext uri="{0D108BD9-81ED-4DB2-BD59-A6C34878D82A}">
                    <a16:rowId xmlns:a16="http://schemas.microsoft.com/office/drawing/2014/main" xmlns="" val="2243084457"/>
                  </a:ext>
                </a:extLst>
              </a:tr>
            </a:tbl>
          </a:graphicData>
        </a:graphic>
      </p:graphicFrame>
    </p:spTree>
    <p:extLst>
      <p:ext uri="{BB962C8B-B14F-4D97-AF65-F5344CB8AC3E}">
        <p14:creationId xmlns:p14="http://schemas.microsoft.com/office/powerpoint/2010/main" xmlns="" val="4068126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a:t>
            </a:r>
          </a:p>
        </p:txBody>
      </p:sp>
      <p:sp>
        <p:nvSpPr>
          <p:cNvPr id="3" name="Content Placeholder 2"/>
          <p:cNvSpPr>
            <a:spLocks noGrp="1"/>
          </p:cNvSpPr>
          <p:nvPr>
            <p:ph idx="1"/>
          </p:nvPr>
        </p:nvSpPr>
        <p:spPr>
          <a:xfrm>
            <a:off x="500034" y="1500174"/>
            <a:ext cx="8215370" cy="4521215"/>
          </a:xfrm>
        </p:spPr>
        <p:txBody>
          <a:bodyPr/>
          <a:lstStyle/>
          <a:p>
            <a:pPr marL="0" indent="0">
              <a:lnSpc>
                <a:spcPct val="150000"/>
              </a:lnSpc>
              <a:buNone/>
            </a:pPr>
            <a:r>
              <a:rPr lang="en-US" dirty="0">
                <a:solidFill>
                  <a:srgbClr val="000000"/>
                </a:solidFill>
              </a:rPr>
              <a:t>Are institutional investors (pension funds) active in corporate governance within competitive environment?	</a:t>
            </a:r>
          </a:p>
          <a:p>
            <a:pPr marL="742950" indent="-457200">
              <a:lnSpc>
                <a:spcPct val="150000"/>
              </a:lnSpc>
              <a:buFont typeface="Wingdings" pitchFamily="2" charset="2"/>
              <a:buChar char="§"/>
            </a:pPr>
            <a:r>
              <a:rPr lang="en-US" dirty="0"/>
              <a:t>Is Swedish pension fund ownership related to:</a:t>
            </a:r>
          </a:p>
          <a:p>
            <a:pPr marL="1428750" indent="-400050">
              <a:lnSpc>
                <a:spcPct val="150000"/>
              </a:lnSpc>
              <a:buAutoNum type="arabicPeriod"/>
            </a:pPr>
            <a:r>
              <a:rPr lang="en-US" dirty="0"/>
              <a:t>market valuation of firms (Paper-1);</a:t>
            </a:r>
          </a:p>
          <a:p>
            <a:pPr marL="1428750" indent="-400050">
              <a:lnSpc>
                <a:spcPct val="150000"/>
              </a:lnSpc>
              <a:buAutoNum type="arabicPeriod"/>
            </a:pPr>
            <a:r>
              <a:rPr lang="en-US" dirty="0"/>
              <a:t>changes in quality of corporate governance (Paper-2);</a:t>
            </a:r>
          </a:p>
          <a:p>
            <a:pPr marL="1428750" indent="-400050">
              <a:lnSpc>
                <a:spcPct val="150000"/>
              </a:lnSpc>
              <a:buAutoNum type="arabicPeriod"/>
            </a:pPr>
            <a:r>
              <a:rPr lang="en-US" dirty="0"/>
              <a:t>impact vs. exit for underperforming firms (Paper-3).</a:t>
            </a:r>
          </a:p>
          <a:p>
            <a:pPr marL="1428750" indent="-400050">
              <a:lnSpc>
                <a:spcPct val="150000"/>
              </a:lnSpc>
              <a:buAutoNum type="arabicPeriod"/>
            </a:pPr>
            <a:endParaRPr lang="en-US" dirty="0"/>
          </a:p>
          <a:p>
            <a:pPr marL="742950" indent="-400050">
              <a:lnSpc>
                <a:spcPct val="100000"/>
              </a:lnSpc>
              <a:buFont typeface="Wingdings" pitchFamily="2" charset="2"/>
              <a:buChar char="§"/>
            </a:pPr>
            <a:r>
              <a:rPr lang="en-US" dirty="0"/>
              <a:t>Given the competitive framework, do AP funds have similarity in their portfolios, as well as timing of purchases and sales  of domestic equity.  (Paper-4)</a:t>
            </a:r>
          </a:p>
          <a:p>
            <a:pPr marL="457200" indent="-457200">
              <a:buAutoNum type="arabicPeriod"/>
            </a:pP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87218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p>
        </p:txBody>
      </p:sp>
      <p:sp>
        <p:nvSpPr>
          <p:cNvPr id="3" name="Content Placeholder 2"/>
          <p:cNvSpPr>
            <a:spLocks noGrp="1"/>
          </p:cNvSpPr>
          <p:nvPr>
            <p:ph idx="1"/>
          </p:nvPr>
        </p:nvSpPr>
        <p:spPr>
          <a:xfrm>
            <a:off x="1000100" y="1500175"/>
            <a:ext cx="7429552" cy="4521214"/>
          </a:xfrm>
        </p:spPr>
        <p:txBody>
          <a:bodyPr/>
          <a:lstStyle/>
          <a:p>
            <a:pPr>
              <a:lnSpc>
                <a:spcPct val="150000"/>
              </a:lnSpc>
              <a:buNone/>
            </a:pPr>
            <a:r>
              <a:rPr lang="en-US" sz="1800" dirty="0"/>
              <a:t>Papers 1-3:</a:t>
            </a:r>
          </a:p>
          <a:p>
            <a:pPr marL="571500" indent="-342900">
              <a:lnSpc>
                <a:spcPct val="150000"/>
              </a:lnSpc>
            </a:pPr>
            <a:r>
              <a:rPr lang="en-US" sz="1800" dirty="0"/>
              <a:t>Nonfinancial 193 companies, out of which 10 delisted, and 40 merged;</a:t>
            </a:r>
          </a:p>
          <a:p>
            <a:pPr marL="571500" indent="-342900">
              <a:lnSpc>
                <a:spcPct val="150000"/>
              </a:lnSpc>
            </a:pPr>
            <a:r>
              <a:rPr lang="en-US" sz="1800" dirty="0"/>
              <a:t>Period: 2001-2011, annual and quarterly data;</a:t>
            </a:r>
          </a:p>
          <a:p>
            <a:pPr marL="571500" indent="-342900">
              <a:lnSpc>
                <a:spcPct val="150000"/>
              </a:lnSpc>
            </a:pPr>
            <a:r>
              <a:rPr lang="en-US" sz="1800" dirty="0"/>
              <a:t>Listed in Stockholm stock exchange as of 2001;</a:t>
            </a:r>
          </a:p>
          <a:p>
            <a:pPr marL="571500" indent="-342900">
              <a:lnSpc>
                <a:spcPct val="150000"/>
              </a:lnSpc>
            </a:pPr>
            <a:r>
              <a:rPr lang="en-US" sz="1800" dirty="0"/>
              <a:t>SIS- </a:t>
            </a:r>
            <a:r>
              <a:rPr lang="en-US" sz="1800" dirty="0" err="1"/>
              <a:t>Ägarservice</a:t>
            </a:r>
            <a:r>
              <a:rPr lang="en-US" sz="1800" dirty="0"/>
              <a:t> AB, Thomson Reuters ownership data;</a:t>
            </a:r>
          </a:p>
          <a:p>
            <a:pPr marL="571500" indent="-342900">
              <a:lnSpc>
                <a:spcPct val="150000"/>
              </a:lnSpc>
              <a:buNone/>
            </a:pPr>
            <a:endParaRPr lang="en-US" sz="1800"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r>
            <a:br>
              <a:rPr kumimoji="0" lang="en-US" sz="1800" b="0" i="0" u="none" strike="noStrike" cap="none" normalizeH="0" baseline="0">
                <a:ln>
                  <a:noFill/>
                </a:ln>
                <a:solidFill>
                  <a:schemeClr val="tx1"/>
                </a:solidFill>
                <a:effectLst/>
                <a:latin typeface="Arial" pitchFamily="34" charset="0"/>
                <a:cs typeface="Arial" pitchFamily="34" charset="0"/>
              </a:rPr>
            </a:b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xmlns="" val="3977981226"/>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2D2624-45D4-4C19-948A-3AF678F9BCC9}"/>
              </a:ext>
            </a:extLst>
          </p:cNvPr>
          <p:cNvSpPr>
            <a:spLocks noGrp="1"/>
          </p:cNvSpPr>
          <p:nvPr>
            <p:ph type="ctrTitle"/>
          </p:nvPr>
        </p:nvSpPr>
        <p:spPr/>
        <p:txBody>
          <a:bodyPr/>
          <a:lstStyle/>
          <a:p>
            <a:pPr algn="ctr"/>
            <a:r>
              <a:rPr lang="en-US" dirty="0"/>
              <a:t>Market valuation of firms and public pension fund ownership</a:t>
            </a:r>
          </a:p>
        </p:txBody>
      </p:sp>
      <p:sp>
        <p:nvSpPr>
          <p:cNvPr id="4" name="Footer Placeholder 3">
            <a:extLst>
              <a:ext uri="{FF2B5EF4-FFF2-40B4-BE49-F238E27FC236}">
                <a16:creationId xmlns:a16="http://schemas.microsoft.com/office/drawing/2014/main" xmlns="" id="{EA95806A-3B35-4568-BD1D-723B0630DED9}"/>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105066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outline</a:t>
            </a:r>
          </a:p>
        </p:txBody>
      </p:sp>
      <p:sp>
        <p:nvSpPr>
          <p:cNvPr id="3" name="Content Placeholder 2"/>
          <p:cNvSpPr>
            <a:spLocks noGrp="1"/>
          </p:cNvSpPr>
          <p:nvPr>
            <p:ph idx="1"/>
          </p:nvPr>
        </p:nvSpPr>
        <p:spPr/>
        <p:txBody>
          <a:bodyPr/>
          <a:lstStyle/>
          <a:p>
            <a:pPr marL="742950">
              <a:lnSpc>
                <a:spcPct val="150000"/>
              </a:lnSpc>
            </a:pPr>
            <a:r>
              <a:rPr lang="en-US" dirty="0"/>
              <a:t>Research background;</a:t>
            </a:r>
          </a:p>
          <a:p>
            <a:pPr marL="742950">
              <a:lnSpc>
                <a:spcPct val="150000"/>
              </a:lnSpc>
            </a:pPr>
            <a:r>
              <a:rPr lang="en-US" dirty="0"/>
              <a:t>Features of Swedish Pension System;</a:t>
            </a:r>
          </a:p>
          <a:p>
            <a:pPr marL="742950">
              <a:lnSpc>
                <a:spcPct val="150000"/>
              </a:lnSpc>
            </a:pPr>
            <a:r>
              <a:rPr lang="en-US" dirty="0"/>
              <a:t>Research questions;</a:t>
            </a:r>
          </a:p>
          <a:p>
            <a:pPr marL="742950">
              <a:lnSpc>
                <a:spcPct val="150000"/>
              </a:lnSpc>
            </a:pPr>
            <a:r>
              <a:rPr lang="en-US" dirty="0"/>
              <a:t>Summary of results (Papers 1-4)</a:t>
            </a:r>
          </a:p>
          <a:p>
            <a:pPr marL="742950">
              <a:lnSpc>
                <a:spcPct val="150000"/>
              </a:lnSpc>
            </a:pPr>
            <a:r>
              <a:rPr lang="en-US" dirty="0"/>
              <a:t>Conclusions.</a:t>
            </a:r>
          </a:p>
          <a:p>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366757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Paper-1: Market/Book -</a:t>
            </a:r>
            <a:br>
              <a:rPr lang="en-US" sz="2400" dirty="0"/>
            </a:br>
            <a:r>
              <a:rPr lang="en-US" sz="2400" dirty="0"/>
              <a:t>public pension fund ownership</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6" name="Content Placeholder 2"/>
          <p:cNvSpPr>
            <a:spLocks noGrp="1"/>
          </p:cNvSpPr>
          <p:nvPr>
            <p:ph idx="1"/>
          </p:nvPr>
        </p:nvSpPr>
        <p:spPr>
          <a:xfrm>
            <a:off x="357158" y="1500174"/>
            <a:ext cx="8596347" cy="4533903"/>
          </a:xfrm>
        </p:spPr>
        <p:txBody>
          <a:bodyPr/>
          <a:lstStyle/>
          <a:p>
            <a:pPr>
              <a:lnSpc>
                <a:spcPct val="150000"/>
              </a:lnSpc>
              <a:buNone/>
            </a:pPr>
            <a:r>
              <a:rPr lang="en-US" dirty="0"/>
              <a:t>Previous findings: </a:t>
            </a:r>
          </a:p>
          <a:p>
            <a:pPr>
              <a:lnSpc>
                <a:spcPct val="150000"/>
              </a:lnSpc>
              <a:buNone/>
            </a:pPr>
            <a:r>
              <a:rPr lang="en-US" dirty="0"/>
              <a:t>The role of institutional owners in governance of firms </a:t>
            </a:r>
          </a:p>
          <a:p>
            <a:pPr marL="1314450" indent="-228600">
              <a:lnSpc>
                <a:spcPct val="150000"/>
              </a:lnSpc>
              <a:buFont typeface="Arial" pitchFamily="34" charset="0"/>
              <a:buChar char="•"/>
            </a:pPr>
            <a:r>
              <a:rPr lang="en-US" dirty="0"/>
              <a:t>Evidence in the US and UK : Smith (1996), </a:t>
            </a:r>
            <a:r>
              <a:rPr lang="en-US" dirty="0" err="1"/>
              <a:t>Wahal</a:t>
            </a:r>
            <a:r>
              <a:rPr lang="en-US" dirty="0"/>
              <a:t>   (1996); </a:t>
            </a:r>
            <a:r>
              <a:rPr lang="en-US" dirty="0" err="1"/>
              <a:t>Parrino</a:t>
            </a:r>
            <a:r>
              <a:rPr lang="en-US" dirty="0"/>
              <a:t> et. al (2003), </a:t>
            </a:r>
            <a:r>
              <a:rPr lang="en-US" dirty="0" err="1"/>
              <a:t>Faccio</a:t>
            </a:r>
            <a:r>
              <a:rPr lang="en-US" dirty="0"/>
              <a:t> &amp; </a:t>
            </a:r>
            <a:r>
              <a:rPr lang="en-US" dirty="0" err="1"/>
              <a:t>Lasfer</a:t>
            </a:r>
            <a:r>
              <a:rPr lang="en-US" dirty="0"/>
              <a:t> (2001), </a:t>
            </a:r>
          </a:p>
          <a:p>
            <a:pPr marL="1314450" indent="-228600">
              <a:lnSpc>
                <a:spcPct val="150000"/>
              </a:lnSpc>
              <a:buNone/>
            </a:pPr>
            <a:r>
              <a:rPr lang="en-US" dirty="0"/>
              <a:t>    Cornett et. al (2007); Bhattacharya &amp; Graham (2007) is not </a:t>
            </a:r>
            <a:r>
              <a:rPr lang="en-US" dirty="0" err="1"/>
              <a:t>conslusive</a:t>
            </a:r>
            <a:r>
              <a:rPr lang="en-US" dirty="0"/>
              <a:t>; </a:t>
            </a:r>
          </a:p>
          <a:p>
            <a:pPr marL="1314450" indent="-228600">
              <a:lnSpc>
                <a:spcPct val="150000"/>
              </a:lnSpc>
              <a:buNone/>
            </a:pPr>
            <a:endParaRPr lang="en-US" dirty="0"/>
          </a:p>
          <a:p>
            <a:pPr marL="1314450" indent="-228600">
              <a:lnSpc>
                <a:spcPct val="150000"/>
              </a:lnSpc>
              <a:buFont typeface="Arial" pitchFamily="34" charset="0"/>
              <a:buChar char="•"/>
            </a:pPr>
            <a:r>
              <a:rPr lang="en-US" dirty="0"/>
              <a:t>Pension funds - Iglesias-</a:t>
            </a:r>
            <a:r>
              <a:rPr lang="en-US" dirty="0" err="1"/>
              <a:t>Paulu</a:t>
            </a:r>
            <a:r>
              <a:rPr lang="en-US" dirty="0"/>
              <a:t> (2000),  </a:t>
            </a:r>
          </a:p>
          <a:p>
            <a:pPr marL="1314450" indent="-228600">
              <a:lnSpc>
                <a:spcPct val="150000"/>
              </a:lnSpc>
              <a:buNone/>
            </a:pPr>
            <a:r>
              <a:rPr lang="en-US" dirty="0"/>
              <a:t>     </a:t>
            </a:r>
            <a:r>
              <a:rPr lang="en-US" b="1" dirty="0" err="1"/>
              <a:t>Giannetti</a:t>
            </a:r>
            <a:r>
              <a:rPr lang="en-US" b="1" dirty="0"/>
              <a:t> &amp; </a:t>
            </a:r>
            <a:r>
              <a:rPr lang="en-US" b="1" dirty="0" err="1"/>
              <a:t>Laeven</a:t>
            </a:r>
            <a:r>
              <a:rPr lang="en-US" b="1" dirty="0"/>
              <a:t> (2009) (positive impact for Sweden);</a:t>
            </a:r>
          </a:p>
        </p:txBody>
      </p:sp>
    </p:spTree>
    <p:extLst>
      <p:ext uri="{BB962C8B-B14F-4D97-AF65-F5344CB8AC3E}">
        <p14:creationId xmlns:p14="http://schemas.microsoft.com/office/powerpoint/2010/main" xmlns="" val="822604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Paper-1: Market/Book -</a:t>
            </a:r>
            <a:br>
              <a:rPr lang="en-US" sz="2400" dirty="0"/>
            </a:br>
            <a:r>
              <a:rPr lang="en-US" sz="2400" dirty="0"/>
              <a:t>public pension fund ownership</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pSp>
        <p:nvGrpSpPr>
          <p:cNvPr id="3" name="Group 34"/>
          <p:cNvGrpSpPr/>
          <p:nvPr/>
        </p:nvGrpSpPr>
        <p:grpSpPr>
          <a:xfrm>
            <a:off x="1500166" y="1514468"/>
            <a:ext cx="6357982" cy="914400"/>
            <a:chOff x="1500166" y="1500174"/>
            <a:chExt cx="6357982" cy="914400"/>
          </a:xfrm>
        </p:grpSpPr>
        <p:sp>
          <p:nvSpPr>
            <p:cNvPr id="6" name="Rectangle 5"/>
            <p:cNvSpPr/>
            <p:nvPr/>
          </p:nvSpPr>
          <p:spPr>
            <a:xfrm>
              <a:off x="1500166" y="1500174"/>
              <a:ext cx="2143140" cy="91440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Public pension fund ownership </a:t>
              </a:r>
              <a:r>
                <a:rPr lang="en-US" baseline="-25000" dirty="0">
                  <a:solidFill>
                    <a:schemeClr val="tx1"/>
                  </a:solidFill>
                </a:rPr>
                <a:t>T</a:t>
              </a:r>
              <a:endParaRPr lang="en-US" dirty="0">
                <a:solidFill>
                  <a:schemeClr val="tx1"/>
                </a:solidFill>
              </a:endParaRPr>
            </a:p>
          </p:txBody>
        </p:sp>
        <p:sp>
          <p:nvSpPr>
            <p:cNvPr id="7" name="Rectangle 6"/>
            <p:cNvSpPr/>
            <p:nvPr/>
          </p:nvSpPr>
          <p:spPr>
            <a:xfrm>
              <a:off x="5786446" y="1500174"/>
              <a:ext cx="2071702" cy="91440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latin typeface="Times New Roman" pitchFamily="18" charset="0"/>
                  <a:cs typeface="Times New Roman" pitchFamily="18" charset="0"/>
                </a:rPr>
                <a:t>Market/book </a:t>
              </a:r>
              <a:r>
                <a:rPr lang="en-US" baseline="-25000" dirty="0">
                  <a:solidFill>
                    <a:srgbClr val="000000"/>
                  </a:solidFill>
                  <a:latin typeface="Times New Roman" pitchFamily="18" charset="0"/>
                  <a:cs typeface="Times New Roman" pitchFamily="18" charset="0"/>
                </a:rPr>
                <a:t>T</a:t>
              </a:r>
              <a:endParaRPr lang="en-US" dirty="0">
                <a:solidFill>
                  <a:srgbClr val="000000"/>
                </a:solidFill>
                <a:latin typeface="Times New Roman" pitchFamily="18" charset="0"/>
                <a:cs typeface="Times New Roman" pitchFamily="18" charset="0"/>
              </a:endParaRPr>
            </a:p>
            <a:p>
              <a:pPr algn="ctr"/>
              <a:endParaRPr lang="en-US" dirty="0">
                <a:solidFill>
                  <a:schemeClr val="tx1"/>
                </a:solidFill>
              </a:endParaRPr>
            </a:p>
          </p:txBody>
        </p:sp>
        <p:cxnSp>
          <p:nvCxnSpPr>
            <p:cNvPr id="9" name="Straight Arrow Connector 8"/>
            <p:cNvCxnSpPr>
              <a:stCxn id="6" idx="3"/>
              <a:endCxn id="7" idx="1"/>
            </p:cNvCxnSpPr>
            <p:nvPr/>
          </p:nvCxnSpPr>
          <p:spPr>
            <a:xfrm>
              <a:off x="3643306" y="1957374"/>
              <a:ext cx="2143140" cy="1588"/>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1" name="Rectangle 10"/>
          <p:cNvSpPr/>
          <p:nvPr/>
        </p:nvSpPr>
        <p:spPr>
          <a:xfrm>
            <a:off x="1500166" y="2857496"/>
            <a:ext cx="2143140" cy="91440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Δ</a:t>
            </a:r>
            <a:r>
              <a:rPr lang="en-US" b="1" baseline="-25000" dirty="0">
                <a:solidFill>
                  <a:srgbClr val="FF0000"/>
                </a:solidFill>
              </a:rPr>
              <a:t> (T)</a:t>
            </a:r>
            <a:r>
              <a:rPr lang="en-US" b="1" dirty="0">
                <a:solidFill>
                  <a:srgbClr val="FF0000"/>
                </a:solidFill>
              </a:rPr>
              <a:t> </a:t>
            </a:r>
            <a:r>
              <a:rPr lang="en-US" dirty="0">
                <a:solidFill>
                  <a:srgbClr val="000000"/>
                </a:solidFill>
                <a:latin typeface="Times New Roman" pitchFamily="18" charset="0"/>
                <a:cs typeface="Times New Roman" pitchFamily="18" charset="0"/>
              </a:rPr>
              <a:t>Market/book </a:t>
            </a:r>
          </a:p>
          <a:p>
            <a:pPr algn="ctr"/>
            <a:endParaRPr lang="en-US" dirty="0">
              <a:solidFill>
                <a:schemeClr val="tx1"/>
              </a:solidFill>
            </a:endParaRPr>
          </a:p>
        </p:txBody>
      </p:sp>
      <p:sp>
        <p:nvSpPr>
          <p:cNvPr id="10" name="Rectangle 9"/>
          <p:cNvSpPr/>
          <p:nvPr/>
        </p:nvSpPr>
        <p:spPr>
          <a:xfrm>
            <a:off x="5857884" y="2857496"/>
            <a:ext cx="2143140" cy="91440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Δ</a:t>
            </a:r>
            <a:r>
              <a:rPr lang="en-US" b="1" baseline="-25000" dirty="0">
                <a:solidFill>
                  <a:srgbClr val="FF0000"/>
                </a:solidFill>
              </a:rPr>
              <a:t> (T+1)</a:t>
            </a:r>
            <a:r>
              <a:rPr lang="en-US" b="1" dirty="0">
                <a:solidFill>
                  <a:srgbClr val="FF0000"/>
                </a:solidFill>
              </a:rPr>
              <a:t> </a:t>
            </a:r>
            <a:r>
              <a:rPr lang="en-US" dirty="0">
                <a:solidFill>
                  <a:schemeClr val="tx1"/>
                </a:solidFill>
              </a:rPr>
              <a:t>Public pension fund ownership </a:t>
            </a:r>
            <a:r>
              <a:rPr lang="en-US" baseline="-25000" dirty="0">
                <a:solidFill>
                  <a:schemeClr val="tx1"/>
                </a:solidFill>
              </a:rPr>
              <a:t>T</a:t>
            </a:r>
            <a:endParaRPr lang="en-US" dirty="0">
              <a:solidFill>
                <a:schemeClr val="tx1"/>
              </a:solidFill>
            </a:endParaRPr>
          </a:p>
        </p:txBody>
      </p:sp>
      <p:cxnSp>
        <p:nvCxnSpPr>
          <p:cNvPr id="13" name="Straight Arrow Connector 12"/>
          <p:cNvCxnSpPr>
            <a:stCxn id="11" idx="3"/>
            <a:endCxn id="10" idx="1"/>
          </p:cNvCxnSpPr>
          <p:nvPr/>
        </p:nvCxnSpPr>
        <p:spPr>
          <a:xfrm>
            <a:off x="3643306" y="3314696"/>
            <a:ext cx="2214578" cy="1588"/>
          </a:xfrm>
          <a:prstGeom prst="straightConnector1">
            <a:avLst/>
          </a:prstGeom>
          <a:ln w="1905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500166" y="4071942"/>
            <a:ext cx="2071702" cy="91440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Δ</a:t>
            </a:r>
            <a:r>
              <a:rPr lang="en-US" b="1" baseline="-25000" dirty="0">
                <a:solidFill>
                  <a:srgbClr val="FF0000"/>
                </a:solidFill>
              </a:rPr>
              <a:t> (T)</a:t>
            </a:r>
            <a:r>
              <a:rPr lang="en-US" b="1" dirty="0">
                <a:solidFill>
                  <a:srgbClr val="FF0000"/>
                </a:solidFill>
              </a:rPr>
              <a:t> </a:t>
            </a:r>
            <a:r>
              <a:rPr lang="en-US" dirty="0">
                <a:solidFill>
                  <a:schemeClr val="tx1"/>
                </a:solidFill>
              </a:rPr>
              <a:t>Public pension fund ownership </a:t>
            </a:r>
            <a:r>
              <a:rPr lang="en-US" baseline="-25000" dirty="0">
                <a:solidFill>
                  <a:schemeClr val="tx1"/>
                </a:solidFill>
              </a:rPr>
              <a:t>T</a:t>
            </a:r>
            <a:endParaRPr lang="en-US" dirty="0">
              <a:solidFill>
                <a:schemeClr val="tx1"/>
              </a:solidFill>
            </a:endParaRPr>
          </a:p>
        </p:txBody>
      </p:sp>
      <p:sp>
        <p:nvSpPr>
          <p:cNvPr id="15" name="Rectangle 14"/>
          <p:cNvSpPr/>
          <p:nvPr/>
        </p:nvSpPr>
        <p:spPr>
          <a:xfrm>
            <a:off x="5857884" y="4000504"/>
            <a:ext cx="2071702" cy="91440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Δ</a:t>
            </a:r>
            <a:r>
              <a:rPr lang="en-US" b="1" baseline="-25000" dirty="0">
                <a:solidFill>
                  <a:srgbClr val="FF0000"/>
                </a:solidFill>
              </a:rPr>
              <a:t> (T+1)</a:t>
            </a:r>
            <a:r>
              <a:rPr lang="en-US" b="1" dirty="0">
                <a:solidFill>
                  <a:srgbClr val="FF0000"/>
                </a:solidFill>
              </a:rPr>
              <a:t> </a:t>
            </a:r>
            <a:r>
              <a:rPr lang="en-US" dirty="0">
                <a:solidFill>
                  <a:srgbClr val="000000"/>
                </a:solidFill>
                <a:latin typeface="Times New Roman" pitchFamily="18" charset="0"/>
                <a:cs typeface="Times New Roman" pitchFamily="18" charset="0"/>
              </a:rPr>
              <a:t>Market/book </a:t>
            </a:r>
          </a:p>
          <a:p>
            <a:pPr algn="ctr"/>
            <a:endParaRPr lang="en-US" dirty="0">
              <a:solidFill>
                <a:schemeClr val="tx1"/>
              </a:solidFill>
            </a:endParaRPr>
          </a:p>
        </p:txBody>
      </p:sp>
      <p:sp>
        <p:nvSpPr>
          <p:cNvPr id="29" name="TextBox 28"/>
          <p:cNvSpPr txBox="1"/>
          <p:nvPr/>
        </p:nvSpPr>
        <p:spPr>
          <a:xfrm>
            <a:off x="3643306" y="4286256"/>
            <a:ext cx="2069797" cy="369332"/>
          </a:xfrm>
          <a:prstGeom prst="rect">
            <a:avLst/>
          </a:prstGeom>
          <a:noFill/>
        </p:spPr>
        <p:txBody>
          <a:bodyPr wrap="none" rtlCol="0">
            <a:spAutoFit/>
          </a:bodyPr>
          <a:lstStyle/>
          <a:p>
            <a:r>
              <a:rPr lang="en-US" dirty="0">
                <a:solidFill>
                  <a:srgbClr val="005F79"/>
                </a:solidFill>
              </a:rPr>
              <a:t>N o     r e l a t </a:t>
            </a:r>
            <a:r>
              <a:rPr lang="en-US" dirty="0" err="1">
                <a:solidFill>
                  <a:srgbClr val="005F79"/>
                </a:solidFill>
              </a:rPr>
              <a:t>i</a:t>
            </a:r>
            <a:r>
              <a:rPr lang="en-US" dirty="0">
                <a:solidFill>
                  <a:srgbClr val="005F79"/>
                </a:solidFill>
              </a:rPr>
              <a:t> o n</a:t>
            </a:r>
          </a:p>
        </p:txBody>
      </p:sp>
    </p:spTree>
    <p:extLst>
      <p:ext uri="{BB962C8B-B14F-4D97-AF65-F5344CB8AC3E}">
        <p14:creationId xmlns:p14="http://schemas.microsoft.com/office/powerpoint/2010/main" xmlns="" val="85132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par>
                                <p:cTn id="13" presetID="3" presetClass="entr" presetSubtype="1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par>
                                <p:cTn id="16" presetID="4" presetClass="entr" presetSubtype="16"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ox(i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blinds(horizontal)">
                                      <p:cBhvr>
                                        <p:cTn id="26" dur="500"/>
                                        <p:tgtEl>
                                          <p:spTgt spid="2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linds(horizontal)">
                                      <p:cBhvr>
                                        <p:cTn id="2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AB6F83-1793-4B4C-82A2-7081977FF406}"/>
              </a:ext>
            </a:extLst>
          </p:cNvPr>
          <p:cNvSpPr>
            <a:spLocks noGrp="1"/>
          </p:cNvSpPr>
          <p:nvPr>
            <p:ph type="title"/>
          </p:nvPr>
        </p:nvSpPr>
        <p:spPr/>
        <p:txBody>
          <a:bodyPr/>
          <a:lstStyle/>
          <a:p>
            <a:r>
              <a:rPr lang="en-US" dirty="0"/>
              <a:t>Paper-1 Results</a:t>
            </a:r>
          </a:p>
        </p:txBody>
      </p:sp>
      <p:sp>
        <p:nvSpPr>
          <p:cNvPr id="4" name="Footer Placeholder 3">
            <a:extLst>
              <a:ext uri="{FF2B5EF4-FFF2-40B4-BE49-F238E27FC236}">
                <a16:creationId xmlns:a16="http://schemas.microsoft.com/office/drawing/2014/main" xmlns="" id="{CA5AF934-1D46-4A35-BF8D-3CE3EF4D8E90}"/>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8" name="Table 7">
            <a:extLst>
              <a:ext uri="{FF2B5EF4-FFF2-40B4-BE49-F238E27FC236}">
                <a16:creationId xmlns:a16="http://schemas.microsoft.com/office/drawing/2014/main" xmlns="" id="{6CA3DF52-8A46-420C-8325-D2C9155C2F72}"/>
              </a:ext>
            </a:extLst>
          </p:cNvPr>
          <p:cNvGraphicFramePr>
            <a:graphicFrameLocks noGrp="1"/>
          </p:cNvGraphicFramePr>
          <p:nvPr>
            <p:extLst>
              <p:ext uri="{D42A27DB-BD31-4B8C-83A1-F6EECF244321}">
                <p14:modId xmlns:p14="http://schemas.microsoft.com/office/powerpoint/2010/main" xmlns="" val="3384862887"/>
              </p:ext>
            </p:extLst>
          </p:nvPr>
        </p:nvGraphicFramePr>
        <p:xfrm>
          <a:off x="611560" y="1484784"/>
          <a:ext cx="8175625" cy="4648200"/>
        </p:xfrm>
        <a:graphic>
          <a:graphicData uri="http://schemas.openxmlformats.org/drawingml/2006/table">
            <a:tbl>
              <a:tblPr>
                <a:tableStyleId>{2D5ABB26-0587-4C30-8999-92F81FD0307C}</a:tableStyleId>
              </a:tblPr>
              <a:tblGrid>
                <a:gridCol w="3625713">
                  <a:extLst>
                    <a:ext uri="{9D8B030D-6E8A-4147-A177-3AD203B41FA5}">
                      <a16:colId xmlns:a16="http://schemas.microsoft.com/office/drawing/2014/main" xmlns="" val="913581328"/>
                    </a:ext>
                  </a:extLst>
                </a:gridCol>
                <a:gridCol w="1137478">
                  <a:extLst>
                    <a:ext uri="{9D8B030D-6E8A-4147-A177-3AD203B41FA5}">
                      <a16:colId xmlns:a16="http://schemas.microsoft.com/office/drawing/2014/main" xmlns="" val="1361301802"/>
                    </a:ext>
                  </a:extLst>
                </a:gridCol>
                <a:gridCol w="1137478">
                  <a:extLst>
                    <a:ext uri="{9D8B030D-6E8A-4147-A177-3AD203B41FA5}">
                      <a16:colId xmlns:a16="http://schemas.microsoft.com/office/drawing/2014/main" xmlns="" val="299973673"/>
                    </a:ext>
                  </a:extLst>
                </a:gridCol>
                <a:gridCol w="1137478">
                  <a:extLst>
                    <a:ext uri="{9D8B030D-6E8A-4147-A177-3AD203B41FA5}">
                      <a16:colId xmlns:a16="http://schemas.microsoft.com/office/drawing/2014/main" xmlns="" val="3123004328"/>
                    </a:ext>
                  </a:extLst>
                </a:gridCol>
                <a:gridCol w="1137478">
                  <a:extLst>
                    <a:ext uri="{9D8B030D-6E8A-4147-A177-3AD203B41FA5}">
                      <a16:colId xmlns:a16="http://schemas.microsoft.com/office/drawing/2014/main" xmlns="" val="1800835760"/>
                    </a:ext>
                  </a:extLst>
                </a:gridCol>
              </a:tblGrid>
              <a:tr h="239130">
                <a:tc>
                  <a:txBody>
                    <a:bodyPr/>
                    <a:lstStyle/>
                    <a:p>
                      <a:pPr algn="l" fontAlgn="ctr"/>
                      <a:r>
                        <a:rPr lang="en-GB" sz="1600" u="none" strike="noStrike">
                          <a:effectLst/>
                        </a:rPr>
                        <a:t>Dependent variable: </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en-GB" sz="1600" b="1" u="none" strike="noStrike" dirty="0">
                          <a:effectLst/>
                        </a:rPr>
                        <a:t>Market-to-Book </a:t>
                      </a:r>
                      <a:r>
                        <a:rPr lang="en-GB" sz="1600" b="1" u="none" strike="noStrike" baseline="-25000" dirty="0">
                          <a:effectLst/>
                        </a:rPr>
                        <a:t>(T)</a:t>
                      </a:r>
                      <a:r>
                        <a:rPr lang="en-GB" sz="1600" b="1" u="none" strike="noStrike" dirty="0">
                          <a:effectLst/>
                        </a:rPr>
                        <a:t>  </a:t>
                      </a:r>
                      <a:endParaRPr lang="en-GB" sz="1600" b="1"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468346113"/>
                  </a:ext>
                </a:extLst>
              </a:tr>
              <a:tr h="190500">
                <a:tc>
                  <a:txBody>
                    <a:bodyPr/>
                    <a:lstStyle/>
                    <a:p>
                      <a:pPr algn="l" fontAlgn="ct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a:effectLst/>
                        </a:rPr>
                        <a:t>-1</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a:effectLst/>
                        </a:rPr>
                        <a:t>-2</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a:effectLst/>
                        </a:rPr>
                        <a:t>-3</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-4</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07834614"/>
                  </a:ext>
                </a:extLst>
              </a:tr>
              <a:tr h="182880">
                <a:tc rowSpan="2">
                  <a:txBody>
                    <a:bodyPr/>
                    <a:lstStyle/>
                    <a:p>
                      <a:pPr algn="l" fontAlgn="ctr"/>
                      <a:r>
                        <a:rPr lang="en-GB" sz="1600" u="none" strike="noStrike" dirty="0">
                          <a:effectLst/>
                        </a:rPr>
                        <a:t>Total pension funds C.F. rights </a:t>
                      </a:r>
                      <a:r>
                        <a:rPr lang="en-GB" sz="1600" u="none" strike="noStrike" baseline="-25000" dirty="0">
                          <a:effectLst/>
                        </a:rPr>
                        <a:t>(T)</a:t>
                      </a: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l" fontAlgn="ctr"/>
                      <a:r>
                        <a:rPr lang="en-GB" sz="1600" u="none" strike="noStrike" dirty="0">
                          <a:effectLst/>
                        </a:rPr>
                        <a:t>0.093</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rowSpan="2">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rowSpan="2">
                  <a:txBody>
                    <a:bodyPr/>
                    <a:lstStyle/>
                    <a:p>
                      <a:pPr algn="l" fontAlgn="ct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rowSpan="2">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479057183"/>
                  </a:ext>
                </a:extLst>
              </a:tr>
              <a:tr h="182880">
                <a:tc vMerge="1">
                  <a:txBody>
                    <a:bodyPr/>
                    <a:lstStyle/>
                    <a:p>
                      <a:endParaRPr lang="en-US"/>
                    </a:p>
                  </a:txBody>
                  <a:tcPr/>
                </a:tc>
                <a:tc>
                  <a:txBody>
                    <a:bodyPr/>
                    <a:lstStyle/>
                    <a:p>
                      <a:pPr algn="l" fontAlgn="ctr"/>
                      <a:r>
                        <a:rPr lang="en-GB" sz="1600" u="none" strike="noStrike">
                          <a:effectLst/>
                        </a:rPr>
                        <a:t>[0.026]***</a:t>
                      </a:r>
                      <a:endParaRPr lang="en-GB" sz="1600" b="0" i="0" u="none" strike="noStrike">
                        <a:solidFill>
                          <a:srgbClr val="000000"/>
                        </a:solidFill>
                        <a:effectLst/>
                        <a:latin typeface="Georgia" panose="02040502050405020303" pitchFamily="18" charset="0"/>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3120188242"/>
                  </a:ext>
                </a:extLst>
              </a:tr>
              <a:tr h="190500">
                <a:tc>
                  <a:txBody>
                    <a:bodyPr/>
                    <a:lstStyle/>
                    <a:p>
                      <a:pPr algn="l" fontAlgn="ctr"/>
                      <a:r>
                        <a:rPr lang="en-GB" sz="1600" b="1" u="none" strike="noStrike" dirty="0">
                          <a:effectLst/>
                        </a:rPr>
                        <a:t>Public pension fund C.F. rights </a:t>
                      </a:r>
                      <a:r>
                        <a:rPr lang="en-GB" sz="1600" b="1" u="none" strike="noStrike" baseline="-25000" dirty="0">
                          <a:effectLst/>
                        </a:rPr>
                        <a:t>(T)</a:t>
                      </a:r>
                      <a:r>
                        <a:rPr lang="en-GB" sz="1600" b="1" u="none" strike="noStrike" dirty="0">
                          <a:effectLst/>
                        </a:rPr>
                        <a:t>  </a:t>
                      </a:r>
                      <a:endParaRPr lang="en-GB" sz="1600" b="1" i="0" u="none" strike="noStrike" dirty="0">
                        <a:solidFill>
                          <a:srgbClr val="000000"/>
                        </a:solidFill>
                        <a:effectLst/>
                        <a:latin typeface="Georgia" panose="02040502050405020303" pitchFamily="18" charset="0"/>
                      </a:endParaRPr>
                    </a:p>
                  </a:txBody>
                  <a:tcPr marL="7620" marR="7620" marT="7620" marB="0" anchor="ctr"/>
                </a:tc>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0.195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0.211</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297974936"/>
                  </a:ext>
                </a:extLst>
              </a:tr>
              <a:tr h="182880">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[0.078]**</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[0.083]**</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880002675"/>
                  </a:ext>
                </a:extLst>
              </a:tr>
              <a:tr h="335280">
                <a:tc>
                  <a:txBody>
                    <a:bodyPr/>
                    <a:lstStyle/>
                    <a:p>
                      <a:pPr algn="l" fontAlgn="ctr"/>
                      <a:r>
                        <a:rPr lang="en-GB" sz="1600" u="none" strike="noStrike">
                          <a:effectLst/>
                        </a:rPr>
                        <a:t>Premium pension fund C.F. rights </a:t>
                      </a:r>
                      <a:r>
                        <a:rPr lang="en-GB" sz="1600" u="none" strike="noStrike" baseline="-25000">
                          <a:effectLst/>
                        </a:rPr>
                        <a:t>(T)</a:t>
                      </a: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-0.018</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4129923692"/>
                  </a:ext>
                </a:extLst>
              </a:tr>
              <a:tr h="182880">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[0.007]</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[0.009]</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662283173"/>
                  </a:ext>
                </a:extLst>
              </a:tr>
              <a:tr h="190500">
                <a:tc>
                  <a:txBody>
                    <a:bodyPr/>
                    <a:lstStyle/>
                    <a:p>
                      <a:pPr algn="l" fontAlgn="ctr"/>
                      <a:r>
                        <a:rPr lang="en-GB" sz="1600" u="none" strike="noStrike">
                          <a:effectLst/>
                        </a:rPr>
                        <a:t>Largest owner C.F. rights </a:t>
                      </a:r>
                      <a:r>
                        <a:rPr lang="en-GB" sz="1600" u="none" strike="noStrike" baseline="-25000">
                          <a:effectLst/>
                        </a:rPr>
                        <a:t>(T)</a:t>
                      </a: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-0.006</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-0.006</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-0.007</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-0.006</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4249679606"/>
                  </a:ext>
                </a:extLst>
              </a:tr>
              <a:tr h="182880">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[0.005]</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2102260614"/>
                  </a:ext>
                </a:extLst>
              </a:tr>
              <a:tr h="190500">
                <a:tc>
                  <a:txBody>
                    <a:bodyPr/>
                    <a:lstStyle/>
                    <a:p>
                      <a:pPr algn="l" fontAlgn="ctr"/>
                      <a:r>
                        <a:rPr lang="en-GB" sz="1600" u="none" strike="noStrike">
                          <a:effectLst/>
                        </a:rPr>
                        <a:t>Log (no. of employees) </a:t>
                      </a:r>
                      <a:r>
                        <a:rPr lang="en-GB" sz="1600" u="none" strike="noStrike" baseline="-25000">
                          <a:effectLst/>
                        </a:rPr>
                        <a:t>(T)</a:t>
                      </a: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-0.221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-0.202</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-0.109</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-0.189</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4234418329"/>
                  </a:ext>
                </a:extLst>
              </a:tr>
              <a:tr h="289560">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[0.058]***</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[0.060]***</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[0.050]***</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[0.057]***</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688700041"/>
                  </a:ext>
                </a:extLst>
              </a:tr>
              <a:tr h="190500">
                <a:tc>
                  <a:txBody>
                    <a:bodyPr/>
                    <a:lstStyle/>
                    <a:p>
                      <a:pPr algn="l" fontAlgn="ctr"/>
                      <a:r>
                        <a:rPr lang="en-GB" sz="1600" u="none" strike="noStrike">
                          <a:effectLst/>
                        </a:rPr>
                        <a:t>Debt/Total assets </a:t>
                      </a:r>
                      <a:r>
                        <a:rPr lang="en-GB" sz="1600" u="none" strike="noStrike" baseline="-25000">
                          <a:effectLst/>
                        </a:rPr>
                        <a:t>(T)</a:t>
                      </a: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-1.381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-1.560</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-1.743</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-1.672</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1329739499"/>
                  </a:ext>
                </a:extLst>
              </a:tr>
              <a:tr h="182880">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[0.957]</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[0.934]*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[0.902]*</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[0.907]*</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72971235"/>
                  </a:ext>
                </a:extLst>
              </a:tr>
              <a:tr h="190500">
                <a:tc>
                  <a:txBody>
                    <a:bodyPr/>
                    <a:lstStyle/>
                    <a:p>
                      <a:pPr algn="l" fontAlgn="ctr"/>
                      <a:r>
                        <a:rPr lang="en-GB" sz="1600" u="none" strike="noStrike">
                          <a:effectLst/>
                        </a:rPr>
                        <a:t>Illiquidity </a:t>
                      </a:r>
                      <a:r>
                        <a:rPr lang="en-GB" sz="1600" u="none" strike="noStrike" baseline="-25000">
                          <a:effectLst/>
                        </a:rPr>
                        <a:t>(T)</a:t>
                      </a: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-0.003</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-0.003</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-0.003</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-0.003</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959022400"/>
                  </a:ext>
                </a:extLst>
              </a:tr>
              <a:tr h="182880">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[0.004]</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246111164"/>
                  </a:ext>
                </a:extLst>
              </a:tr>
              <a:tr h="190500">
                <a:tc>
                  <a:txBody>
                    <a:bodyPr/>
                    <a:lstStyle/>
                    <a:p>
                      <a:pPr algn="l" fontAlgn="ctr"/>
                      <a:r>
                        <a:rPr lang="en-GB" sz="1600" u="none" strike="noStrike">
                          <a:effectLst/>
                        </a:rPr>
                        <a:t>Multiple shares </a:t>
                      </a:r>
                      <a:r>
                        <a:rPr lang="en-GB" sz="1600" u="none" strike="noStrike" baseline="-25000">
                          <a:effectLst/>
                        </a:rPr>
                        <a:t>(T)</a:t>
                      </a: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-0.293</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-0.215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-0.222</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-0.195</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064652592"/>
                  </a:ext>
                </a:extLst>
              </a:tr>
              <a:tr h="182880">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[0.229]</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[0.214]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a:effectLst/>
                        </a:rPr>
                        <a:t>[0.221]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l" fontAlgn="ctr"/>
                      <a:r>
                        <a:rPr lang="en-GB" sz="1600" u="none" strike="noStrike" dirty="0">
                          <a:effectLst/>
                        </a:rPr>
                        <a:t>[0.212]</a:t>
                      </a:r>
                      <a:endParaRPr lang="en-GB" sz="1600" b="0" i="0" u="none" strike="noStrike" dirty="0">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335532574"/>
                  </a:ext>
                </a:extLst>
              </a:tr>
            </a:tbl>
          </a:graphicData>
        </a:graphic>
      </p:graphicFrame>
      <p:sp>
        <p:nvSpPr>
          <p:cNvPr id="9" name="TextBox 8">
            <a:extLst>
              <a:ext uri="{FF2B5EF4-FFF2-40B4-BE49-F238E27FC236}">
                <a16:creationId xmlns:a16="http://schemas.microsoft.com/office/drawing/2014/main" xmlns="" id="{4388C5BD-09F9-457E-93D0-33006EBBE4BD}"/>
              </a:ext>
            </a:extLst>
          </p:cNvPr>
          <p:cNvSpPr txBox="1"/>
          <p:nvPr/>
        </p:nvSpPr>
        <p:spPr>
          <a:xfrm>
            <a:off x="467544" y="1988398"/>
            <a:ext cx="8319641" cy="1584176"/>
          </a:xfrm>
          <a:prstGeom prst="rect">
            <a:avLst/>
          </a:prstGeom>
          <a:noFill/>
          <a:ln w="381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xmlns="" val="32529067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B68A7E-BCD4-466A-92C3-9311CBA86140}"/>
              </a:ext>
            </a:extLst>
          </p:cNvPr>
          <p:cNvSpPr>
            <a:spLocks noGrp="1"/>
          </p:cNvSpPr>
          <p:nvPr>
            <p:ph type="title"/>
          </p:nvPr>
        </p:nvSpPr>
        <p:spPr/>
        <p:txBody>
          <a:bodyPr/>
          <a:lstStyle/>
          <a:p>
            <a:r>
              <a:rPr lang="en-US" dirty="0"/>
              <a:t>Paper-1 Results</a:t>
            </a:r>
          </a:p>
        </p:txBody>
      </p:sp>
      <p:sp>
        <p:nvSpPr>
          <p:cNvPr id="4" name="Footer Placeholder 3">
            <a:extLst>
              <a:ext uri="{FF2B5EF4-FFF2-40B4-BE49-F238E27FC236}">
                <a16:creationId xmlns:a16="http://schemas.microsoft.com/office/drawing/2014/main" xmlns="" id="{6E84E035-6A5F-4652-8F33-CA63CA89D59A}"/>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a:extLst>
              <a:ext uri="{FF2B5EF4-FFF2-40B4-BE49-F238E27FC236}">
                <a16:creationId xmlns:a16="http://schemas.microsoft.com/office/drawing/2014/main" xmlns="" id="{2D711ECB-AF6B-4AB2-833B-E1224228FBF9}"/>
              </a:ext>
            </a:extLst>
          </p:cNvPr>
          <p:cNvGraphicFramePr>
            <a:graphicFrameLocks noGrp="1"/>
          </p:cNvGraphicFramePr>
          <p:nvPr>
            <p:extLst>
              <p:ext uri="{D42A27DB-BD31-4B8C-83A1-F6EECF244321}">
                <p14:modId xmlns:p14="http://schemas.microsoft.com/office/powerpoint/2010/main" xmlns="" val="4120954202"/>
              </p:ext>
            </p:extLst>
          </p:nvPr>
        </p:nvGraphicFramePr>
        <p:xfrm>
          <a:off x="344470" y="1484784"/>
          <a:ext cx="8594726" cy="4770120"/>
        </p:xfrm>
        <a:graphic>
          <a:graphicData uri="http://schemas.openxmlformats.org/drawingml/2006/table">
            <a:tbl>
              <a:tblPr>
                <a:tableStyleId>{2D5ABB26-0587-4C30-8999-92F81FD0307C}</a:tableStyleId>
              </a:tblPr>
              <a:tblGrid>
                <a:gridCol w="3937106">
                  <a:extLst>
                    <a:ext uri="{9D8B030D-6E8A-4147-A177-3AD203B41FA5}">
                      <a16:colId xmlns:a16="http://schemas.microsoft.com/office/drawing/2014/main" xmlns="" val="2679292168"/>
                    </a:ext>
                  </a:extLst>
                </a:gridCol>
                <a:gridCol w="1235170">
                  <a:extLst>
                    <a:ext uri="{9D8B030D-6E8A-4147-A177-3AD203B41FA5}">
                      <a16:colId xmlns:a16="http://schemas.microsoft.com/office/drawing/2014/main" xmlns="" val="2765170083"/>
                    </a:ext>
                  </a:extLst>
                </a:gridCol>
                <a:gridCol w="1827022">
                  <a:extLst>
                    <a:ext uri="{9D8B030D-6E8A-4147-A177-3AD203B41FA5}">
                      <a16:colId xmlns:a16="http://schemas.microsoft.com/office/drawing/2014/main" xmlns="" val="1101609784"/>
                    </a:ext>
                  </a:extLst>
                </a:gridCol>
                <a:gridCol w="1595428">
                  <a:extLst>
                    <a:ext uri="{9D8B030D-6E8A-4147-A177-3AD203B41FA5}">
                      <a16:colId xmlns:a16="http://schemas.microsoft.com/office/drawing/2014/main" xmlns="" val="38495447"/>
                    </a:ext>
                  </a:extLst>
                </a:gridCol>
              </a:tblGrid>
              <a:tr h="190500">
                <a:tc>
                  <a:txBody>
                    <a:bodyPr/>
                    <a:lstStyle/>
                    <a:p>
                      <a:pPr algn="l" fontAlgn="ctr"/>
                      <a:r>
                        <a:rPr lang="en-GB" sz="1600" u="none" strike="noStrike" dirty="0">
                          <a:effectLst/>
                        </a:rPr>
                        <a:t>Dependent variable:</a:t>
                      </a:r>
                      <a:endParaRPr lang="en-GB"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600" b="1" u="none" strike="noStrike" dirty="0">
                          <a:effectLst/>
                        </a:rPr>
                        <a:t>Δ</a:t>
                      </a:r>
                      <a:r>
                        <a:rPr lang="en-GB" sz="1600" b="1" u="none" strike="noStrike" baseline="-25000" dirty="0">
                          <a:effectLst/>
                        </a:rPr>
                        <a:t> (T+1)</a:t>
                      </a:r>
                      <a:r>
                        <a:rPr lang="en-GB" sz="1600" b="1" u="none" strike="noStrike" dirty="0">
                          <a:effectLst/>
                        </a:rPr>
                        <a:t> Public pension fund C.F. rights </a:t>
                      </a:r>
                      <a:endParaRPr lang="en-GB" sz="1600" b="1"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812040308"/>
                  </a:ext>
                </a:extLst>
              </a:tr>
              <a:tr h="388620">
                <a:tc>
                  <a:txBody>
                    <a:bodyPr/>
                    <a:lstStyle/>
                    <a:p>
                      <a:pPr algn="l" fontAlgn="ctr"/>
                      <a:r>
                        <a:rPr lang="en-GB" sz="1600" u="none" strike="noStrike" dirty="0">
                          <a:effectLst/>
                        </a:rPr>
                        <a:t> </a:t>
                      </a:r>
                      <a:endParaRPr lang="en-GB"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Total Sample (2001-2011) </a:t>
                      </a:r>
                      <a:endParaRPr lang="en-GB"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a:effectLst/>
                        </a:rPr>
                        <a:t>Subsample (2001-2006)</a:t>
                      </a:r>
                      <a:endParaRPr lang="en-GB" sz="1600" b="0" i="0" u="none" strike="noStrike">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Subsample (2007-2011)</a:t>
                      </a:r>
                      <a:endParaRPr lang="en-GB"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85169662"/>
                  </a:ext>
                </a:extLst>
              </a:tr>
              <a:tr h="54243">
                <a:tc>
                  <a:txBody>
                    <a:bodyPr/>
                    <a:lstStyle/>
                    <a:p>
                      <a:pPr algn="l" fontAlgn="ctr"/>
                      <a:r>
                        <a:rPr lang="el-GR" sz="1600" b="1" u="none" strike="noStrike" dirty="0">
                          <a:effectLst/>
                        </a:rPr>
                        <a:t>Δ</a:t>
                      </a:r>
                      <a:r>
                        <a:rPr lang="el-GR" sz="1600" b="1" u="none" strike="noStrike" baseline="-25000" dirty="0">
                          <a:effectLst/>
                        </a:rPr>
                        <a:t> (</a:t>
                      </a:r>
                      <a:r>
                        <a:rPr lang="en-GB" sz="1600" b="1" u="none" strike="noStrike" baseline="-25000" dirty="0">
                          <a:effectLst/>
                        </a:rPr>
                        <a:t>T)</a:t>
                      </a:r>
                      <a:r>
                        <a:rPr lang="en-GB" sz="1600" b="1" u="none" strike="noStrike" dirty="0">
                          <a:effectLst/>
                        </a:rPr>
                        <a:t> Market-to-Book</a:t>
                      </a:r>
                      <a:endParaRPr lang="en-GB" sz="1600" b="1"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a:effectLst/>
                        </a:rPr>
                        <a:t>-0.004</a:t>
                      </a:r>
                      <a:endParaRPr lang="en-GB" sz="1600" b="0" i="0" u="none" strike="noStrike">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a:effectLst/>
                        </a:rPr>
                        <a:t>0.139</a:t>
                      </a:r>
                      <a:endParaRPr lang="en-GB" sz="1600" b="0" i="0" u="none" strike="noStrike">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a:effectLst/>
                        </a:rPr>
                        <a:t>-0.019</a:t>
                      </a:r>
                      <a:endParaRPr lang="en-GB" sz="1600" b="0" i="0" u="none" strike="noStrike">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193267965"/>
                  </a:ext>
                </a:extLst>
              </a:tr>
              <a:tr h="182880">
                <a:tc>
                  <a:txBody>
                    <a:bodyPr/>
                    <a:lstStyle/>
                    <a:p>
                      <a:pPr algn="l" fontAlgn="t"/>
                      <a:endParaRPr lang="en-GB" sz="1600" b="0" i="0" u="none" strike="noStrike">
                        <a:solidFill>
                          <a:srgbClr val="000000"/>
                        </a:solidFill>
                        <a:effectLst/>
                        <a:latin typeface="+mn-lt"/>
                      </a:endParaRPr>
                    </a:p>
                  </a:txBody>
                  <a:tcPr marL="7620" marR="7620" marT="7620" marB="0"/>
                </a:tc>
                <a:tc>
                  <a:txBody>
                    <a:bodyPr/>
                    <a:lstStyle/>
                    <a:p>
                      <a:pPr algn="ctr" fontAlgn="ctr"/>
                      <a:r>
                        <a:rPr lang="en-GB" sz="1600" u="none" strike="noStrike">
                          <a:effectLst/>
                        </a:rPr>
                        <a:t>[0.038]</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[0.066]**</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[0.036]</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1721330840"/>
                  </a:ext>
                </a:extLst>
              </a:tr>
              <a:tr h="190500">
                <a:tc>
                  <a:txBody>
                    <a:bodyPr/>
                    <a:lstStyle/>
                    <a:p>
                      <a:pPr algn="l" fontAlgn="ctr"/>
                      <a:r>
                        <a:rPr lang="en-GB" sz="1600" u="none" strike="noStrike">
                          <a:effectLst/>
                        </a:rPr>
                        <a:t>OMX </a:t>
                      </a:r>
                      <a:r>
                        <a:rPr lang="en-GB" sz="1600" u="none" strike="noStrike" baseline="-25000">
                          <a:effectLst/>
                        </a:rPr>
                        <a:t>(T)</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-0.052</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0.225</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-0.225</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2465869796"/>
                  </a:ext>
                </a:extLst>
              </a:tr>
              <a:tr h="182880">
                <a:tc>
                  <a:txBody>
                    <a:bodyPr/>
                    <a:lstStyle/>
                    <a:p>
                      <a:pPr algn="l" fontAlgn="ct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[0.221]</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[0.414]</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[0.242]</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1484274057"/>
                  </a:ext>
                </a:extLst>
              </a:tr>
              <a:tr h="190500">
                <a:tc>
                  <a:txBody>
                    <a:bodyPr/>
                    <a:lstStyle/>
                    <a:p>
                      <a:pPr algn="l" fontAlgn="ctr"/>
                      <a:r>
                        <a:rPr lang="en-GB" sz="1600" u="none" strike="noStrike">
                          <a:effectLst/>
                        </a:rPr>
                        <a:t>Multiple shares </a:t>
                      </a:r>
                      <a:r>
                        <a:rPr lang="en-GB" sz="1600" u="none" strike="noStrike" baseline="-25000">
                          <a:effectLst/>
                        </a:rPr>
                        <a:t>(T)</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-0.057</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-0.066</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-0.041</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3981192789"/>
                  </a:ext>
                </a:extLst>
              </a:tr>
              <a:tr h="182880">
                <a:tc>
                  <a:txBody>
                    <a:bodyPr/>
                    <a:lstStyle/>
                    <a:p>
                      <a:pPr algn="l" fontAlgn="ct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[0.132]</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[0.245]</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[0.142]</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522742472"/>
                  </a:ext>
                </a:extLst>
              </a:tr>
              <a:tr h="190500">
                <a:tc>
                  <a:txBody>
                    <a:bodyPr/>
                    <a:lstStyle/>
                    <a:p>
                      <a:pPr algn="l" fontAlgn="ctr"/>
                      <a:r>
                        <a:rPr lang="en-GB" sz="1600" u="none" strike="noStrike">
                          <a:effectLst/>
                        </a:rPr>
                        <a:t>Company Age </a:t>
                      </a:r>
                      <a:r>
                        <a:rPr lang="en-GB" sz="1600" u="none" strike="noStrike" baseline="-25000">
                          <a:effectLst/>
                        </a:rPr>
                        <a:t>(T)</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0.0004</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0.001</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-0.001</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71278394"/>
                  </a:ext>
                </a:extLst>
              </a:tr>
              <a:tr h="182880">
                <a:tc>
                  <a:txBody>
                    <a:bodyPr/>
                    <a:lstStyle/>
                    <a:p>
                      <a:pPr algn="l" fontAlgn="ct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[0.001]</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[0.001]</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[0.001]</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1533421627"/>
                  </a:ext>
                </a:extLst>
              </a:tr>
              <a:tr h="190500">
                <a:tc>
                  <a:txBody>
                    <a:bodyPr/>
                    <a:lstStyle/>
                    <a:p>
                      <a:pPr algn="l" fontAlgn="ctr"/>
                      <a:r>
                        <a:rPr lang="en-GB" sz="1600" u="none" strike="noStrike">
                          <a:effectLst/>
                        </a:rPr>
                        <a:t>Largest owner C.F. rights </a:t>
                      </a:r>
                      <a:r>
                        <a:rPr lang="en-GB" sz="1600" u="none" strike="noStrike" baseline="-25000">
                          <a:effectLst/>
                        </a:rPr>
                        <a:t>(T)</a:t>
                      </a:r>
                      <a:r>
                        <a:rPr lang="en-GB" sz="1600" u="none" strike="noStrike">
                          <a:effectLst/>
                        </a:rPr>
                        <a:t>  </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0.001</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0.004</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-0.001</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1189786106"/>
                  </a:ext>
                </a:extLst>
              </a:tr>
              <a:tr h="182880">
                <a:tc>
                  <a:txBody>
                    <a:bodyPr/>
                    <a:lstStyle/>
                    <a:p>
                      <a:pPr algn="l" fontAlgn="ct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[0.006]</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[0.009]</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[0.008]</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3445531491"/>
                  </a:ext>
                </a:extLst>
              </a:tr>
              <a:tr h="190500">
                <a:tc>
                  <a:txBody>
                    <a:bodyPr/>
                    <a:lstStyle/>
                    <a:p>
                      <a:pPr algn="l" fontAlgn="ctr"/>
                      <a:r>
                        <a:rPr lang="en-GB" sz="1600" u="none" strike="noStrike">
                          <a:effectLst/>
                        </a:rPr>
                        <a:t>ROE </a:t>
                      </a:r>
                      <a:r>
                        <a:rPr lang="en-GB" sz="1600" u="none" strike="noStrike" baseline="-25000">
                          <a:effectLst/>
                        </a:rPr>
                        <a:t>(T)</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0.070</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0.547</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-0.276</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914556306"/>
                  </a:ext>
                </a:extLst>
              </a:tr>
              <a:tr h="182880">
                <a:tc>
                  <a:txBody>
                    <a:bodyPr/>
                    <a:lstStyle/>
                    <a:p>
                      <a:pPr algn="l" fontAlgn="ct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[0.197]</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[0.297]*</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[0.240]</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1276113291"/>
                  </a:ext>
                </a:extLst>
              </a:tr>
              <a:tr h="190500">
                <a:tc>
                  <a:txBody>
                    <a:bodyPr/>
                    <a:lstStyle/>
                    <a:p>
                      <a:pPr algn="l" fontAlgn="ctr"/>
                      <a:r>
                        <a:rPr lang="en-GB" sz="1600" u="none" strike="noStrike">
                          <a:effectLst/>
                        </a:rPr>
                        <a:t>Debt/total assets </a:t>
                      </a:r>
                      <a:r>
                        <a:rPr lang="en-GB" sz="1600" u="none" strike="noStrike" baseline="-25000">
                          <a:effectLst/>
                        </a:rPr>
                        <a:t>(T)</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0.080</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0.337</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0.087</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2187611417"/>
                  </a:ext>
                </a:extLst>
              </a:tr>
              <a:tr h="182880">
                <a:tc>
                  <a:txBody>
                    <a:bodyPr/>
                    <a:lstStyle/>
                    <a:p>
                      <a:pPr algn="l" fontAlgn="ct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[0.450]</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[0.736]</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[0.553]</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1578885155"/>
                  </a:ext>
                </a:extLst>
              </a:tr>
              <a:tr h="190500">
                <a:tc>
                  <a:txBody>
                    <a:bodyPr/>
                    <a:lstStyle/>
                    <a:p>
                      <a:pPr algn="l" fontAlgn="ctr"/>
                      <a:r>
                        <a:rPr lang="en-GB" sz="1600" u="none" strike="noStrike">
                          <a:effectLst/>
                        </a:rPr>
                        <a:t>Log (no. of employees)</a:t>
                      </a:r>
                      <a:r>
                        <a:rPr lang="en-GB" sz="1600" u="none" strike="noStrike" baseline="-25000">
                          <a:effectLst/>
                        </a:rPr>
                        <a:t> (T)</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0.002</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-0.068</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0.047</a:t>
                      </a:r>
                      <a:endParaRPr lang="en-GB" sz="16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xmlns="" val="2037593551"/>
                  </a:ext>
                </a:extLst>
              </a:tr>
              <a:tr h="190500">
                <a:tc>
                  <a:txBody>
                    <a:bodyPr/>
                    <a:lstStyle/>
                    <a:p>
                      <a:pPr algn="l" fontAlgn="ct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[0.032]</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a:effectLst/>
                        </a:rPr>
                        <a:t>[0.054]</a:t>
                      </a:r>
                      <a:endParaRPr lang="en-GB" sz="1600" b="0" i="0" u="none" strike="noStrike">
                        <a:solidFill>
                          <a:srgbClr val="000000"/>
                        </a:solidFill>
                        <a:effectLst/>
                        <a:latin typeface="+mn-lt"/>
                      </a:endParaRPr>
                    </a:p>
                  </a:txBody>
                  <a:tcPr marL="7620" marR="7620" marT="7620" marB="0" anchor="ctr"/>
                </a:tc>
                <a:tc>
                  <a:txBody>
                    <a:bodyPr/>
                    <a:lstStyle/>
                    <a:p>
                      <a:pPr algn="ctr" fontAlgn="ctr"/>
                      <a:r>
                        <a:rPr lang="en-GB" sz="1600" u="none" strike="noStrike" dirty="0">
                          <a:effectLst/>
                        </a:rPr>
                        <a:t>[0.038]</a:t>
                      </a:r>
                      <a:endParaRPr lang="en-GB" sz="16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xmlns="" val="1476731994"/>
                  </a:ext>
                </a:extLst>
              </a:tr>
            </a:tbl>
          </a:graphicData>
        </a:graphic>
      </p:graphicFrame>
      <p:sp>
        <p:nvSpPr>
          <p:cNvPr id="10" name="TextBox 9">
            <a:extLst>
              <a:ext uri="{FF2B5EF4-FFF2-40B4-BE49-F238E27FC236}">
                <a16:creationId xmlns:a16="http://schemas.microsoft.com/office/drawing/2014/main" xmlns="" id="{2C3C0A42-0823-408D-99E6-FE4D1A5C8BF6}"/>
              </a:ext>
            </a:extLst>
          </p:cNvPr>
          <p:cNvSpPr txBox="1"/>
          <p:nvPr/>
        </p:nvSpPr>
        <p:spPr>
          <a:xfrm>
            <a:off x="300646" y="2228689"/>
            <a:ext cx="8594726" cy="555244"/>
          </a:xfrm>
          <a:prstGeom prst="rect">
            <a:avLst/>
          </a:prstGeom>
          <a:noFill/>
          <a:ln w="381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xmlns="" val="25300899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96DADB-6333-4AEE-A5F6-31BEAC99C127}"/>
              </a:ext>
            </a:extLst>
          </p:cNvPr>
          <p:cNvSpPr>
            <a:spLocks noGrp="1"/>
          </p:cNvSpPr>
          <p:nvPr>
            <p:ph type="title"/>
          </p:nvPr>
        </p:nvSpPr>
        <p:spPr/>
        <p:txBody>
          <a:bodyPr/>
          <a:lstStyle/>
          <a:p>
            <a:r>
              <a:rPr lang="en-US" dirty="0"/>
              <a:t>Paper-1 Results</a:t>
            </a:r>
          </a:p>
        </p:txBody>
      </p:sp>
      <p:sp>
        <p:nvSpPr>
          <p:cNvPr id="4" name="Footer Placeholder 3">
            <a:extLst>
              <a:ext uri="{FF2B5EF4-FFF2-40B4-BE49-F238E27FC236}">
                <a16:creationId xmlns:a16="http://schemas.microsoft.com/office/drawing/2014/main" xmlns="" id="{841C0B61-3B60-420E-A7D5-FDB96458B420}"/>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a:extLst>
              <a:ext uri="{FF2B5EF4-FFF2-40B4-BE49-F238E27FC236}">
                <a16:creationId xmlns:a16="http://schemas.microsoft.com/office/drawing/2014/main" xmlns="" id="{AA2B5A72-8A22-4109-9583-EE28AF9ECA96}"/>
              </a:ext>
            </a:extLst>
          </p:cNvPr>
          <p:cNvGraphicFramePr>
            <a:graphicFrameLocks noGrp="1"/>
          </p:cNvGraphicFramePr>
          <p:nvPr>
            <p:extLst>
              <p:ext uri="{D42A27DB-BD31-4B8C-83A1-F6EECF244321}">
                <p14:modId xmlns:p14="http://schemas.microsoft.com/office/powerpoint/2010/main" xmlns="" val="3484456005"/>
              </p:ext>
            </p:extLst>
          </p:nvPr>
        </p:nvGraphicFramePr>
        <p:xfrm>
          <a:off x="290262" y="1556792"/>
          <a:ext cx="8640961" cy="4060261"/>
        </p:xfrm>
        <a:graphic>
          <a:graphicData uri="http://schemas.openxmlformats.org/drawingml/2006/table">
            <a:tbl>
              <a:tblPr>
                <a:tableStyleId>{2D5ABB26-0587-4C30-8999-92F81FD0307C}</a:tableStyleId>
              </a:tblPr>
              <a:tblGrid>
                <a:gridCol w="3703268">
                  <a:extLst>
                    <a:ext uri="{9D8B030D-6E8A-4147-A177-3AD203B41FA5}">
                      <a16:colId xmlns:a16="http://schemas.microsoft.com/office/drawing/2014/main" xmlns="" val="3177291983"/>
                    </a:ext>
                  </a:extLst>
                </a:gridCol>
                <a:gridCol w="1718511">
                  <a:extLst>
                    <a:ext uri="{9D8B030D-6E8A-4147-A177-3AD203B41FA5}">
                      <a16:colId xmlns:a16="http://schemas.microsoft.com/office/drawing/2014/main" xmlns="" val="2415854222"/>
                    </a:ext>
                  </a:extLst>
                </a:gridCol>
                <a:gridCol w="1718511">
                  <a:extLst>
                    <a:ext uri="{9D8B030D-6E8A-4147-A177-3AD203B41FA5}">
                      <a16:colId xmlns:a16="http://schemas.microsoft.com/office/drawing/2014/main" xmlns="" val="3693333827"/>
                    </a:ext>
                  </a:extLst>
                </a:gridCol>
                <a:gridCol w="1500671">
                  <a:extLst>
                    <a:ext uri="{9D8B030D-6E8A-4147-A177-3AD203B41FA5}">
                      <a16:colId xmlns:a16="http://schemas.microsoft.com/office/drawing/2014/main" xmlns="" val="2843906484"/>
                    </a:ext>
                  </a:extLst>
                </a:gridCol>
              </a:tblGrid>
              <a:tr h="271232">
                <a:tc>
                  <a:txBody>
                    <a:bodyPr/>
                    <a:lstStyle/>
                    <a:p>
                      <a:pPr algn="l" fontAlgn="ctr"/>
                      <a:r>
                        <a:rPr lang="en-GB" sz="1600" u="none" strike="noStrike">
                          <a:effectLst/>
                        </a:rPr>
                        <a:t>Dependent variable:</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l-GR" sz="1600" b="1" u="none" strike="noStrike" dirty="0">
                          <a:effectLst/>
                        </a:rPr>
                        <a:t>Δ</a:t>
                      </a:r>
                      <a:r>
                        <a:rPr lang="el-GR" sz="1600" b="1" u="none" strike="noStrike" baseline="-25000" dirty="0">
                          <a:effectLst/>
                        </a:rPr>
                        <a:t> (</a:t>
                      </a:r>
                      <a:r>
                        <a:rPr lang="en-GB" sz="1600" b="1" u="none" strike="noStrike" baseline="-25000" dirty="0">
                          <a:effectLst/>
                        </a:rPr>
                        <a:t>T+1)</a:t>
                      </a:r>
                      <a:r>
                        <a:rPr lang="en-GB" sz="1600" b="1" u="none" strike="noStrike" dirty="0">
                          <a:effectLst/>
                        </a:rPr>
                        <a:t> Market-to-Book</a:t>
                      </a:r>
                      <a:endParaRPr lang="en-GB" sz="1600" b="1"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787752396"/>
                  </a:ext>
                </a:extLst>
              </a:tr>
              <a:tr h="534245">
                <a:tc>
                  <a:txBody>
                    <a:bodyPr/>
                    <a:lstStyle/>
                    <a:p>
                      <a:pPr algn="l" fontAlgn="ct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600" u="none" strike="noStrike">
                          <a:effectLst/>
                        </a:rPr>
                        <a:t>Total Sample (2001-2011)</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a:effectLst/>
                        </a:rPr>
                        <a:t>Subsample (2001-2006)</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Subsample (2007-2011)</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20107311"/>
                  </a:ext>
                </a:extLst>
              </a:tr>
              <a:tr h="271232">
                <a:tc rowSpan="2">
                  <a:txBody>
                    <a:bodyPr/>
                    <a:lstStyle/>
                    <a:p>
                      <a:pPr algn="ctr" fontAlgn="ctr"/>
                      <a:r>
                        <a:rPr lang="en-GB" sz="1600" b="1" u="none" strike="noStrike" dirty="0">
                          <a:effectLst/>
                        </a:rPr>
                        <a:t>Δ</a:t>
                      </a:r>
                      <a:r>
                        <a:rPr lang="en-GB" sz="1600" b="1" u="none" strike="noStrike" baseline="-25000" dirty="0">
                          <a:effectLst/>
                        </a:rPr>
                        <a:t> (T)</a:t>
                      </a:r>
                      <a:r>
                        <a:rPr lang="en-GB" sz="1600" b="1" u="none" strike="noStrike" dirty="0">
                          <a:effectLst/>
                        </a:rPr>
                        <a:t> Public pension fund C.F. rights</a:t>
                      </a:r>
                      <a:endParaRPr lang="en-GB" sz="1600" b="1"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a:effectLst/>
                        </a:rPr>
                        <a:t>0.0001</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a:effectLst/>
                        </a:rPr>
                        <a:t>0.016</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a:effectLst/>
                        </a:rPr>
                        <a:t>-0.018</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199102725"/>
                  </a:ext>
                </a:extLst>
              </a:tr>
              <a:tr h="271232">
                <a:tc vMerge="1">
                  <a:txBody>
                    <a:bodyPr/>
                    <a:lstStyle/>
                    <a:p>
                      <a:endParaRPr lang="en-US"/>
                    </a:p>
                  </a:txBody>
                  <a:tcPr/>
                </a:tc>
                <a:tc>
                  <a:txBody>
                    <a:bodyPr/>
                    <a:lstStyle/>
                    <a:p>
                      <a:pPr algn="ctr" fontAlgn="ctr"/>
                      <a:r>
                        <a:rPr lang="en-GB" sz="1600" u="none" strike="noStrike">
                          <a:effectLst/>
                        </a:rPr>
                        <a:t>[0.025]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[0.027]</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[0.054]</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609315455"/>
                  </a:ext>
                </a:extLst>
              </a:tr>
              <a:tr h="271232">
                <a:tc rowSpan="2">
                  <a:txBody>
                    <a:bodyPr/>
                    <a:lstStyle/>
                    <a:p>
                      <a:pPr algn="l" fontAlgn="ctr"/>
                      <a:r>
                        <a:rPr lang="en-GB" sz="1600" u="none" strike="noStrike">
                          <a:effectLst/>
                        </a:rPr>
                        <a:t>Largest owner C.F. rights </a:t>
                      </a:r>
                      <a:r>
                        <a:rPr lang="en-GB" sz="1600" u="none" strike="noStrike" baseline="-25000">
                          <a:effectLst/>
                        </a:rPr>
                        <a:t>(T)</a:t>
                      </a: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-0.002</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0.001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-0.004</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4126803760"/>
                  </a:ext>
                </a:extLst>
              </a:tr>
              <a:tr h="271232">
                <a:tc vMerge="1">
                  <a:txBody>
                    <a:bodyPr/>
                    <a:lstStyle/>
                    <a:p>
                      <a:endParaRPr lang="en-US"/>
                    </a:p>
                  </a:txBody>
                  <a:tcPr/>
                </a:tc>
                <a:tc>
                  <a:txBody>
                    <a:bodyPr/>
                    <a:lstStyle/>
                    <a:p>
                      <a:pPr algn="ctr" fontAlgn="ctr"/>
                      <a:r>
                        <a:rPr lang="en-GB" sz="1600" u="none" strike="noStrike">
                          <a:effectLst/>
                        </a:rPr>
                        <a:t>[0.006]</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[0.005]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[0.010]</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1731426408"/>
                  </a:ext>
                </a:extLst>
              </a:tr>
              <a:tr h="271232">
                <a:tc rowSpan="2">
                  <a:txBody>
                    <a:bodyPr/>
                    <a:lstStyle/>
                    <a:p>
                      <a:pPr algn="l" fontAlgn="ctr"/>
                      <a:r>
                        <a:rPr lang="en-GB" sz="1600" u="none" strike="noStrike">
                          <a:effectLst/>
                        </a:rPr>
                        <a:t>Log (no. of employees)</a:t>
                      </a:r>
                      <a:r>
                        <a:rPr lang="en-GB" sz="1600" u="none" strike="noStrike" baseline="-25000">
                          <a:effectLst/>
                        </a:rPr>
                        <a:t>  (T)</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0.028</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-0.027</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0.059</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669359717"/>
                  </a:ext>
                </a:extLst>
              </a:tr>
              <a:tr h="271232">
                <a:tc vMerge="1">
                  <a:txBody>
                    <a:bodyPr/>
                    <a:lstStyle/>
                    <a:p>
                      <a:endParaRPr lang="en-US"/>
                    </a:p>
                  </a:txBody>
                  <a:tcPr/>
                </a:tc>
                <a:tc>
                  <a:txBody>
                    <a:bodyPr/>
                    <a:lstStyle/>
                    <a:p>
                      <a:pPr algn="ctr" fontAlgn="ctr"/>
                      <a:r>
                        <a:rPr lang="en-GB" sz="1600" u="none" strike="noStrike">
                          <a:effectLst/>
                        </a:rPr>
                        <a:t>[0.070]</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[0.060]</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[0.099]</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467463820"/>
                  </a:ext>
                </a:extLst>
              </a:tr>
              <a:tr h="271232">
                <a:tc rowSpan="2">
                  <a:txBody>
                    <a:bodyPr/>
                    <a:lstStyle/>
                    <a:p>
                      <a:pPr algn="l" fontAlgn="ctr"/>
                      <a:r>
                        <a:rPr lang="en-GB" sz="1600" u="none" strike="noStrike" dirty="0">
                          <a:effectLst/>
                        </a:rPr>
                        <a:t>Debt/Total assets </a:t>
                      </a:r>
                      <a:r>
                        <a:rPr lang="en-GB" sz="1600" u="none" strike="noStrike" baseline="-25000" dirty="0">
                          <a:effectLst/>
                        </a:rPr>
                        <a:t>(T)</a:t>
                      </a:r>
                      <a:endParaRPr lang="en-GB" sz="1600" b="0" i="0" u="none" strike="noStrike" dirty="0">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-0.673</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-0.338</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-0.802</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995519872"/>
                  </a:ext>
                </a:extLst>
              </a:tr>
              <a:tr h="271232">
                <a:tc vMerge="1">
                  <a:txBody>
                    <a:bodyPr/>
                    <a:lstStyle/>
                    <a:p>
                      <a:endParaRPr lang="en-US"/>
                    </a:p>
                  </a:txBody>
                  <a:tcPr/>
                </a:tc>
                <a:tc>
                  <a:txBody>
                    <a:bodyPr/>
                    <a:lstStyle/>
                    <a:p>
                      <a:pPr algn="ctr" fontAlgn="ctr"/>
                      <a:r>
                        <a:rPr lang="en-GB" sz="1600" u="none" strike="noStrike">
                          <a:effectLst/>
                        </a:rPr>
                        <a:t>[0.833]</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[0.583]</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[1.176]</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580261917"/>
                  </a:ext>
                </a:extLst>
              </a:tr>
              <a:tr h="271232">
                <a:tc rowSpan="2">
                  <a:txBody>
                    <a:bodyPr/>
                    <a:lstStyle/>
                    <a:p>
                      <a:pPr algn="l" fontAlgn="ctr"/>
                      <a:r>
                        <a:rPr lang="en-GB" sz="1600" u="none" strike="noStrike">
                          <a:effectLst/>
                        </a:rPr>
                        <a:t>Illiquidity </a:t>
                      </a:r>
                      <a:r>
                        <a:rPr lang="en-GB" sz="1600" u="none" strike="noStrike" baseline="-25000">
                          <a:effectLst/>
                        </a:rPr>
                        <a:t>(T)</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0.015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-0.001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0.114</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254670640"/>
                  </a:ext>
                </a:extLst>
              </a:tr>
              <a:tr h="271232">
                <a:tc vMerge="1">
                  <a:txBody>
                    <a:bodyPr/>
                    <a:lstStyle/>
                    <a:p>
                      <a:endParaRPr lang="en-US"/>
                    </a:p>
                  </a:txBody>
                  <a:tcPr/>
                </a:tc>
                <a:tc>
                  <a:txBody>
                    <a:bodyPr/>
                    <a:lstStyle/>
                    <a:p>
                      <a:pPr algn="ctr" fontAlgn="ctr"/>
                      <a:r>
                        <a:rPr lang="en-GB" sz="1600" u="none" strike="noStrike">
                          <a:effectLst/>
                        </a:rPr>
                        <a:t>[0.024]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[0.011]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[0.202]</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2233634887"/>
                  </a:ext>
                </a:extLst>
              </a:tr>
              <a:tr h="271232">
                <a:tc rowSpan="2">
                  <a:txBody>
                    <a:bodyPr/>
                    <a:lstStyle/>
                    <a:p>
                      <a:pPr algn="l" fontAlgn="ctr"/>
                      <a:r>
                        <a:rPr lang="en-GB" sz="1600" u="none" strike="noStrike" dirty="0">
                          <a:effectLst/>
                        </a:rPr>
                        <a:t>Multiple shares </a:t>
                      </a:r>
                      <a:r>
                        <a:rPr lang="en-GB" sz="1600" u="none" strike="noStrike" baseline="-25000" dirty="0">
                          <a:effectLst/>
                        </a:rPr>
                        <a:t>(T)</a:t>
                      </a: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-0.004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-0.152</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0.093</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1843771276"/>
                  </a:ext>
                </a:extLst>
              </a:tr>
              <a:tr h="271232">
                <a:tc vMerge="1">
                  <a:txBody>
                    <a:bodyPr/>
                    <a:lstStyle/>
                    <a:p>
                      <a:endParaRPr lang="en-US"/>
                    </a:p>
                  </a:txBody>
                  <a:tcPr/>
                </a:tc>
                <a:tc>
                  <a:txBody>
                    <a:bodyPr/>
                    <a:lstStyle/>
                    <a:p>
                      <a:pPr algn="ctr" fontAlgn="ctr"/>
                      <a:r>
                        <a:rPr lang="en-GB" sz="1600" u="none" strike="noStrike">
                          <a:effectLst/>
                        </a:rPr>
                        <a:t>[0.177]</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[0.199]</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dirty="0">
                          <a:effectLst/>
                        </a:rPr>
                        <a:t>[0.248]</a:t>
                      </a:r>
                      <a:endParaRPr lang="en-GB" sz="1600" b="0" i="0" u="none" strike="noStrike" dirty="0">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2615068123"/>
                  </a:ext>
                </a:extLst>
              </a:tr>
            </a:tbl>
          </a:graphicData>
        </a:graphic>
      </p:graphicFrame>
      <p:sp>
        <p:nvSpPr>
          <p:cNvPr id="6" name="TextBox 5">
            <a:extLst>
              <a:ext uri="{FF2B5EF4-FFF2-40B4-BE49-F238E27FC236}">
                <a16:creationId xmlns:a16="http://schemas.microsoft.com/office/drawing/2014/main" xmlns="" id="{A913618E-1F97-4DDC-B9C3-EE81D1C222C2}"/>
              </a:ext>
            </a:extLst>
          </p:cNvPr>
          <p:cNvSpPr txBox="1"/>
          <p:nvPr/>
        </p:nvSpPr>
        <p:spPr>
          <a:xfrm>
            <a:off x="212777" y="2393124"/>
            <a:ext cx="8656586" cy="555244"/>
          </a:xfrm>
          <a:prstGeom prst="rect">
            <a:avLst/>
          </a:prstGeom>
          <a:noFill/>
          <a:ln w="381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xmlns="" val="7413031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260350"/>
            <a:ext cx="6069013" cy="864394"/>
          </a:xfrm>
        </p:spPr>
        <p:txBody>
          <a:bodyPr/>
          <a:lstStyle/>
          <a:p>
            <a:r>
              <a:rPr lang="en-US" sz="2200" dirty="0"/>
              <a:t>Paper-1: Market/Book -</a:t>
            </a:r>
            <a:br>
              <a:rPr lang="en-US" sz="2200" dirty="0"/>
            </a:br>
            <a:r>
              <a:rPr lang="en-US" sz="2200" dirty="0"/>
              <a:t>public pension fund ownership</a:t>
            </a:r>
            <a:br>
              <a:rPr lang="en-US" sz="2200" dirty="0"/>
            </a:br>
            <a:r>
              <a:rPr lang="en-US" sz="2200" dirty="0"/>
              <a:t>Conclusion</a:t>
            </a:r>
          </a:p>
        </p:txBody>
      </p:sp>
      <p:sp>
        <p:nvSpPr>
          <p:cNvPr id="3" name="Content Placeholder 2"/>
          <p:cNvSpPr>
            <a:spLocks noGrp="1"/>
          </p:cNvSpPr>
          <p:nvPr>
            <p:ph idx="1"/>
          </p:nvPr>
        </p:nvSpPr>
        <p:spPr>
          <a:xfrm>
            <a:off x="976313" y="2204864"/>
            <a:ext cx="6978650" cy="3816524"/>
          </a:xfrm>
        </p:spPr>
        <p:txBody>
          <a:bodyPr/>
          <a:lstStyle/>
          <a:p>
            <a:r>
              <a:rPr lang="en-US" dirty="0"/>
              <a:t>There is a positive relation between market valuation of firms and public pension fund ownership due to selection phenomena:</a:t>
            </a:r>
          </a:p>
          <a:p>
            <a:endParaRPr lang="en-US" dirty="0"/>
          </a:p>
          <a:p>
            <a:pPr algn="ctr">
              <a:buNone/>
            </a:pPr>
            <a:r>
              <a:rPr lang="en-US" i="1" dirty="0"/>
              <a:t>		</a:t>
            </a:r>
            <a:r>
              <a:rPr lang="en-US" i="1" dirty="0">
                <a:solidFill>
                  <a:srgbClr val="FF0000"/>
                </a:solidFill>
              </a:rPr>
              <a:t>Public pension funds investing heavily into firms with high market to book</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74834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AE8797-8AED-4B98-BB67-2AE6D4E04A99}"/>
              </a:ext>
            </a:extLst>
          </p:cNvPr>
          <p:cNvSpPr>
            <a:spLocks noGrp="1"/>
          </p:cNvSpPr>
          <p:nvPr>
            <p:ph type="ctrTitle"/>
          </p:nvPr>
        </p:nvSpPr>
        <p:spPr/>
        <p:txBody>
          <a:bodyPr/>
          <a:lstStyle/>
          <a:p>
            <a:pPr algn="ctr"/>
            <a:r>
              <a:rPr lang="en-US" dirty="0"/>
              <a:t>Corporate governance by Swedish public pension funds </a:t>
            </a:r>
          </a:p>
        </p:txBody>
      </p:sp>
      <p:sp>
        <p:nvSpPr>
          <p:cNvPr id="4" name="Footer Placeholder 3">
            <a:extLst>
              <a:ext uri="{FF2B5EF4-FFF2-40B4-BE49-F238E27FC236}">
                <a16:creationId xmlns:a16="http://schemas.microsoft.com/office/drawing/2014/main" xmlns="" id="{CE9B729F-9CDE-4299-ABE9-75FD3EBCBB47}"/>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1877492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Paper-2: Public pension funds and quality of corporate governance</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6" name="Content Placeholder 2"/>
          <p:cNvSpPr>
            <a:spLocks noGrp="1"/>
          </p:cNvSpPr>
          <p:nvPr>
            <p:ph idx="1"/>
          </p:nvPr>
        </p:nvSpPr>
        <p:spPr>
          <a:xfrm>
            <a:off x="976313" y="2143117"/>
            <a:ext cx="6978650" cy="4143404"/>
          </a:xfrm>
        </p:spPr>
        <p:txBody>
          <a:bodyPr/>
          <a:lstStyle/>
          <a:p>
            <a:pPr>
              <a:buNone/>
            </a:pPr>
            <a:r>
              <a:rPr lang="en-US" sz="1600" i="1" dirty="0"/>
              <a:t>“….In view of this, an important component of </a:t>
            </a:r>
            <a:r>
              <a:rPr lang="en-US" sz="1600" i="1" dirty="0" err="1"/>
              <a:t>Första</a:t>
            </a:r>
            <a:r>
              <a:rPr lang="en-US" sz="1600" i="1" dirty="0"/>
              <a:t> AP-</a:t>
            </a:r>
            <a:r>
              <a:rPr lang="en-US" sz="1600" i="1" dirty="0" err="1"/>
              <a:t>fonden’s</a:t>
            </a:r>
            <a:r>
              <a:rPr lang="en-US" sz="1600" i="1" dirty="0"/>
              <a:t> management model is to be </a:t>
            </a:r>
            <a:r>
              <a:rPr lang="en-US" sz="1600" b="1" i="1" dirty="0"/>
              <a:t>an active owner</a:t>
            </a:r>
            <a:r>
              <a:rPr lang="en-US" sz="1600" i="1" dirty="0"/>
              <a:t>... </a:t>
            </a:r>
          </a:p>
          <a:p>
            <a:pPr>
              <a:buNone/>
            </a:pPr>
            <a:endParaRPr lang="en-US" sz="1600" i="1" dirty="0"/>
          </a:p>
          <a:p>
            <a:pPr>
              <a:buNone/>
            </a:pPr>
            <a:r>
              <a:rPr lang="en-US" sz="1600" i="1" dirty="0"/>
              <a:t>“…</a:t>
            </a:r>
            <a:r>
              <a:rPr lang="en-US" sz="1600" b="1" i="1" dirty="0"/>
              <a:t>safeguard the best interests of shareholders </a:t>
            </a:r>
            <a:r>
              <a:rPr lang="en-US" sz="1600" i="1" dirty="0"/>
              <a:t>and individual companies; take into account the unique circumstances and needs of each individual company; exercise the rights and obligations of its ownership role in a responsible and sustainable manner; ...".</a:t>
            </a:r>
            <a:r>
              <a:rPr lang="en-US" sz="1600" dirty="0"/>
              <a:t> </a:t>
            </a:r>
            <a:r>
              <a:rPr lang="en-US" sz="1600" i="1" dirty="0"/>
              <a:t>(AP-4, 2013)</a:t>
            </a:r>
          </a:p>
          <a:p>
            <a:endParaRPr lang="en-US" sz="1600" i="1" dirty="0"/>
          </a:p>
          <a:p>
            <a:pPr>
              <a:buNone/>
            </a:pPr>
            <a:r>
              <a:rPr lang="en-US" sz="1600" i="1" dirty="0"/>
              <a:t>"The Second AP Fund emphasizes the importance of </a:t>
            </a:r>
            <a:r>
              <a:rPr lang="en-US" sz="1600" b="1" i="1" dirty="0"/>
              <a:t>increasing the percentage of women</a:t>
            </a:r>
            <a:r>
              <a:rPr lang="en-US" sz="1600" i="1" dirty="0"/>
              <a:t> on the boards of quoted companies..... achieving a better </a:t>
            </a:r>
            <a:r>
              <a:rPr lang="en-US" sz="1600" b="1" i="1" dirty="0"/>
              <a:t>balance in the way boards are composed in terms of gender, age, background, experience and competence</a:t>
            </a:r>
            <a:r>
              <a:rPr lang="en-US" sz="1600" i="1" dirty="0"/>
              <a:t>". (AP-2, 2010)</a:t>
            </a:r>
            <a:endParaRPr lang="en-US" sz="1600" dirty="0"/>
          </a:p>
          <a:p>
            <a:pPr marL="0" indent="0">
              <a:buNone/>
            </a:pPr>
            <a:endParaRPr lang="en-US" sz="1600" i="1" dirty="0"/>
          </a:p>
          <a:p>
            <a:pPr marL="0" indent="0">
              <a:buNone/>
            </a:pPr>
            <a:endParaRPr lang="en-US" sz="1600" i="1" dirty="0"/>
          </a:p>
        </p:txBody>
      </p:sp>
      <p:sp>
        <p:nvSpPr>
          <p:cNvPr id="7" name="Rectangle 6"/>
          <p:cNvSpPr/>
          <p:nvPr/>
        </p:nvSpPr>
        <p:spPr>
          <a:xfrm>
            <a:off x="1000100" y="1571612"/>
            <a:ext cx="3937938" cy="369332"/>
          </a:xfrm>
          <a:prstGeom prst="rect">
            <a:avLst/>
          </a:prstGeom>
        </p:spPr>
        <p:txBody>
          <a:bodyPr wrap="none">
            <a:spAutoFit/>
          </a:bodyPr>
          <a:lstStyle/>
          <a:p>
            <a:r>
              <a:rPr lang="en-US" dirty="0">
                <a:latin typeface="+mn-lt"/>
              </a:rPr>
              <a:t>AP fund own view of their CG impact</a:t>
            </a:r>
          </a:p>
        </p:txBody>
      </p:sp>
    </p:spTree>
    <p:extLst>
      <p:ext uri="{BB962C8B-B14F-4D97-AF65-F5344CB8AC3E}">
        <p14:creationId xmlns:p14="http://schemas.microsoft.com/office/powerpoint/2010/main" xmlns="" val="3523517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Paper-2: Public pension funds and quality of corporate governance</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Diagram 4"/>
          <p:cNvGraphicFramePr/>
          <p:nvPr>
            <p:extLst>
              <p:ext uri="{D42A27DB-BD31-4B8C-83A1-F6EECF244321}">
                <p14:modId xmlns:p14="http://schemas.microsoft.com/office/powerpoint/2010/main" xmlns="" val="3239247553"/>
              </p:ext>
            </p:extLst>
          </p:nvPr>
        </p:nvGraphicFramePr>
        <p:xfrm>
          <a:off x="642910" y="1500174"/>
          <a:ext cx="7858180" cy="4532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2168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blinds(horizontal)">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Paper-2: Research question</a:t>
            </a:r>
          </a:p>
        </p:txBody>
      </p:sp>
      <p:sp>
        <p:nvSpPr>
          <p:cNvPr id="3" name="Content Placeholder 2"/>
          <p:cNvSpPr>
            <a:spLocks noGrp="1"/>
          </p:cNvSpPr>
          <p:nvPr>
            <p:ph idx="1"/>
          </p:nvPr>
        </p:nvSpPr>
        <p:spPr>
          <a:xfrm>
            <a:off x="857224" y="1428736"/>
            <a:ext cx="7453339" cy="4736568"/>
          </a:xfrm>
        </p:spPr>
        <p:txBody>
          <a:bodyPr/>
          <a:lstStyle/>
          <a:p>
            <a:r>
              <a:rPr lang="en-US" b="1" dirty="0"/>
              <a:t>Did Swedish AP funds contribute to good corporate governance practices at companies?</a:t>
            </a:r>
          </a:p>
          <a:p>
            <a:endParaRPr lang="en-US" dirty="0"/>
          </a:p>
          <a:p>
            <a:pPr>
              <a:buNone/>
            </a:pPr>
            <a:r>
              <a:rPr lang="en-US" dirty="0"/>
              <a:t>Good corporate (CG recommendations ) governance is related to :</a:t>
            </a:r>
          </a:p>
          <a:p>
            <a:pPr>
              <a:buFont typeface="Wingdings" pitchFamily="2" charset="2"/>
              <a:buChar char="q"/>
            </a:pPr>
            <a:endParaRPr lang="en-US" dirty="0"/>
          </a:p>
          <a:p>
            <a:pPr>
              <a:buFont typeface="Wingdings" pitchFamily="2" charset="2"/>
              <a:buChar char="q"/>
            </a:pPr>
            <a:r>
              <a:rPr lang="en-US" b="1" dirty="0"/>
              <a:t>Diverse boards </a:t>
            </a:r>
            <a:r>
              <a:rPr lang="en-US" sz="1600" dirty="0"/>
              <a:t>(</a:t>
            </a:r>
            <a:r>
              <a:rPr lang="en-US" sz="1600" dirty="0" err="1"/>
              <a:t>Fondas</a:t>
            </a:r>
            <a:r>
              <a:rPr lang="en-US" sz="1600" dirty="0"/>
              <a:t> &amp; </a:t>
            </a:r>
            <a:r>
              <a:rPr lang="en-US" sz="1600" dirty="0" err="1"/>
              <a:t>Sassalos</a:t>
            </a:r>
            <a:r>
              <a:rPr lang="en-US" sz="1600" dirty="0"/>
              <a:t>, 2000; Adams &amp; Ferreira, 2009; </a:t>
            </a:r>
            <a:r>
              <a:rPr lang="en-US" sz="1600" dirty="0" err="1"/>
              <a:t>Ruigrok</a:t>
            </a:r>
            <a:r>
              <a:rPr lang="en-US" sz="1600" dirty="0"/>
              <a:t> et al, 2007;  Carter et. al 2010; Conger &amp; Lawler, 2001; Ferreira, 2010):</a:t>
            </a:r>
          </a:p>
          <a:p>
            <a:pPr lvl="1">
              <a:buNone/>
            </a:pPr>
            <a:r>
              <a:rPr lang="en-US" sz="2000" dirty="0"/>
              <a:t>Female, foreigners directors, age range among directors</a:t>
            </a:r>
          </a:p>
          <a:p>
            <a:pPr lvl="1">
              <a:buFont typeface="Wingdings" pitchFamily="2" charset="2"/>
              <a:buChar char="q"/>
            </a:pPr>
            <a:endParaRPr lang="en-US" sz="2000" dirty="0"/>
          </a:p>
          <a:p>
            <a:pPr>
              <a:buFont typeface="Wingdings" pitchFamily="2" charset="2"/>
              <a:buChar char="q"/>
            </a:pPr>
            <a:r>
              <a:rPr lang="en-US" dirty="0"/>
              <a:t>High proportion of </a:t>
            </a:r>
            <a:r>
              <a:rPr lang="en-US" b="1" dirty="0"/>
              <a:t>independent</a:t>
            </a:r>
            <a:r>
              <a:rPr lang="en-US" dirty="0"/>
              <a:t> members on boards </a:t>
            </a:r>
            <a:r>
              <a:rPr lang="en-US" sz="1600" dirty="0"/>
              <a:t>(Rosenstein and Wyatt ,1990, 1997) ;</a:t>
            </a:r>
          </a:p>
          <a:p>
            <a:pPr>
              <a:buFont typeface="Wingdings" pitchFamily="2" charset="2"/>
              <a:buChar char="q"/>
            </a:pPr>
            <a:r>
              <a:rPr lang="en-US" dirty="0"/>
              <a:t>Active </a:t>
            </a:r>
            <a:r>
              <a:rPr lang="en-US" b="1" dirty="0"/>
              <a:t>CEOs not </a:t>
            </a:r>
            <a:r>
              <a:rPr lang="en-US" dirty="0"/>
              <a:t>being members of </a:t>
            </a:r>
            <a:r>
              <a:rPr lang="en-US" b="1" dirty="0"/>
              <a:t>boards </a:t>
            </a:r>
            <a:r>
              <a:rPr lang="en-US" sz="1600" dirty="0"/>
              <a:t>(</a:t>
            </a:r>
            <a:r>
              <a:rPr lang="en-US" sz="1600" dirty="0" err="1"/>
              <a:t>Shivdasani</a:t>
            </a:r>
            <a:r>
              <a:rPr lang="en-US" sz="1600" dirty="0"/>
              <a:t> &amp; </a:t>
            </a:r>
            <a:r>
              <a:rPr lang="en-US" sz="1600" dirty="0" err="1"/>
              <a:t>Yermack</a:t>
            </a:r>
            <a:r>
              <a:rPr lang="en-US" sz="1600" dirty="0"/>
              <a:t> ,1999)</a:t>
            </a:r>
            <a:r>
              <a:rPr lang="en-US" dirty="0"/>
              <a:t> ;</a:t>
            </a:r>
          </a:p>
          <a:p>
            <a:pPr>
              <a:buFont typeface="Wingdings" pitchFamily="2" charset="2"/>
              <a:buChar char="q"/>
            </a:pPr>
            <a:r>
              <a:rPr lang="en-US" b="1" dirty="0"/>
              <a:t>Low wedge </a:t>
            </a:r>
            <a:r>
              <a:rPr lang="en-US" dirty="0"/>
              <a:t>between cash flow and voting rights </a:t>
            </a:r>
            <a:r>
              <a:rPr lang="en-US" sz="1600" dirty="0"/>
              <a:t>(</a:t>
            </a:r>
            <a:r>
              <a:rPr lang="en-US" sz="1600" dirty="0" err="1"/>
              <a:t>Lauterbach</a:t>
            </a:r>
            <a:r>
              <a:rPr lang="en-US" sz="1600" dirty="0"/>
              <a:t> &amp; </a:t>
            </a:r>
            <a:r>
              <a:rPr lang="en-US" sz="1600" dirty="0" err="1"/>
              <a:t>Pajuste</a:t>
            </a:r>
            <a:r>
              <a:rPr lang="en-US" sz="1600" dirty="0"/>
              <a:t>, 2013) ;</a:t>
            </a:r>
          </a:p>
          <a:p>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53326200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governance</a:t>
            </a:r>
          </a:p>
        </p:txBody>
      </p:sp>
      <p:sp>
        <p:nvSpPr>
          <p:cNvPr id="3" name="Content Placeholder 2"/>
          <p:cNvSpPr>
            <a:spLocks noGrp="1"/>
          </p:cNvSpPr>
          <p:nvPr>
            <p:ph idx="1"/>
          </p:nvPr>
        </p:nvSpPr>
        <p:spPr>
          <a:xfrm>
            <a:off x="976313" y="1643051"/>
            <a:ext cx="6978650" cy="4378338"/>
          </a:xfrm>
        </p:spPr>
        <p:txBody>
          <a:bodyPr/>
          <a:lstStyle/>
          <a:p>
            <a:pPr indent="0">
              <a:buNone/>
            </a:pPr>
            <a:endParaRPr lang="en-US" dirty="0">
              <a:latin typeface="Times New Roman" pitchFamily="18" charset="0"/>
              <a:cs typeface="Times New Roman" pitchFamily="18" charset="0"/>
            </a:endParaRPr>
          </a:p>
          <a:p>
            <a:pPr indent="0">
              <a:buNone/>
            </a:pPr>
            <a:endParaRPr lang="en-US" dirty="0">
              <a:latin typeface="Times New Roman" pitchFamily="18" charset="0"/>
              <a:cs typeface="Times New Roman" pitchFamily="18" charset="0"/>
            </a:endParaRPr>
          </a:p>
          <a:p>
            <a:pPr indent="0">
              <a:lnSpc>
                <a:spcPct val="150000"/>
              </a:lnSpc>
              <a:buNone/>
            </a:pPr>
            <a:r>
              <a:rPr lang="en-US" sz="2400" dirty="0">
                <a:latin typeface="Times New Roman" pitchFamily="18" charset="0"/>
                <a:cs typeface="Times New Roman" pitchFamily="18" charset="0"/>
              </a:rPr>
              <a:t>Corporate governance aims at enhancing value maximization by matching scarce managerial talent with scarce capital resources.  </a:t>
            </a:r>
          </a:p>
          <a:p>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99582609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Paper-2: Public pension funds and quality of  corporate governance</a:t>
            </a:r>
            <a:br>
              <a:rPr lang="en-US" sz="2400" dirty="0"/>
            </a:br>
            <a:r>
              <a:rPr lang="en-US" sz="2400" dirty="0"/>
              <a:t>Empirical results</a:t>
            </a:r>
          </a:p>
        </p:txBody>
      </p:sp>
      <p:sp>
        <p:nvSpPr>
          <p:cNvPr id="3" name="Content Placeholder 2"/>
          <p:cNvSpPr>
            <a:spLocks noGrp="1"/>
          </p:cNvSpPr>
          <p:nvPr>
            <p:ph idx="1"/>
          </p:nvPr>
        </p:nvSpPr>
        <p:spPr/>
        <p:txBody>
          <a:bodyPr/>
          <a:lstStyle/>
          <a:p>
            <a:pPr>
              <a:buNone/>
            </a:pPr>
            <a:r>
              <a:rPr lang="en-US" dirty="0">
                <a:solidFill>
                  <a:srgbClr val="000000"/>
                </a:solidFill>
              </a:rPr>
              <a:t>Public pension funds are not likely to </a:t>
            </a:r>
          </a:p>
          <a:p>
            <a:pPr>
              <a:buNone/>
            </a:pPr>
            <a:endParaRPr lang="en-US" dirty="0">
              <a:solidFill>
                <a:srgbClr val="000000"/>
              </a:solidFill>
            </a:endParaRPr>
          </a:p>
          <a:p>
            <a:pPr>
              <a:lnSpc>
                <a:spcPct val="150000"/>
              </a:lnSpc>
              <a:buFont typeface="Wingdings" pitchFamily="2" charset="2"/>
              <a:buChar char="§"/>
            </a:pPr>
            <a:r>
              <a:rPr lang="en-US" dirty="0">
                <a:solidFill>
                  <a:srgbClr val="000000"/>
                </a:solidFill>
              </a:rPr>
              <a:t>intensify diversification of company boards;</a:t>
            </a:r>
          </a:p>
          <a:p>
            <a:pPr>
              <a:lnSpc>
                <a:spcPct val="150000"/>
              </a:lnSpc>
              <a:buFont typeface="Wingdings" pitchFamily="2" charset="2"/>
              <a:buChar char="§"/>
            </a:pPr>
            <a:r>
              <a:rPr lang="en-US" dirty="0">
                <a:solidFill>
                  <a:srgbClr val="000000"/>
                </a:solidFill>
              </a:rPr>
              <a:t>promote independent directors;</a:t>
            </a:r>
          </a:p>
          <a:p>
            <a:pPr>
              <a:lnSpc>
                <a:spcPct val="150000"/>
              </a:lnSpc>
              <a:buFont typeface="Wingdings" pitchFamily="2" charset="2"/>
              <a:buChar char="§"/>
            </a:pPr>
            <a:r>
              <a:rPr lang="en-US" dirty="0">
                <a:solidFill>
                  <a:srgbClr val="000000"/>
                </a:solidFill>
              </a:rPr>
              <a:t>render non-reelection of active CEO to board of directors;</a:t>
            </a:r>
          </a:p>
          <a:p>
            <a:pPr>
              <a:lnSpc>
                <a:spcPct val="150000"/>
              </a:lnSpc>
              <a:buFont typeface="Wingdings" pitchFamily="2" charset="2"/>
              <a:buChar char="§"/>
            </a:pPr>
            <a:r>
              <a:rPr lang="en-US" dirty="0">
                <a:solidFill>
                  <a:srgbClr val="000000"/>
                </a:solidFill>
              </a:rPr>
              <a:t>decrease the wedge between cash flow and voting rights practiced by firms; </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3459965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9392D3-810D-4631-B7E9-07DACF9A42BC}"/>
              </a:ext>
            </a:extLst>
          </p:cNvPr>
          <p:cNvSpPr>
            <a:spLocks noGrp="1"/>
          </p:cNvSpPr>
          <p:nvPr>
            <p:ph type="ctrTitle"/>
          </p:nvPr>
        </p:nvSpPr>
        <p:spPr>
          <a:xfrm>
            <a:off x="1331640" y="2316162"/>
            <a:ext cx="6696075" cy="1112838"/>
          </a:xfrm>
        </p:spPr>
        <p:txBody>
          <a:bodyPr/>
          <a:lstStyle/>
          <a:p>
            <a:pPr algn="ctr"/>
            <a:r>
              <a:rPr lang="en-US" dirty="0"/>
              <a:t>Public pension funds as shareholders and firm performance </a:t>
            </a:r>
          </a:p>
        </p:txBody>
      </p:sp>
      <p:sp>
        <p:nvSpPr>
          <p:cNvPr id="4" name="Footer Placeholder 3">
            <a:extLst>
              <a:ext uri="{FF2B5EF4-FFF2-40B4-BE49-F238E27FC236}">
                <a16:creationId xmlns:a16="http://schemas.microsoft.com/office/drawing/2014/main" xmlns="" id="{8FD7EAE9-56C7-4C8C-852E-60D8280D2CB2}"/>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3577020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357166"/>
            <a:ext cx="6069013" cy="1071570"/>
          </a:xfrm>
        </p:spPr>
        <p:txBody>
          <a:bodyPr/>
          <a:lstStyle/>
          <a:p>
            <a:r>
              <a:rPr lang="en-US" sz="2000" dirty="0"/>
              <a:t>Paper-3: </a:t>
            </a:r>
            <a:br>
              <a:rPr lang="en-US" sz="2000" dirty="0"/>
            </a:br>
            <a:r>
              <a:rPr lang="en-US" sz="2000" dirty="0"/>
              <a:t>Public pension funds at underperforming firms</a:t>
            </a:r>
            <a:br>
              <a:rPr lang="en-US" sz="2000" dirty="0"/>
            </a:b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6" name="Rounded Rectangle 5"/>
          <p:cNvSpPr/>
          <p:nvPr/>
        </p:nvSpPr>
        <p:spPr>
          <a:xfrm>
            <a:off x="3286116" y="1571612"/>
            <a:ext cx="2571768" cy="10715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Underperforming firms</a:t>
            </a:r>
          </a:p>
        </p:txBody>
      </p:sp>
      <p:cxnSp>
        <p:nvCxnSpPr>
          <p:cNvPr id="8" name="Straight Arrow Connector 7"/>
          <p:cNvCxnSpPr/>
          <p:nvPr/>
        </p:nvCxnSpPr>
        <p:spPr>
          <a:xfrm>
            <a:off x="4572000" y="2714620"/>
            <a:ext cx="3571900" cy="2214578"/>
          </a:xfrm>
          <a:prstGeom prst="straightConnector1">
            <a:avLst/>
          </a:prstGeom>
          <a:ln w="22225">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43834" y="4143380"/>
            <a:ext cx="1078180" cy="369332"/>
          </a:xfrm>
          <a:prstGeom prst="rect">
            <a:avLst/>
          </a:prstGeom>
          <a:noFill/>
        </p:spPr>
        <p:txBody>
          <a:bodyPr wrap="none" rtlCol="0">
            <a:spAutoFit/>
          </a:bodyPr>
          <a:lstStyle/>
          <a:p>
            <a:r>
              <a:rPr lang="en-US" dirty="0"/>
              <a:t>E  X  I  T</a:t>
            </a:r>
          </a:p>
        </p:txBody>
      </p:sp>
      <p:graphicFrame>
        <p:nvGraphicFramePr>
          <p:cNvPr id="17" name="Diagram 16"/>
          <p:cNvGraphicFramePr/>
          <p:nvPr/>
        </p:nvGraphicFramePr>
        <p:xfrm>
          <a:off x="428596" y="2928934"/>
          <a:ext cx="2500330" cy="928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9" name="Straight Arrow Connector 18"/>
          <p:cNvCxnSpPr/>
          <p:nvPr/>
        </p:nvCxnSpPr>
        <p:spPr>
          <a:xfrm flipV="1">
            <a:off x="1857356" y="2714620"/>
            <a:ext cx="2643206" cy="2214578"/>
          </a:xfrm>
          <a:prstGeom prst="straightConnector1">
            <a:avLst/>
          </a:prstGeom>
          <a:ln w="19050">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00034" y="4143380"/>
            <a:ext cx="1664045" cy="369332"/>
          </a:xfrm>
          <a:prstGeom prst="rect">
            <a:avLst/>
          </a:prstGeom>
          <a:noFill/>
        </p:spPr>
        <p:txBody>
          <a:bodyPr wrap="none" rtlCol="0">
            <a:spAutoFit/>
          </a:bodyPr>
          <a:lstStyle/>
          <a:p>
            <a:r>
              <a:rPr lang="en-US" dirty="0"/>
              <a:t>I  M  P  A  C  T</a:t>
            </a:r>
          </a:p>
        </p:txBody>
      </p:sp>
    </p:spTree>
    <p:extLst>
      <p:ext uri="{BB962C8B-B14F-4D97-AF65-F5344CB8AC3E}">
        <p14:creationId xmlns:p14="http://schemas.microsoft.com/office/powerpoint/2010/main" xmlns="" val="226848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blinds(horizontal)">
                                      <p:cBhvr>
                                        <p:cTn id="20" dur="500"/>
                                        <p:tgtEl>
                                          <p:spTgt spid="1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linds(horizontal)">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linds(horizontal)">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Graphic spid="17" grpId="0">
        <p:bldAsOne/>
      </p:bldGraphic>
      <p:bldP spid="2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Paper-3: </a:t>
            </a:r>
            <a:br>
              <a:rPr lang="en-US" sz="2000" dirty="0"/>
            </a:br>
            <a:r>
              <a:rPr lang="en-US" sz="2000" dirty="0"/>
              <a:t>Public pension funds at underperforming firms Hypotheses test</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5" name="Rectangle 4"/>
          <p:cNvSpPr/>
          <p:nvPr/>
        </p:nvSpPr>
        <p:spPr>
          <a:xfrm>
            <a:off x="1500166" y="2214555"/>
            <a:ext cx="2015505" cy="1477328"/>
          </a:xfrm>
          <a:prstGeom prst="rect">
            <a:avLst/>
          </a:prstGeom>
          <a:noFill/>
          <a:ln>
            <a:solidFill>
              <a:schemeClr val="tx1"/>
            </a:solidFill>
          </a:ln>
        </p:spPr>
        <p:txBody>
          <a:bodyPr wrap="square">
            <a:spAutoFit/>
          </a:bodyPr>
          <a:lstStyle/>
          <a:p>
            <a:endParaRPr lang="en-US" i="1" dirty="0">
              <a:latin typeface="Times New Roman" pitchFamily="18" charset="0"/>
              <a:cs typeface="Arial" pitchFamily="34" charset="0"/>
            </a:endParaRPr>
          </a:p>
          <a:p>
            <a:r>
              <a:rPr lang="en-US" i="1" dirty="0">
                <a:latin typeface="Times New Roman" pitchFamily="18" charset="0"/>
                <a:cs typeface="Arial" pitchFamily="34" charset="0"/>
              </a:rPr>
              <a:t>Underperformance at companies</a:t>
            </a:r>
          </a:p>
          <a:p>
            <a:endParaRPr lang="en-US" i="1" dirty="0">
              <a:latin typeface="Times New Roman" pitchFamily="18" charset="0"/>
              <a:cs typeface="Arial" pitchFamily="34" charset="0"/>
            </a:endParaRPr>
          </a:p>
          <a:p>
            <a:r>
              <a:rPr lang="en-US" i="1" dirty="0">
                <a:latin typeface="Times New Roman" pitchFamily="18" charset="0"/>
                <a:cs typeface="Arial" pitchFamily="34" charset="0"/>
              </a:rPr>
              <a:t> </a:t>
            </a:r>
            <a:endParaRPr lang="en-US" dirty="0"/>
          </a:p>
        </p:txBody>
      </p:sp>
      <p:sp>
        <p:nvSpPr>
          <p:cNvPr id="7" name="Rectangle 6"/>
          <p:cNvSpPr/>
          <p:nvPr/>
        </p:nvSpPr>
        <p:spPr>
          <a:xfrm>
            <a:off x="5357818" y="2214554"/>
            <a:ext cx="1872629" cy="1200329"/>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Change in public pension fund ownership</a:t>
            </a:r>
          </a:p>
          <a:p>
            <a:endParaRPr lang="en-US" dirty="0"/>
          </a:p>
        </p:txBody>
      </p:sp>
      <p:sp>
        <p:nvSpPr>
          <p:cNvPr id="9" name="Curved Down Arrow 8"/>
          <p:cNvSpPr/>
          <p:nvPr/>
        </p:nvSpPr>
        <p:spPr>
          <a:xfrm>
            <a:off x="2714612" y="1428736"/>
            <a:ext cx="3714776" cy="731520"/>
          </a:xfrm>
          <a:prstGeom prst="curved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1571604" y="4643446"/>
            <a:ext cx="1872629" cy="923330"/>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Public pension fund ownership</a:t>
            </a:r>
          </a:p>
          <a:p>
            <a:endParaRPr lang="en-US" dirty="0"/>
          </a:p>
        </p:txBody>
      </p:sp>
      <p:sp>
        <p:nvSpPr>
          <p:cNvPr id="11" name="Rectangle 10"/>
          <p:cNvSpPr/>
          <p:nvPr/>
        </p:nvSpPr>
        <p:spPr>
          <a:xfrm>
            <a:off x="5357818" y="4071942"/>
            <a:ext cx="1872629" cy="646331"/>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CEO resignation</a:t>
            </a:r>
          </a:p>
          <a:p>
            <a:endParaRPr lang="en-US" dirty="0"/>
          </a:p>
        </p:txBody>
      </p:sp>
      <p:sp>
        <p:nvSpPr>
          <p:cNvPr id="12" name="Rectangle 11"/>
          <p:cNvSpPr/>
          <p:nvPr/>
        </p:nvSpPr>
        <p:spPr>
          <a:xfrm>
            <a:off x="5357818" y="4857760"/>
            <a:ext cx="1872629" cy="923330"/>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Replacement of board of directors</a:t>
            </a:r>
          </a:p>
          <a:p>
            <a:endParaRPr lang="en-US" dirty="0"/>
          </a:p>
        </p:txBody>
      </p:sp>
      <p:sp>
        <p:nvSpPr>
          <p:cNvPr id="13" name="TextBox 12"/>
          <p:cNvSpPr txBox="1"/>
          <p:nvPr/>
        </p:nvSpPr>
        <p:spPr>
          <a:xfrm>
            <a:off x="4071934" y="1500174"/>
            <a:ext cx="1142300" cy="369332"/>
          </a:xfrm>
          <a:prstGeom prst="rect">
            <a:avLst/>
          </a:prstGeom>
          <a:noFill/>
        </p:spPr>
        <p:txBody>
          <a:bodyPr wrap="none" rtlCol="0">
            <a:spAutoFit/>
          </a:bodyPr>
          <a:lstStyle/>
          <a:p>
            <a:r>
              <a:rPr lang="en-US" dirty="0"/>
              <a:t>E   X  I  T</a:t>
            </a:r>
          </a:p>
        </p:txBody>
      </p:sp>
      <p:sp>
        <p:nvSpPr>
          <p:cNvPr id="16" name="Striped Right Arrow 15"/>
          <p:cNvSpPr/>
          <p:nvPr/>
        </p:nvSpPr>
        <p:spPr>
          <a:xfrm>
            <a:off x="3500430" y="4786322"/>
            <a:ext cx="1714512" cy="484632"/>
          </a:xfrm>
          <a:prstGeom prst="striped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786182" y="4357695"/>
            <a:ext cx="1343445" cy="646331"/>
          </a:xfrm>
          <a:prstGeom prst="rect">
            <a:avLst/>
          </a:prstGeom>
          <a:noFill/>
        </p:spPr>
        <p:txBody>
          <a:bodyPr wrap="square" rtlCol="0">
            <a:spAutoFit/>
          </a:bodyPr>
          <a:lstStyle/>
          <a:p>
            <a:r>
              <a:rPr lang="en-US" dirty="0"/>
              <a:t>I M P A C T</a:t>
            </a:r>
          </a:p>
          <a:p>
            <a:endParaRPr lang="en-US" dirty="0"/>
          </a:p>
        </p:txBody>
      </p:sp>
      <p:sp>
        <p:nvSpPr>
          <p:cNvPr id="18" name="TextBox 17"/>
          <p:cNvSpPr txBox="1"/>
          <p:nvPr/>
        </p:nvSpPr>
        <p:spPr>
          <a:xfrm>
            <a:off x="3500430" y="5286388"/>
            <a:ext cx="1785950" cy="646331"/>
          </a:xfrm>
          <a:prstGeom prst="rect">
            <a:avLst/>
          </a:prstGeom>
          <a:noFill/>
        </p:spPr>
        <p:txBody>
          <a:bodyPr wrap="square" rtlCol="0">
            <a:spAutoFit/>
          </a:bodyPr>
          <a:lstStyle/>
          <a:p>
            <a:pPr algn="ctr"/>
            <a:r>
              <a:rPr lang="en-US" sz="1200" i="1" dirty="0"/>
              <a:t>Stay with underperforming companies</a:t>
            </a:r>
            <a:endParaRPr lang="en-US" sz="1200" dirty="0"/>
          </a:p>
        </p:txBody>
      </p:sp>
    </p:spTree>
    <p:extLst>
      <p:ext uri="{BB962C8B-B14F-4D97-AF65-F5344CB8AC3E}">
        <p14:creationId xmlns:p14="http://schemas.microsoft.com/office/powerpoint/2010/main" xmlns="" val="425530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linds(horizontal)">
                                      <p:cBhvr>
                                        <p:cTn id="26" dur="500"/>
                                        <p:tgtEl>
                                          <p:spTgt spid="1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linds(horizontal)">
                                      <p:cBhvr>
                                        <p:cTn id="29" dur="500"/>
                                        <p:tgtEl>
                                          <p:spTgt spid="1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linds(horizontal)">
                                      <p:cBhvr>
                                        <p:cTn id="35" dur="500"/>
                                        <p:tgtEl>
                                          <p:spTgt spid="1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linds(horizontal)">
                                      <p:cBhvr>
                                        <p:cTn id="38" dur="500"/>
                                        <p:tgtEl>
                                          <p:spTgt spid="11"/>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linds(horizontal)">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9" grpId="0" animBg="1"/>
      <p:bldP spid="10" grpId="0" animBg="1"/>
      <p:bldP spid="11" grpId="0" animBg="1"/>
      <p:bldP spid="12" grpId="0" animBg="1"/>
      <p:bldP spid="13" grpId="0"/>
      <p:bldP spid="16" grpId="0" animBg="1"/>
      <p:bldP spid="17" grpId="0"/>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357166"/>
            <a:ext cx="6069013" cy="1071570"/>
          </a:xfrm>
        </p:spPr>
        <p:txBody>
          <a:bodyPr/>
          <a:lstStyle/>
          <a:p>
            <a:r>
              <a:rPr lang="en-US" sz="2000" dirty="0"/>
              <a:t>Paper-3: </a:t>
            </a:r>
            <a:br>
              <a:rPr lang="en-US" sz="2000" dirty="0"/>
            </a:br>
            <a:r>
              <a:rPr lang="en-US" sz="2000" dirty="0"/>
              <a:t>Public pension funds at underperforming firms</a:t>
            </a:r>
            <a:br>
              <a:rPr lang="en-US" sz="2000" dirty="0"/>
            </a:b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6" name="Rounded Rectangle 5"/>
          <p:cNvSpPr/>
          <p:nvPr/>
        </p:nvSpPr>
        <p:spPr>
          <a:xfrm>
            <a:off x="3286116" y="1571612"/>
            <a:ext cx="2571768" cy="10715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Underperforming firms</a:t>
            </a:r>
          </a:p>
        </p:txBody>
      </p:sp>
      <p:cxnSp>
        <p:nvCxnSpPr>
          <p:cNvPr id="8" name="Straight Arrow Connector 7"/>
          <p:cNvCxnSpPr/>
          <p:nvPr/>
        </p:nvCxnSpPr>
        <p:spPr>
          <a:xfrm>
            <a:off x="4572000" y="2714620"/>
            <a:ext cx="3571900" cy="2214578"/>
          </a:xfrm>
          <a:prstGeom prst="straightConnector1">
            <a:avLst/>
          </a:prstGeom>
          <a:ln w="22225">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43834" y="4143380"/>
            <a:ext cx="1078180" cy="369332"/>
          </a:xfrm>
          <a:prstGeom prst="rect">
            <a:avLst/>
          </a:prstGeom>
          <a:noFill/>
        </p:spPr>
        <p:txBody>
          <a:bodyPr wrap="none" rtlCol="0">
            <a:spAutoFit/>
          </a:bodyPr>
          <a:lstStyle/>
          <a:p>
            <a:r>
              <a:rPr lang="en-US" dirty="0"/>
              <a:t>E  X  I  T</a:t>
            </a:r>
          </a:p>
        </p:txBody>
      </p:sp>
      <p:graphicFrame>
        <p:nvGraphicFramePr>
          <p:cNvPr id="17" name="Diagram 16"/>
          <p:cNvGraphicFramePr/>
          <p:nvPr/>
        </p:nvGraphicFramePr>
        <p:xfrm>
          <a:off x="428596" y="2928934"/>
          <a:ext cx="2500330" cy="928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9" name="Straight Arrow Connector 18"/>
          <p:cNvCxnSpPr/>
          <p:nvPr/>
        </p:nvCxnSpPr>
        <p:spPr>
          <a:xfrm flipV="1">
            <a:off x="1857356" y="2714620"/>
            <a:ext cx="2643206" cy="2214578"/>
          </a:xfrm>
          <a:prstGeom prst="straightConnector1">
            <a:avLst/>
          </a:prstGeom>
          <a:ln w="19050">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00034" y="4143380"/>
            <a:ext cx="1664045" cy="369332"/>
          </a:xfrm>
          <a:prstGeom prst="rect">
            <a:avLst/>
          </a:prstGeom>
          <a:noFill/>
        </p:spPr>
        <p:txBody>
          <a:bodyPr wrap="none" rtlCol="0">
            <a:spAutoFit/>
          </a:bodyPr>
          <a:lstStyle/>
          <a:p>
            <a:r>
              <a:rPr lang="en-US" dirty="0"/>
              <a:t>I  M  P  A  C  T</a:t>
            </a:r>
          </a:p>
        </p:txBody>
      </p:sp>
    </p:spTree>
    <p:extLst>
      <p:ext uri="{BB962C8B-B14F-4D97-AF65-F5344CB8AC3E}">
        <p14:creationId xmlns:p14="http://schemas.microsoft.com/office/powerpoint/2010/main" xmlns="" val="2839419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blinds(horizontal)">
                                      <p:cBhvr>
                                        <p:cTn id="20" dur="500"/>
                                        <p:tgtEl>
                                          <p:spTgt spid="1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linds(horizontal)">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linds(horizontal)">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Graphic spid="17" grpId="0">
        <p:bldAsOne/>
      </p:bldGraphic>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Paper-3: Approach</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5" name="Rectangle 4"/>
          <p:cNvSpPr/>
          <p:nvPr/>
        </p:nvSpPr>
        <p:spPr>
          <a:xfrm>
            <a:off x="1500166" y="2214555"/>
            <a:ext cx="2015505" cy="1477328"/>
          </a:xfrm>
          <a:prstGeom prst="rect">
            <a:avLst/>
          </a:prstGeom>
          <a:noFill/>
          <a:ln>
            <a:solidFill>
              <a:schemeClr val="tx1"/>
            </a:solidFill>
          </a:ln>
        </p:spPr>
        <p:txBody>
          <a:bodyPr wrap="square">
            <a:spAutoFit/>
          </a:bodyPr>
          <a:lstStyle/>
          <a:p>
            <a:endParaRPr lang="en-US" i="1" dirty="0">
              <a:latin typeface="Times New Roman" pitchFamily="18" charset="0"/>
              <a:cs typeface="Arial" pitchFamily="34" charset="0"/>
            </a:endParaRPr>
          </a:p>
          <a:p>
            <a:r>
              <a:rPr lang="en-US" i="1" dirty="0">
                <a:latin typeface="Times New Roman" pitchFamily="18" charset="0"/>
                <a:cs typeface="Arial" pitchFamily="34" charset="0"/>
              </a:rPr>
              <a:t>Underperformance at companies</a:t>
            </a:r>
          </a:p>
          <a:p>
            <a:endParaRPr lang="en-US" i="1" dirty="0">
              <a:latin typeface="Times New Roman" pitchFamily="18" charset="0"/>
              <a:cs typeface="Arial" pitchFamily="34" charset="0"/>
            </a:endParaRPr>
          </a:p>
          <a:p>
            <a:r>
              <a:rPr lang="en-US" i="1" dirty="0">
                <a:latin typeface="Times New Roman" pitchFamily="18" charset="0"/>
                <a:cs typeface="Arial" pitchFamily="34" charset="0"/>
              </a:rPr>
              <a:t> </a:t>
            </a:r>
            <a:endParaRPr lang="en-US" dirty="0"/>
          </a:p>
        </p:txBody>
      </p:sp>
      <p:sp>
        <p:nvSpPr>
          <p:cNvPr id="7" name="Rectangle 6"/>
          <p:cNvSpPr/>
          <p:nvPr/>
        </p:nvSpPr>
        <p:spPr>
          <a:xfrm>
            <a:off x="5357818" y="2214554"/>
            <a:ext cx="1872629" cy="1200329"/>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Change in public pension fund ownership</a:t>
            </a:r>
          </a:p>
          <a:p>
            <a:endParaRPr lang="en-US" dirty="0"/>
          </a:p>
        </p:txBody>
      </p:sp>
      <p:sp>
        <p:nvSpPr>
          <p:cNvPr id="9" name="Curved Down Arrow 8"/>
          <p:cNvSpPr/>
          <p:nvPr/>
        </p:nvSpPr>
        <p:spPr>
          <a:xfrm>
            <a:off x="2714612" y="1428736"/>
            <a:ext cx="3714776" cy="731520"/>
          </a:xfrm>
          <a:prstGeom prst="curved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1571604" y="4643446"/>
            <a:ext cx="1872629" cy="923330"/>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Public pension fund ownership</a:t>
            </a:r>
          </a:p>
          <a:p>
            <a:endParaRPr lang="en-US" dirty="0"/>
          </a:p>
        </p:txBody>
      </p:sp>
      <p:sp>
        <p:nvSpPr>
          <p:cNvPr id="11" name="Rectangle 10"/>
          <p:cNvSpPr/>
          <p:nvPr/>
        </p:nvSpPr>
        <p:spPr>
          <a:xfrm>
            <a:off x="5357818" y="4071942"/>
            <a:ext cx="1872629" cy="646331"/>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CEO resignation</a:t>
            </a:r>
          </a:p>
          <a:p>
            <a:endParaRPr lang="en-US" dirty="0"/>
          </a:p>
        </p:txBody>
      </p:sp>
      <p:sp>
        <p:nvSpPr>
          <p:cNvPr id="12" name="Rectangle 11"/>
          <p:cNvSpPr/>
          <p:nvPr/>
        </p:nvSpPr>
        <p:spPr>
          <a:xfrm>
            <a:off x="5357818" y="4857760"/>
            <a:ext cx="1872629" cy="923330"/>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Replacement of board of directors</a:t>
            </a:r>
          </a:p>
          <a:p>
            <a:endParaRPr lang="en-US" dirty="0"/>
          </a:p>
        </p:txBody>
      </p:sp>
      <p:sp>
        <p:nvSpPr>
          <p:cNvPr id="13" name="TextBox 12"/>
          <p:cNvSpPr txBox="1"/>
          <p:nvPr/>
        </p:nvSpPr>
        <p:spPr>
          <a:xfrm>
            <a:off x="4071934" y="1500174"/>
            <a:ext cx="1142300" cy="369332"/>
          </a:xfrm>
          <a:prstGeom prst="rect">
            <a:avLst/>
          </a:prstGeom>
          <a:noFill/>
        </p:spPr>
        <p:txBody>
          <a:bodyPr wrap="none" rtlCol="0">
            <a:spAutoFit/>
          </a:bodyPr>
          <a:lstStyle/>
          <a:p>
            <a:r>
              <a:rPr lang="en-US" dirty="0"/>
              <a:t>E   X  I  T</a:t>
            </a:r>
          </a:p>
        </p:txBody>
      </p:sp>
      <p:sp>
        <p:nvSpPr>
          <p:cNvPr id="16" name="Striped Right Arrow 15"/>
          <p:cNvSpPr/>
          <p:nvPr/>
        </p:nvSpPr>
        <p:spPr>
          <a:xfrm>
            <a:off x="3500430" y="4786322"/>
            <a:ext cx="1714512" cy="484632"/>
          </a:xfrm>
          <a:prstGeom prst="striped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786182" y="4357695"/>
            <a:ext cx="1343445" cy="646331"/>
          </a:xfrm>
          <a:prstGeom prst="rect">
            <a:avLst/>
          </a:prstGeom>
          <a:noFill/>
        </p:spPr>
        <p:txBody>
          <a:bodyPr wrap="square" rtlCol="0">
            <a:spAutoFit/>
          </a:bodyPr>
          <a:lstStyle/>
          <a:p>
            <a:r>
              <a:rPr lang="en-US" dirty="0"/>
              <a:t>I M P A C T</a:t>
            </a:r>
          </a:p>
          <a:p>
            <a:endParaRPr lang="en-US" dirty="0"/>
          </a:p>
        </p:txBody>
      </p:sp>
      <p:sp>
        <p:nvSpPr>
          <p:cNvPr id="18" name="TextBox 17"/>
          <p:cNvSpPr txBox="1"/>
          <p:nvPr/>
        </p:nvSpPr>
        <p:spPr>
          <a:xfrm>
            <a:off x="3500430" y="5286388"/>
            <a:ext cx="1785950" cy="646331"/>
          </a:xfrm>
          <a:prstGeom prst="rect">
            <a:avLst/>
          </a:prstGeom>
          <a:noFill/>
        </p:spPr>
        <p:txBody>
          <a:bodyPr wrap="square" rtlCol="0">
            <a:spAutoFit/>
          </a:bodyPr>
          <a:lstStyle/>
          <a:p>
            <a:pPr algn="ctr"/>
            <a:r>
              <a:rPr lang="en-US" sz="1200" i="1" dirty="0"/>
              <a:t>Stay with underperforming companies</a:t>
            </a:r>
            <a:endParaRPr lang="en-US" sz="1200" dirty="0"/>
          </a:p>
        </p:txBody>
      </p:sp>
    </p:spTree>
    <p:extLst>
      <p:ext uri="{BB962C8B-B14F-4D97-AF65-F5344CB8AC3E}">
        <p14:creationId xmlns:p14="http://schemas.microsoft.com/office/powerpoint/2010/main" xmlns="" val="12004151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linds(horizontal)">
                                      <p:cBhvr>
                                        <p:cTn id="26" dur="500"/>
                                        <p:tgtEl>
                                          <p:spTgt spid="1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linds(horizontal)">
                                      <p:cBhvr>
                                        <p:cTn id="29" dur="500"/>
                                        <p:tgtEl>
                                          <p:spTgt spid="1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linds(horizontal)">
                                      <p:cBhvr>
                                        <p:cTn id="35" dur="500"/>
                                        <p:tgtEl>
                                          <p:spTgt spid="1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linds(horizontal)">
                                      <p:cBhvr>
                                        <p:cTn id="38" dur="500"/>
                                        <p:tgtEl>
                                          <p:spTgt spid="11"/>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linds(horizontal)">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9" grpId="0" animBg="1"/>
      <p:bldP spid="10" grpId="0" animBg="1"/>
      <p:bldP spid="11" grpId="0" animBg="1"/>
      <p:bldP spid="12" grpId="0" animBg="1"/>
      <p:bldP spid="13" grpId="0"/>
      <p:bldP spid="16" grpId="0" animBg="1"/>
      <p:bldP spid="17" grpId="0"/>
      <p:bldP spid="18" grpId="0"/>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a:xfrm>
            <a:off x="976312" y="1844675"/>
            <a:ext cx="7881967" cy="1370011"/>
          </a:xfrm>
        </p:spPr>
        <p:txBody>
          <a:bodyPr/>
          <a:lstStyle/>
          <a:p>
            <a:r>
              <a:rPr lang="en-US" dirty="0"/>
              <a:t>ROA as a measure of performance.</a:t>
            </a:r>
          </a:p>
          <a:p>
            <a:pPr>
              <a:buNone/>
            </a:pPr>
            <a:endParaRPr lang="en-US" dirty="0"/>
          </a:p>
          <a:p>
            <a:r>
              <a:rPr lang="en-US" dirty="0"/>
              <a:t>For each period split firms into G groups (</a:t>
            </a:r>
            <a:r>
              <a:rPr lang="en-US" dirty="0" err="1"/>
              <a:t>quantiles</a:t>
            </a:r>
            <a:r>
              <a:rPr lang="en-US" dirty="0"/>
              <a:t>) with regard to their ROAs</a:t>
            </a:r>
          </a:p>
          <a:p>
            <a:endParaRPr lang="en-US" dirty="0"/>
          </a:p>
          <a:p>
            <a:pPr>
              <a:buNone/>
            </a:pPr>
            <a:endParaRPr lang="en-US" dirty="0"/>
          </a:p>
          <a:p>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132102" name="Text Box 6"/>
          <p:cNvSpPr txBox="1">
            <a:spLocks noChangeArrowheads="1"/>
          </p:cNvSpPr>
          <p:nvPr/>
        </p:nvSpPr>
        <p:spPr bwMode="auto">
          <a:xfrm>
            <a:off x="857224" y="3429000"/>
            <a:ext cx="7929618" cy="12144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cs typeface="Arial" pitchFamily="34" charset="0"/>
              </a:rPr>
              <a:t>                                          1, if a firm belonged to the lowest group ROA out of "G" groups for "N" last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cs typeface="Arial" pitchFamily="34" charset="0"/>
              </a:rPr>
              <a:t>                                          periods in a row</a:t>
            </a:r>
          </a:p>
          <a:p>
            <a:pPr lvl="0" algn="just"/>
            <a:r>
              <a:rPr lang="en-US" sz="1400" i="1" dirty="0">
                <a:latin typeface="Times New Roman" pitchFamily="18" charset="0"/>
                <a:cs typeface="Arial" pitchFamily="34" charset="0"/>
              </a:rPr>
              <a:t>ROA</a:t>
            </a:r>
            <a:r>
              <a:rPr lang="en-US" sz="1400" i="1" baseline="-25000" dirty="0">
                <a:latin typeface="Times New Roman" pitchFamily="18" charset="0"/>
                <a:cs typeface="Arial" pitchFamily="34" charset="0"/>
              </a:rPr>
              <a:t>G,N</a:t>
            </a:r>
            <a:r>
              <a:rPr lang="en-US" sz="1400" i="1" dirty="0">
                <a:latin typeface="Times New Roman" pitchFamily="18" charset="0"/>
                <a:cs typeface="Arial" pitchFamily="34" charset="0"/>
              </a:rPr>
              <a:t> dummy =</a:t>
            </a:r>
            <a:endParaRPr kumimoji="0" lang="en-US" sz="1400" b="0" i="1" u="none" strike="noStrike" cap="none" normalizeH="0" baseline="0" dirty="0">
              <a:ln>
                <a:noFill/>
              </a:ln>
              <a:solidFill>
                <a:schemeClr val="tx1"/>
              </a:solidFill>
              <a:effectLst/>
              <a:latin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a:ln>
                  <a:noFill/>
                </a:ln>
                <a:solidFill>
                  <a:schemeClr val="tx1"/>
                </a:solidFill>
                <a:effectLst/>
                <a:latin typeface="Times New Roman" pitchFamily="18" charset="0"/>
                <a:cs typeface="Arial" pitchFamily="34" charset="0"/>
              </a:rPr>
              <a:t>	</a:t>
            </a:r>
            <a:r>
              <a:rPr lang="en-US" sz="1400" i="1" dirty="0">
                <a:latin typeface="Times New Roman" pitchFamily="18" charset="0"/>
                <a:cs typeface="Arial" pitchFamily="34" charset="0"/>
              </a:rPr>
              <a:t>                     </a:t>
            </a:r>
            <a:r>
              <a:rPr kumimoji="0" lang="en-US" sz="1400" b="0" i="1" u="none" strike="noStrike" cap="none" normalizeH="0" baseline="0" dirty="0">
                <a:ln>
                  <a:noFill/>
                </a:ln>
                <a:solidFill>
                  <a:schemeClr val="tx1"/>
                </a:solidFill>
                <a:effectLst/>
                <a:latin typeface="Times New Roman" pitchFamily="18" charset="0"/>
                <a:cs typeface="Arial" pitchFamily="34" charset="0"/>
              </a:rPr>
              <a:t>a</a:t>
            </a:r>
            <a:r>
              <a:rPr kumimoji="0" lang="en-US" sz="1400" b="0" i="0" u="none" strike="noStrike" cap="none" normalizeH="0" baseline="0" dirty="0">
                <a:ln>
                  <a:noFill/>
                </a:ln>
                <a:solidFill>
                  <a:schemeClr val="tx1"/>
                </a:solidFill>
                <a:effectLst/>
                <a:latin typeface="Times New Roman" pitchFamily="18" charset="0"/>
                <a:cs typeface="Arial" pitchFamily="34" charset="0"/>
              </a:rPr>
              <a:t>nd zero otherwise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1" name="Left Brace 10"/>
          <p:cNvSpPr/>
          <p:nvPr/>
        </p:nvSpPr>
        <p:spPr>
          <a:xfrm>
            <a:off x="2500298" y="3500438"/>
            <a:ext cx="214314" cy="1000132"/>
          </a:xfrm>
          <a:prstGeom prst="leftBrace">
            <a:avLst/>
          </a:prstGeom>
          <a:noFill/>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1214414" y="5000636"/>
            <a:ext cx="2787943" cy="307777"/>
          </a:xfrm>
          <a:prstGeom prst="rect">
            <a:avLst/>
          </a:prstGeom>
          <a:noFill/>
        </p:spPr>
        <p:txBody>
          <a:bodyPr wrap="none" rtlCol="0">
            <a:spAutoFit/>
          </a:bodyPr>
          <a:lstStyle/>
          <a:p>
            <a:r>
              <a:rPr lang="en-US" sz="1400" dirty="0"/>
              <a:t> </a:t>
            </a:r>
            <a:r>
              <a:rPr lang="en-US" sz="1400" i="1" dirty="0"/>
              <a:t>here,  G {2,3,4,5}, and N  {1,2,3}</a:t>
            </a:r>
            <a:endParaRPr lang="en-US" sz="1400" dirty="0"/>
          </a:p>
        </p:txBody>
      </p:sp>
    </p:spTree>
    <p:extLst>
      <p:ext uri="{BB962C8B-B14F-4D97-AF65-F5344CB8AC3E}">
        <p14:creationId xmlns:p14="http://schemas.microsoft.com/office/powerpoint/2010/main" xmlns="" val="251079703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29497"/>
            <a:ext cx="6069013" cy="1201482"/>
          </a:xfrm>
        </p:spPr>
        <p:txBody>
          <a:bodyPr/>
          <a:lstStyle/>
          <a:p>
            <a:r>
              <a:rPr lang="en-US" dirty="0"/>
              <a:t>Methodology</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5" name="Rectangle 4"/>
          <p:cNvSpPr/>
          <p:nvPr/>
        </p:nvSpPr>
        <p:spPr>
          <a:xfrm>
            <a:off x="1643042" y="2214554"/>
            <a:ext cx="1872629" cy="1200329"/>
          </a:xfrm>
          <a:prstGeom prst="rect">
            <a:avLst/>
          </a:prstGeom>
          <a:noFill/>
          <a:ln>
            <a:solidFill>
              <a:schemeClr val="tx1"/>
            </a:solidFill>
          </a:ln>
        </p:spPr>
        <p:txBody>
          <a:bodyPr wrap="square">
            <a:spAutoFit/>
          </a:bodyPr>
          <a:lstStyle/>
          <a:p>
            <a:endParaRPr lang="en-US" i="1" dirty="0">
              <a:latin typeface="Times New Roman" pitchFamily="18" charset="0"/>
              <a:cs typeface="Arial" pitchFamily="34" charset="0"/>
            </a:endParaRPr>
          </a:p>
          <a:p>
            <a:r>
              <a:rPr lang="en-US" i="1" dirty="0">
                <a:latin typeface="Times New Roman" pitchFamily="18" charset="0"/>
                <a:cs typeface="Arial" pitchFamily="34" charset="0"/>
              </a:rPr>
              <a:t>ROA</a:t>
            </a:r>
            <a:r>
              <a:rPr lang="en-US" i="1" baseline="-25000" dirty="0">
                <a:latin typeface="Times New Roman" pitchFamily="18" charset="0"/>
                <a:cs typeface="Arial" pitchFamily="34" charset="0"/>
              </a:rPr>
              <a:t>G,N</a:t>
            </a:r>
            <a:r>
              <a:rPr lang="en-US" i="1" dirty="0">
                <a:latin typeface="Times New Roman" pitchFamily="18" charset="0"/>
                <a:cs typeface="Arial" pitchFamily="34" charset="0"/>
              </a:rPr>
              <a:t> dummy</a:t>
            </a:r>
          </a:p>
          <a:p>
            <a:endParaRPr lang="en-US" i="1" dirty="0">
              <a:latin typeface="Times New Roman" pitchFamily="18" charset="0"/>
              <a:cs typeface="Arial" pitchFamily="34" charset="0"/>
            </a:endParaRPr>
          </a:p>
          <a:p>
            <a:r>
              <a:rPr lang="en-US" i="1" dirty="0">
                <a:latin typeface="Times New Roman" pitchFamily="18" charset="0"/>
                <a:cs typeface="Arial" pitchFamily="34" charset="0"/>
              </a:rPr>
              <a:t> </a:t>
            </a:r>
            <a:endParaRPr lang="en-US" dirty="0"/>
          </a:p>
        </p:txBody>
      </p:sp>
      <p:sp>
        <p:nvSpPr>
          <p:cNvPr id="7" name="Rectangle 6"/>
          <p:cNvSpPr/>
          <p:nvPr/>
        </p:nvSpPr>
        <p:spPr>
          <a:xfrm>
            <a:off x="5357818" y="2214554"/>
            <a:ext cx="1872629" cy="1200329"/>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Change in public pension fund ownership</a:t>
            </a:r>
          </a:p>
          <a:p>
            <a:endParaRPr lang="en-US" dirty="0"/>
          </a:p>
        </p:txBody>
      </p:sp>
      <p:sp>
        <p:nvSpPr>
          <p:cNvPr id="9" name="Curved Down Arrow 8"/>
          <p:cNvSpPr/>
          <p:nvPr/>
        </p:nvSpPr>
        <p:spPr>
          <a:xfrm>
            <a:off x="2714612" y="1428736"/>
            <a:ext cx="3714776" cy="731520"/>
          </a:xfrm>
          <a:prstGeom prst="curved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1571604" y="4643446"/>
            <a:ext cx="1872629" cy="923330"/>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Public pension fund ownership</a:t>
            </a:r>
          </a:p>
          <a:p>
            <a:endParaRPr lang="en-US" dirty="0"/>
          </a:p>
        </p:txBody>
      </p:sp>
      <p:sp>
        <p:nvSpPr>
          <p:cNvPr id="11" name="Rectangle 10"/>
          <p:cNvSpPr/>
          <p:nvPr/>
        </p:nvSpPr>
        <p:spPr>
          <a:xfrm>
            <a:off x="5357818" y="4071942"/>
            <a:ext cx="1872629" cy="646331"/>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CEO resignation</a:t>
            </a:r>
          </a:p>
          <a:p>
            <a:endParaRPr lang="en-US" dirty="0"/>
          </a:p>
        </p:txBody>
      </p:sp>
      <p:sp>
        <p:nvSpPr>
          <p:cNvPr id="12" name="Rectangle 11"/>
          <p:cNvSpPr/>
          <p:nvPr/>
        </p:nvSpPr>
        <p:spPr>
          <a:xfrm>
            <a:off x="5357818" y="4857760"/>
            <a:ext cx="1872629" cy="923330"/>
          </a:xfrm>
          <a:prstGeom prst="rect">
            <a:avLst/>
          </a:prstGeom>
          <a:noFill/>
          <a:ln>
            <a:solidFill>
              <a:schemeClr val="tx1"/>
            </a:solidFill>
          </a:ln>
        </p:spPr>
        <p:txBody>
          <a:bodyPr wrap="square">
            <a:spAutoFit/>
          </a:bodyPr>
          <a:lstStyle/>
          <a:p>
            <a:r>
              <a:rPr lang="en-US" i="1" dirty="0">
                <a:latin typeface="Times New Roman" pitchFamily="18" charset="0"/>
                <a:cs typeface="Arial" pitchFamily="34" charset="0"/>
              </a:rPr>
              <a:t>Replacement of board of directors</a:t>
            </a:r>
          </a:p>
          <a:p>
            <a:endParaRPr lang="en-US" dirty="0"/>
          </a:p>
        </p:txBody>
      </p:sp>
      <p:sp>
        <p:nvSpPr>
          <p:cNvPr id="13" name="TextBox 12"/>
          <p:cNvSpPr txBox="1"/>
          <p:nvPr/>
        </p:nvSpPr>
        <p:spPr>
          <a:xfrm>
            <a:off x="4071934" y="1500174"/>
            <a:ext cx="1142300" cy="369332"/>
          </a:xfrm>
          <a:prstGeom prst="rect">
            <a:avLst/>
          </a:prstGeom>
          <a:noFill/>
        </p:spPr>
        <p:txBody>
          <a:bodyPr wrap="none" rtlCol="0">
            <a:spAutoFit/>
          </a:bodyPr>
          <a:lstStyle/>
          <a:p>
            <a:r>
              <a:rPr lang="en-US" dirty="0"/>
              <a:t>E   X  I  T</a:t>
            </a:r>
          </a:p>
        </p:txBody>
      </p:sp>
      <p:sp>
        <p:nvSpPr>
          <p:cNvPr id="16" name="Striped Right Arrow 15"/>
          <p:cNvSpPr/>
          <p:nvPr/>
        </p:nvSpPr>
        <p:spPr>
          <a:xfrm>
            <a:off x="3500430" y="4786322"/>
            <a:ext cx="1714512" cy="484632"/>
          </a:xfrm>
          <a:prstGeom prst="striped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786182" y="4357695"/>
            <a:ext cx="1343445" cy="646331"/>
          </a:xfrm>
          <a:prstGeom prst="rect">
            <a:avLst/>
          </a:prstGeom>
          <a:noFill/>
        </p:spPr>
        <p:txBody>
          <a:bodyPr wrap="square" rtlCol="0">
            <a:spAutoFit/>
          </a:bodyPr>
          <a:lstStyle/>
          <a:p>
            <a:r>
              <a:rPr lang="en-US" dirty="0"/>
              <a:t>I M P A C T</a:t>
            </a:r>
          </a:p>
          <a:p>
            <a:endParaRPr lang="en-US" dirty="0"/>
          </a:p>
        </p:txBody>
      </p:sp>
      <p:sp>
        <p:nvSpPr>
          <p:cNvPr id="18" name="TextBox 17"/>
          <p:cNvSpPr txBox="1"/>
          <p:nvPr/>
        </p:nvSpPr>
        <p:spPr>
          <a:xfrm>
            <a:off x="3500430" y="5286388"/>
            <a:ext cx="1785950" cy="276999"/>
          </a:xfrm>
          <a:prstGeom prst="rect">
            <a:avLst/>
          </a:prstGeom>
          <a:noFill/>
        </p:spPr>
        <p:txBody>
          <a:bodyPr wrap="square" rtlCol="0">
            <a:spAutoFit/>
          </a:bodyPr>
          <a:lstStyle/>
          <a:p>
            <a:pPr algn="ctr"/>
            <a:r>
              <a:rPr lang="en-US" sz="1200" i="1" dirty="0"/>
              <a:t>If ROA</a:t>
            </a:r>
            <a:r>
              <a:rPr lang="en-US" sz="1200" i="1" baseline="-25000" dirty="0"/>
              <a:t>G,N</a:t>
            </a:r>
            <a:r>
              <a:rPr lang="en-US" sz="1200" i="1" dirty="0"/>
              <a:t> =1</a:t>
            </a:r>
            <a:endParaRPr lang="en-US" sz="1200" dirty="0"/>
          </a:p>
        </p:txBody>
      </p:sp>
    </p:spTree>
    <p:extLst>
      <p:ext uri="{BB962C8B-B14F-4D97-AF65-F5344CB8AC3E}">
        <p14:creationId xmlns:p14="http://schemas.microsoft.com/office/powerpoint/2010/main" xmlns="" val="6622774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9" grpId="0" animBg="1"/>
      <p:bldP spid="10" grpId="0" animBg="1"/>
      <p:bldP spid="11" grpId="0" animBg="1"/>
      <p:bldP spid="12" grpId="0" animBg="1"/>
      <p:bldP spid="13" grpId="0"/>
      <p:bldP spid="16" grpId="0" animBg="1"/>
      <p:bldP spid="17" grpId="0"/>
      <p:bldP spid="18" grpId="0"/>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3C277C-E7AF-4336-AB5F-4563E0BB6575}"/>
              </a:ext>
            </a:extLst>
          </p:cNvPr>
          <p:cNvSpPr>
            <a:spLocks noGrp="1"/>
          </p:cNvSpPr>
          <p:nvPr>
            <p:ph type="title"/>
          </p:nvPr>
        </p:nvSpPr>
        <p:spPr>
          <a:xfrm>
            <a:off x="1285875" y="58738"/>
            <a:ext cx="6069013" cy="1282030"/>
          </a:xfrm>
        </p:spPr>
        <p:txBody>
          <a:bodyPr/>
          <a:lstStyle/>
          <a:p>
            <a:r>
              <a:rPr lang="en-US" dirty="0"/>
              <a:t>Paper-3: Results</a:t>
            </a:r>
          </a:p>
        </p:txBody>
      </p:sp>
      <p:sp>
        <p:nvSpPr>
          <p:cNvPr id="4" name="Footer Placeholder 3">
            <a:extLst>
              <a:ext uri="{FF2B5EF4-FFF2-40B4-BE49-F238E27FC236}">
                <a16:creationId xmlns:a16="http://schemas.microsoft.com/office/drawing/2014/main" xmlns="" id="{9F836DA5-8BF4-4D50-BFF6-9AE706729674}"/>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6" name="Table 5">
            <a:extLst>
              <a:ext uri="{FF2B5EF4-FFF2-40B4-BE49-F238E27FC236}">
                <a16:creationId xmlns:a16="http://schemas.microsoft.com/office/drawing/2014/main" xmlns="" id="{220FA30B-CE4E-44C4-A9F6-75E2F391DCB0}"/>
              </a:ext>
            </a:extLst>
          </p:cNvPr>
          <p:cNvGraphicFramePr>
            <a:graphicFrameLocks noGrp="1"/>
          </p:cNvGraphicFramePr>
          <p:nvPr>
            <p:extLst>
              <p:ext uri="{D42A27DB-BD31-4B8C-83A1-F6EECF244321}">
                <p14:modId xmlns:p14="http://schemas.microsoft.com/office/powerpoint/2010/main" xmlns="" val="1836377518"/>
              </p:ext>
            </p:extLst>
          </p:nvPr>
        </p:nvGraphicFramePr>
        <p:xfrm>
          <a:off x="35496" y="1196752"/>
          <a:ext cx="8955319" cy="4984675"/>
        </p:xfrm>
        <a:graphic>
          <a:graphicData uri="http://schemas.openxmlformats.org/drawingml/2006/table">
            <a:tbl>
              <a:tblPr>
                <a:tableStyleId>{2D5ABB26-0587-4C30-8999-92F81FD0307C}</a:tableStyleId>
              </a:tblPr>
              <a:tblGrid>
                <a:gridCol w="2129145">
                  <a:extLst>
                    <a:ext uri="{9D8B030D-6E8A-4147-A177-3AD203B41FA5}">
                      <a16:colId xmlns:a16="http://schemas.microsoft.com/office/drawing/2014/main" xmlns="" val="4099025107"/>
                    </a:ext>
                  </a:extLst>
                </a:gridCol>
                <a:gridCol w="951897">
                  <a:extLst>
                    <a:ext uri="{9D8B030D-6E8A-4147-A177-3AD203B41FA5}">
                      <a16:colId xmlns:a16="http://schemas.microsoft.com/office/drawing/2014/main" xmlns="" val="2053582161"/>
                    </a:ext>
                  </a:extLst>
                </a:gridCol>
                <a:gridCol w="1206890">
                  <a:extLst>
                    <a:ext uri="{9D8B030D-6E8A-4147-A177-3AD203B41FA5}">
                      <a16:colId xmlns:a16="http://schemas.microsoft.com/office/drawing/2014/main" xmlns="" val="211026024"/>
                    </a:ext>
                  </a:extLst>
                </a:gridCol>
                <a:gridCol w="1153840">
                  <a:extLst>
                    <a:ext uri="{9D8B030D-6E8A-4147-A177-3AD203B41FA5}">
                      <a16:colId xmlns:a16="http://schemas.microsoft.com/office/drawing/2014/main" xmlns="" val="1824875620"/>
                    </a:ext>
                  </a:extLst>
                </a:gridCol>
                <a:gridCol w="1193626">
                  <a:extLst>
                    <a:ext uri="{9D8B030D-6E8A-4147-A177-3AD203B41FA5}">
                      <a16:colId xmlns:a16="http://schemas.microsoft.com/office/drawing/2014/main" xmlns="" val="63365265"/>
                    </a:ext>
                  </a:extLst>
                </a:gridCol>
                <a:gridCol w="1114050">
                  <a:extLst>
                    <a:ext uri="{9D8B030D-6E8A-4147-A177-3AD203B41FA5}">
                      <a16:colId xmlns:a16="http://schemas.microsoft.com/office/drawing/2014/main" xmlns="" val="2545368710"/>
                    </a:ext>
                  </a:extLst>
                </a:gridCol>
                <a:gridCol w="1205871">
                  <a:extLst>
                    <a:ext uri="{9D8B030D-6E8A-4147-A177-3AD203B41FA5}">
                      <a16:colId xmlns:a16="http://schemas.microsoft.com/office/drawing/2014/main" xmlns="" val="2221559345"/>
                    </a:ext>
                  </a:extLst>
                </a:gridCol>
              </a:tblGrid>
              <a:tr h="504056">
                <a:tc>
                  <a:txBody>
                    <a:bodyPr/>
                    <a:lstStyle/>
                    <a:p>
                      <a:pPr>
                        <a:lnSpc>
                          <a:spcPts val="1200"/>
                        </a:lnSpc>
                        <a:spcAft>
                          <a:spcPts val="0"/>
                        </a:spcAft>
                      </a:pPr>
                      <a:endParaRPr lang="en-GB" sz="1500" dirty="0">
                        <a:effectLst/>
                      </a:endParaRPr>
                    </a:p>
                    <a:p>
                      <a:pPr>
                        <a:lnSpc>
                          <a:spcPts val="1200"/>
                        </a:lnSpc>
                        <a:spcAft>
                          <a:spcPts val="0"/>
                        </a:spcAft>
                      </a:pPr>
                      <a:r>
                        <a:rPr lang="en-GB" sz="1500" dirty="0">
                          <a:effectLst/>
                        </a:rPr>
                        <a:t>Dependent variable:</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lnSpc>
                          <a:spcPts val="1200"/>
                        </a:lnSpc>
                        <a:spcAft>
                          <a:spcPts val="0"/>
                        </a:spcAft>
                      </a:pPr>
                      <a:endParaRPr lang="en-GB" sz="1800" b="1" dirty="0">
                        <a:effectLst/>
                      </a:endParaRPr>
                    </a:p>
                    <a:p>
                      <a:pPr algn="ctr">
                        <a:lnSpc>
                          <a:spcPts val="1200"/>
                        </a:lnSpc>
                        <a:spcAft>
                          <a:spcPts val="0"/>
                        </a:spcAft>
                      </a:pPr>
                      <a:r>
                        <a:rPr lang="en-GB" sz="1800" b="1" dirty="0" err="1">
                          <a:effectLst/>
                        </a:rPr>
                        <a:t>PublicCF</a:t>
                      </a:r>
                      <a:r>
                        <a:rPr lang="en-GB" sz="1800" b="1" baseline="-25000" dirty="0">
                          <a:effectLst/>
                        </a:rPr>
                        <a:t> (T)</a:t>
                      </a:r>
                      <a:endParaRPr lang="en-GB" sz="1800" b="1"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64889207"/>
                  </a:ext>
                </a:extLst>
              </a:tr>
              <a:tr h="171072">
                <a:tc>
                  <a:txBody>
                    <a:bodyPr/>
                    <a:lstStyle/>
                    <a:p>
                      <a:pPr>
                        <a:lnSpc>
                          <a:spcPts val="1200"/>
                        </a:lnSpc>
                        <a:spcAft>
                          <a:spcPts val="0"/>
                        </a:spcAft>
                      </a:pPr>
                      <a:r>
                        <a:rPr lang="en-GB" sz="1500" b="1" dirty="0">
                          <a:effectLst/>
                        </a:rPr>
                        <a:t> </a:t>
                      </a:r>
                      <a:endParaRPr lang="en-GB" sz="1500" b="1"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lnT w="1270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lnT w="1270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lnT w="1270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lnT w="1270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lnT w="1270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lnT w="1270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949728957"/>
                  </a:ext>
                </a:extLst>
              </a:tr>
              <a:tr h="171072">
                <a:tc>
                  <a:txBody>
                    <a:bodyPr/>
                    <a:lstStyle/>
                    <a:p>
                      <a:pPr>
                        <a:lnSpc>
                          <a:spcPts val="1200"/>
                        </a:lnSpc>
                        <a:spcAft>
                          <a:spcPts val="0"/>
                        </a:spcAft>
                      </a:pPr>
                      <a:r>
                        <a:rPr lang="en-GB" sz="1500" b="1" dirty="0" err="1">
                          <a:effectLst/>
                        </a:rPr>
                        <a:t>ROA</a:t>
                      </a:r>
                      <a:r>
                        <a:rPr lang="en-GB" sz="1500" b="1" baseline="30000" dirty="0" err="1">
                          <a:effectLst/>
                        </a:rPr>
                        <a:t>raw</a:t>
                      </a:r>
                      <a:r>
                        <a:rPr lang="en-GB" sz="1500" b="1" dirty="0">
                          <a:effectLst/>
                        </a:rPr>
                        <a:t> </a:t>
                      </a:r>
                      <a:r>
                        <a:rPr lang="en-GB" sz="1500" b="1" baseline="-25000" dirty="0">
                          <a:effectLst/>
                        </a:rPr>
                        <a:t>4,1</a:t>
                      </a:r>
                      <a:r>
                        <a:rPr lang="en-GB" sz="1500" b="1" dirty="0">
                          <a:effectLst/>
                        </a:rPr>
                        <a:t> dummy </a:t>
                      </a:r>
                      <a:endParaRPr lang="en-GB" sz="1500" b="1"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-0.211***</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-0.189**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3863904890"/>
                  </a:ext>
                </a:extLst>
              </a:tr>
              <a:tr h="171072">
                <a:tc>
                  <a:txBody>
                    <a:bodyPr/>
                    <a:lstStyle/>
                    <a:p>
                      <a:pPr>
                        <a:lnSpc>
                          <a:spcPts val="1200"/>
                        </a:lnSpc>
                        <a:spcAft>
                          <a:spcPts val="0"/>
                        </a:spcAft>
                      </a:pPr>
                      <a:r>
                        <a:rPr lang="en-GB" sz="1500" b="1" dirty="0">
                          <a:effectLst/>
                        </a:rPr>
                        <a:t> </a:t>
                      </a:r>
                      <a:endParaRPr lang="en-GB" sz="1500" b="1"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(0.073)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(0.083)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1750671964"/>
                  </a:ext>
                </a:extLst>
              </a:tr>
              <a:tr h="171072">
                <a:tc>
                  <a:txBody>
                    <a:bodyPr/>
                    <a:lstStyle/>
                    <a:p>
                      <a:pPr>
                        <a:lnSpc>
                          <a:spcPts val="1200"/>
                        </a:lnSpc>
                        <a:spcAft>
                          <a:spcPts val="0"/>
                        </a:spcAft>
                      </a:pPr>
                      <a:r>
                        <a:rPr lang="en-GB" sz="1500" b="1" dirty="0">
                          <a:effectLst/>
                        </a:rPr>
                        <a:t> </a:t>
                      </a:r>
                      <a:endParaRPr lang="en-GB" sz="1500" b="1"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3336325658"/>
                  </a:ext>
                </a:extLst>
              </a:tr>
              <a:tr h="223049">
                <a:tc>
                  <a:txBody>
                    <a:bodyPr/>
                    <a:lstStyle/>
                    <a:p>
                      <a:pPr>
                        <a:lnSpc>
                          <a:spcPts val="1200"/>
                        </a:lnSpc>
                        <a:spcAft>
                          <a:spcPts val="0"/>
                        </a:spcAft>
                      </a:pPr>
                      <a:r>
                        <a:rPr lang="en-GB" sz="1500" b="1" dirty="0" err="1">
                          <a:effectLst/>
                        </a:rPr>
                        <a:t>ROA</a:t>
                      </a:r>
                      <a:r>
                        <a:rPr lang="en-GB" sz="1500" b="1" baseline="30000" dirty="0" err="1">
                          <a:effectLst/>
                        </a:rPr>
                        <a:t>raw</a:t>
                      </a:r>
                      <a:r>
                        <a:rPr lang="en-GB" sz="1500" b="1" dirty="0">
                          <a:effectLst/>
                        </a:rPr>
                        <a:t> </a:t>
                      </a:r>
                      <a:r>
                        <a:rPr lang="en-GB" sz="1500" b="1" baseline="-25000" dirty="0">
                          <a:effectLst/>
                        </a:rPr>
                        <a:t>4,2</a:t>
                      </a:r>
                      <a:r>
                        <a:rPr lang="en-GB" sz="1500" b="1" dirty="0">
                          <a:effectLst/>
                        </a:rPr>
                        <a:t> dummy</a:t>
                      </a:r>
                      <a:endParaRPr lang="en-GB" sz="1500" b="1"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-0.244***</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-0.199**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22468773"/>
                  </a:ext>
                </a:extLst>
              </a:tr>
              <a:tr h="171072">
                <a:tc>
                  <a:txBody>
                    <a:bodyPr/>
                    <a:lstStyle/>
                    <a:p>
                      <a:pPr>
                        <a:lnSpc>
                          <a:spcPts val="1200"/>
                        </a:lnSpc>
                        <a:spcAft>
                          <a:spcPts val="0"/>
                        </a:spcAft>
                      </a:pPr>
                      <a:r>
                        <a:rPr lang="en-GB" sz="1500" b="1" dirty="0">
                          <a:effectLst/>
                        </a:rPr>
                        <a:t> </a:t>
                      </a:r>
                      <a:endParaRPr lang="en-GB" sz="1500" b="1"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(0.087)</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(0.099)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258925942"/>
                  </a:ext>
                </a:extLst>
              </a:tr>
              <a:tr h="191186">
                <a:tc>
                  <a:txBody>
                    <a:bodyPr/>
                    <a:lstStyle/>
                    <a:p>
                      <a:pPr>
                        <a:lnSpc>
                          <a:spcPts val="1200"/>
                        </a:lnSpc>
                        <a:spcAft>
                          <a:spcPts val="0"/>
                        </a:spcAft>
                      </a:pPr>
                      <a:r>
                        <a:rPr lang="en-GB" sz="1500" b="1" dirty="0">
                          <a:effectLst/>
                        </a:rPr>
                        <a:t> </a:t>
                      </a:r>
                      <a:endParaRPr lang="en-GB" sz="1500" b="1"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1859146758"/>
                  </a:ext>
                </a:extLst>
              </a:tr>
              <a:tr h="254614">
                <a:tc>
                  <a:txBody>
                    <a:bodyPr/>
                    <a:lstStyle/>
                    <a:p>
                      <a:pPr>
                        <a:lnSpc>
                          <a:spcPts val="1200"/>
                        </a:lnSpc>
                        <a:spcAft>
                          <a:spcPts val="0"/>
                        </a:spcAft>
                      </a:pPr>
                      <a:r>
                        <a:rPr lang="en-GB" sz="1500" b="1" dirty="0">
                          <a:effectLst/>
                        </a:rPr>
                        <a:t>ROA </a:t>
                      </a:r>
                      <a:r>
                        <a:rPr lang="en-GB" sz="1500" b="1" baseline="30000" dirty="0">
                          <a:effectLst/>
                        </a:rPr>
                        <a:t>raw</a:t>
                      </a:r>
                      <a:r>
                        <a:rPr lang="en-GB" sz="1500" b="1" baseline="-25000" dirty="0">
                          <a:effectLst/>
                        </a:rPr>
                        <a:t>4,3</a:t>
                      </a:r>
                      <a:r>
                        <a:rPr lang="en-GB" sz="1500" b="1" dirty="0">
                          <a:effectLst/>
                        </a:rPr>
                        <a:t> dummy</a:t>
                      </a:r>
                      <a:endParaRPr lang="en-GB" sz="1500" b="1"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-0.323***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dirty="0">
                          <a:effectLst/>
                        </a:rPr>
                        <a:t>-0.275**</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326091023"/>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(0.109)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(0.118)</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1725293607"/>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438347403"/>
                  </a:ext>
                </a:extLst>
              </a:tr>
              <a:tr h="244158">
                <a:tc>
                  <a:txBody>
                    <a:bodyPr/>
                    <a:lstStyle/>
                    <a:p>
                      <a:pPr>
                        <a:lnSpc>
                          <a:spcPts val="1200"/>
                        </a:lnSpc>
                        <a:spcAft>
                          <a:spcPts val="0"/>
                        </a:spcAft>
                      </a:pPr>
                      <a:r>
                        <a:rPr lang="en-GB" sz="1500" dirty="0">
                          <a:effectLst/>
                        </a:rPr>
                        <a:t>Largest owner C.F. </a:t>
                      </a:r>
                      <a:r>
                        <a:rPr lang="en-GB" sz="1500" baseline="-25000" dirty="0">
                          <a:effectLst/>
                        </a:rPr>
                        <a:t>(T-1)</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2244000606"/>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2128444526"/>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4183437608"/>
                  </a:ext>
                </a:extLst>
              </a:tr>
              <a:tr h="244158">
                <a:tc>
                  <a:txBody>
                    <a:bodyPr/>
                    <a:lstStyle/>
                    <a:p>
                      <a:pPr>
                        <a:lnSpc>
                          <a:spcPts val="1200"/>
                        </a:lnSpc>
                        <a:spcAft>
                          <a:spcPts val="0"/>
                        </a:spcAft>
                      </a:pPr>
                      <a:r>
                        <a:rPr lang="en-GB" sz="1500" dirty="0">
                          <a:effectLst/>
                        </a:rPr>
                        <a:t>Debt/Total assets </a:t>
                      </a:r>
                      <a:r>
                        <a:rPr lang="en-GB" sz="1500" baseline="-25000" dirty="0">
                          <a:effectLst/>
                        </a:rPr>
                        <a:t>(T-1)</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-0.022</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-0.084</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-0.059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-0.110</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-0.078</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-0.119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345357948"/>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(0.260)</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(0.267)</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(0.257)</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(0.265)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(0.257)</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(0.266)</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1336553857"/>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3851747198"/>
                  </a:ext>
                </a:extLst>
              </a:tr>
              <a:tr h="244158">
                <a:tc>
                  <a:txBody>
                    <a:bodyPr/>
                    <a:lstStyle/>
                    <a:p>
                      <a:pPr>
                        <a:lnSpc>
                          <a:spcPts val="1200"/>
                        </a:lnSpc>
                        <a:spcAft>
                          <a:spcPts val="0"/>
                        </a:spcAft>
                      </a:pPr>
                      <a:r>
                        <a:rPr lang="en-GB" sz="1500" dirty="0">
                          <a:effectLst/>
                        </a:rPr>
                        <a:t>Log (no. of </a:t>
                      </a:r>
                      <a:r>
                        <a:rPr lang="en-GB" sz="1500" dirty="0" err="1">
                          <a:effectLst/>
                        </a:rPr>
                        <a:t>empl</a:t>
                      </a:r>
                      <a:r>
                        <a:rPr lang="en-GB" sz="1500" dirty="0">
                          <a:effectLst/>
                        </a:rPr>
                        <a:t>.) </a:t>
                      </a:r>
                      <a:r>
                        <a:rPr lang="en-GB" sz="1500" baseline="-25000" dirty="0">
                          <a:effectLst/>
                        </a:rPr>
                        <a:t>(T-1)</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-0.188***</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-0.161***</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-0.188***</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-0.160***</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-0.188***</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-0.162***</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2506856749"/>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(0.026)</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(0.021)</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(0.025)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(0.020)</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(0.025)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(0.021)</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829018152"/>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1786768638"/>
                  </a:ext>
                </a:extLst>
              </a:tr>
              <a:tr h="171072">
                <a:tc>
                  <a:txBody>
                    <a:bodyPr/>
                    <a:lstStyle/>
                    <a:p>
                      <a:pPr>
                        <a:lnSpc>
                          <a:spcPts val="1200"/>
                        </a:lnSpc>
                        <a:spcAft>
                          <a:spcPts val="0"/>
                        </a:spcAft>
                      </a:pPr>
                      <a:r>
                        <a:rPr lang="en-GB" sz="1500" dirty="0">
                          <a:effectLst/>
                        </a:rPr>
                        <a:t>Illiquidity </a:t>
                      </a:r>
                      <a:r>
                        <a:rPr lang="en-GB" sz="1500" baseline="-25000" dirty="0">
                          <a:effectLst/>
                        </a:rPr>
                        <a:t>(T-1)</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25.415***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20.109***</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24.925***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19.727***</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24.885***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19.656***</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2582021512"/>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(7.176)</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(5.534)</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(7.145)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(5.476)</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(7.011)</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(5.365)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2947322629"/>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nSpc>
                          <a:spcPts val="1200"/>
                        </a:lnSpc>
                        <a:spcAft>
                          <a:spcPts val="0"/>
                        </a:spcAft>
                      </a:pPr>
                      <a:r>
                        <a:rPr lang="en-GB" sz="1500">
                          <a:effectLst/>
                        </a:rPr>
                        <a:t> </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3190538735"/>
                  </a:ext>
                </a:extLst>
              </a:tr>
              <a:tr h="171072">
                <a:tc>
                  <a:txBody>
                    <a:bodyPr/>
                    <a:lstStyle/>
                    <a:p>
                      <a:pPr>
                        <a:lnSpc>
                          <a:spcPts val="1200"/>
                        </a:lnSpc>
                        <a:spcAft>
                          <a:spcPts val="0"/>
                        </a:spcAft>
                      </a:pPr>
                      <a:r>
                        <a:rPr lang="en-GB" sz="1500" dirty="0">
                          <a:effectLst/>
                        </a:rPr>
                        <a:t>Market-to-Book </a:t>
                      </a:r>
                      <a:r>
                        <a:rPr lang="en-GB" sz="1500" baseline="-25000" dirty="0">
                          <a:effectLst/>
                        </a:rPr>
                        <a:t>(T-1)</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-0.004</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-0.001</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0.0002</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-0.003</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0.001</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2892513218"/>
                  </a:ext>
                </a:extLst>
              </a:tr>
              <a:tr h="171072">
                <a:tc>
                  <a:txBody>
                    <a:bodyPr/>
                    <a:lstStyle/>
                    <a:p>
                      <a:pPr>
                        <a:lnSpc>
                          <a:spcPts val="1200"/>
                        </a:lnSpc>
                        <a:spcAft>
                          <a:spcPts val="0"/>
                        </a:spcAft>
                      </a:pPr>
                      <a:r>
                        <a:rPr lang="en-GB" sz="1500" dirty="0">
                          <a:effectLst/>
                        </a:rPr>
                        <a:t> </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(0.006)</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(0.006)</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(0.006)</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a:effectLst/>
                        </a:rPr>
                        <a:t>(0.005)</a:t>
                      </a:r>
                      <a:endParaRPr lang="en-GB" sz="150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tc>
                  <a:txBody>
                    <a:bodyPr/>
                    <a:lstStyle/>
                    <a:p>
                      <a:pPr algn="ctr">
                        <a:lnSpc>
                          <a:spcPts val="1200"/>
                        </a:lnSpc>
                        <a:spcAft>
                          <a:spcPts val="0"/>
                        </a:spcAft>
                      </a:pPr>
                      <a:r>
                        <a:rPr lang="en-GB" sz="1500" dirty="0">
                          <a:effectLst/>
                        </a:rPr>
                        <a:t>(0.006)</a:t>
                      </a:r>
                      <a:endParaRPr lang="en-GB" sz="15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1767" marR="41767" marT="0" marB="0"/>
                </a:tc>
                <a:extLst>
                  <a:ext uri="{0D108BD9-81ED-4DB2-BD59-A6C34878D82A}">
                    <a16:rowId xmlns:a16="http://schemas.microsoft.com/office/drawing/2014/main" xmlns="" val="2237772655"/>
                  </a:ext>
                </a:extLst>
              </a:tr>
            </a:tbl>
          </a:graphicData>
        </a:graphic>
      </p:graphicFrame>
      <p:sp>
        <p:nvSpPr>
          <p:cNvPr id="8" name="TextBox 7">
            <a:extLst>
              <a:ext uri="{FF2B5EF4-FFF2-40B4-BE49-F238E27FC236}">
                <a16:creationId xmlns:a16="http://schemas.microsoft.com/office/drawing/2014/main" xmlns="" id="{B3927780-70BF-4125-96D1-FAB5CAC6606D}"/>
              </a:ext>
            </a:extLst>
          </p:cNvPr>
          <p:cNvSpPr txBox="1"/>
          <p:nvPr/>
        </p:nvSpPr>
        <p:spPr>
          <a:xfrm>
            <a:off x="2491" y="1724820"/>
            <a:ext cx="8988323" cy="1742595"/>
          </a:xfrm>
          <a:prstGeom prst="rect">
            <a:avLst/>
          </a:prstGeom>
          <a:noFill/>
          <a:ln w="381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xmlns="" val="4103440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A39CA-E189-45C7-A71C-311AF36376ED}"/>
              </a:ext>
            </a:extLst>
          </p:cNvPr>
          <p:cNvSpPr>
            <a:spLocks noGrp="1"/>
          </p:cNvSpPr>
          <p:nvPr>
            <p:ph type="title"/>
          </p:nvPr>
        </p:nvSpPr>
        <p:spPr/>
        <p:txBody>
          <a:bodyPr/>
          <a:lstStyle/>
          <a:p>
            <a:r>
              <a:rPr lang="en-US" dirty="0"/>
              <a:t>Paper-3: Results</a:t>
            </a:r>
          </a:p>
        </p:txBody>
      </p:sp>
      <p:sp>
        <p:nvSpPr>
          <p:cNvPr id="4" name="Footer Placeholder 3">
            <a:extLst>
              <a:ext uri="{FF2B5EF4-FFF2-40B4-BE49-F238E27FC236}">
                <a16:creationId xmlns:a16="http://schemas.microsoft.com/office/drawing/2014/main" xmlns="" id="{B8948D79-C96A-490D-A00A-298C2A1A1B4F}"/>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a:extLst>
              <a:ext uri="{FF2B5EF4-FFF2-40B4-BE49-F238E27FC236}">
                <a16:creationId xmlns:a16="http://schemas.microsoft.com/office/drawing/2014/main" xmlns="" id="{57ECB23A-674C-4321-AD39-997BD18C916A}"/>
              </a:ext>
            </a:extLst>
          </p:cNvPr>
          <p:cNvGraphicFramePr>
            <a:graphicFrameLocks noGrp="1"/>
          </p:cNvGraphicFramePr>
          <p:nvPr>
            <p:extLst>
              <p:ext uri="{D42A27DB-BD31-4B8C-83A1-F6EECF244321}">
                <p14:modId xmlns:p14="http://schemas.microsoft.com/office/powerpoint/2010/main" xmlns="" val="291115241"/>
              </p:ext>
            </p:extLst>
          </p:nvPr>
        </p:nvGraphicFramePr>
        <p:xfrm>
          <a:off x="971600" y="1556768"/>
          <a:ext cx="7632847" cy="4435146"/>
        </p:xfrm>
        <a:graphic>
          <a:graphicData uri="http://schemas.openxmlformats.org/drawingml/2006/table">
            <a:tbl>
              <a:tblPr>
                <a:tableStyleId>{2D5ABB26-0587-4C30-8999-92F81FD0307C}</a:tableStyleId>
              </a:tblPr>
              <a:tblGrid>
                <a:gridCol w="2456818">
                  <a:extLst>
                    <a:ext uri="{9D8B030D-6E8A-4147-A177-3AD203B41FA5}">
                      <a16:colId xmlns:a16="http://schemas.microsoft.com/office/drawing/2014/main" xmlns="" val="2499260771"/>
                    </a:ext>
                  </a:extLst>
                </a:gridCol>
                <a:gridCol w="1507271">
                  <a:extLst>
                    <a:ext uri="{9D8B030D-6E8A-4147-A177-3AD203B41FA5}">
                      <a16:colId xmlns:a16="http://schemas.microsoft.com/office/drawing/2014/main" xmlns="" val="3104482800"/>
                    </a:ext>
                  </a:extLst>
                </a:gridCol>
                <a:gridCol w="1834379">
                  <a:extLst>
                    <a:ext uri="{9D8B030D-6E8A-4147-A177-3AD203B41FA5}">
                      <a16:colId xmlns:a16="http://schemas.microsoft.com/office/drawing/2014/main" xmlns="" val="4056404763"/>
                    </a:ext>
                  </a:extLst>
                </a:gridCol>
                <a:gridCol w="1834379">
                  <a:extLst>
                    <a:ext uri="{9D8B030D-6E8A-4147-A177-3AD203B41FA5}">
                      <a16:colId xmlns:a16="http://schemas.microsoft.com/office/drawing/2014/main" xmlns="" val="31397322"/>
                    </a:ext>
                  </a:extLst>
                </a:gridCol>
              </a:tblGrid>
              <a:tr h="1198204">
                <a:tc>
                  <a:txBody>
                    <a:bodyPr/>
                    <a:lstStyle/>
                    <a:p>
                      <a:pPr algn="ctr">
                        <a:lnSpc>
                          <a:spcPts val="1200"/>
                        </a:lnSpc>
                        <a:spcAft>
                          <a:spcPts val="0"/>
                        </a:spcAft>
                      </a:pPr>
                      <a:r>
                        <a:rPr lang="en-GB" sz="1800" dirty="0">
                          <a:effectLst/>
                        </a:rPr>
                        <a:t> </a:t>
                      </a:r>
                      <a:endParaRPr lang="en-GB" sz="18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endParaRPr lang="en-GB" sz="1800" dirty="0">
                        <a:effectLst/>
                      </a:endParaRPr>
                    </a:p>
                    <a:p>
                      <a:pPr algn="ctr">
                        <a:lnSpc>
                          <a:spcPts val="1200"/>
                        </a:lnSpc>
                        <a:spcAft>
                          <a:spcPts val="0"/>
                        </a:spcAft>
                      </a:pPr>
                      <a:r>
                        <a:rPr lang="en-GB" sz="1800" dirty="0">
                          <a:effectLst/>
                        </a:rPr>
                        <a:t>Low raw</a:t>
                      </a:r>
                    </a:p>
                    <a:p>
                      <a:pPr algn="ctr">
                        <a:lnSpc>
                          <a:spcPts val="1200"/>
                        </a:lnSpc>
                        <a:spcAft>
                          <a:spcPts val="0"/>
                        </a:spcAft>
                      </a:pPr>
                      <a:endParaRPr lang="en-GB" sz="1800" dirty="0">
                        <a:effectLst/>
                      </a:endParaRPr>
                    </a:p>
                    <a:p>
                      <a:pPr algn="ctr">
                        <a:lnSpc>
                          <a:spcPts val="1200"/>
                        </a:lnSpc>
                        <a:spcAft>
                          <a:spcPts val="0"/>
                        </a:spcAft>
                      </a:pPr>
                      <a:r>
                        <a:rPr lang="en-GB" sz="1800" dirty="0">
                          <a:effectLst/>
                        </a:rPr>
                        <a:t> ROA</a:t>
                      </a:r>
                    </a:p>
                    <a:p>
                      <a:pPr algn="ctr">
                        <a:lnSpc>
                          <a:spcPts val="1200"/>
                        </a:lnSpc>
                        <a:spcAft>
                          <a:spcPts val="0"/>
                        </a:spcAft>
                      </a:pPr>
                      <a:endParaRPr lang="en-GB" sz="1800" dirty="0">
                        <a:effectLst/>
                      </a:endParaRPr>
                    </a:p>
                    <a:p>
                      <a:pPr algn="ctr">
                        <a:lnSpc>
                          <a:spcPts val="1200"/>
                        </a:lnSpc>
                        <a:spcAft>
                          <a:spcPts val="0"/>
                        </a:spcAft>
                      </a:pPr>
                      <a:r>
                        <a:rPr lang="en-GB" sz="1800" dirty="0">
                          <a:effectLst/>
                        </a:rPr>
                        <a:t>-1 Quarter</a:t>
                      </a:r>
                    </a:p>
                    <a:p>
                      <a:pPr algn="ctr">
                        <a:lnSpc>
                          <a:spcPts val="1200"/>
                        </a:lnSpc>
                        <a:spcAft>
                          <a:spcPts val="0"/>
                        </a:spcAft>
                      </a:pPr>
                      <a:r>
                        <a:rPr lang="en-GB" sz="1800" dirty="0">
                          <a:effectLst/>
                        </a:rPr>
                        <a:t>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endParaRPr lang="en-GB" sz="1800" dirty="0">
                        <a:effectLst/>
                      </a:endParaRPr>
                    </a:p>
                    <a:p>
                      <a:pPr algn="ctr">
                        <a:lnSpc>
                          <a:spcPts val="1200"/>
                        </a:lnSpc>
                        <a:spcAft>
                          <a:spcPts val="0"/>
                        </a:spcAft>
                      </a:pPr>
                      <a:r>
                        <a:rPr lang="en-GB" sz="1800" dirty="0">
                          <a:effectLst/>
                        </a:rPr>
                        <a:t>Low raw </a:t>
                      </a:r>
                    </a:p>
                    <a:p>
                      <a:pPr algn="ctr">
                        <a:lnSpc>
                          <a:spcPts val="1200"/>
                        </a:lnSpc>
                        <a:spcAft>
                          <a:spcPts val="0"/>
                        </a:spcAft>
                      </a:pPr>
                      <a:endParaRPr lang="en-GB" sz="1800" dirty="0">
                        <a:effectLst/>
                      </a:endParaRPr>
                    </a:p>
                    <a:p>
                      <a:pPr algn="ctr">
                        <a:lnSpc>
                          <a:spcPts val="1200"/>
                        </a:lnSpc>
                        <a:spcAft>
                          <a:spcPts val="0"/>
                        </a:spcAft>
                      </a:pPr>
                      <a:r>
                        <a:rPr lang="en-GB" sz="1800" dirty="0">
                          <a:effectLst/>
                        </a:rPr>
                        <a:t>ROA</a:t>
                      </a:r>
                    </a:p>
                    <a:p>
                      <a:pPr algn="ctr">
                        <a:lnSpc>
                          <a:spcPts val="1200"/>
                        </a:lnSpc>
                        <a:spcAft>
                          <a:spcPts val="0"/>
                        </a:spcAft>
                      </a:pPr>
                      <a:endParaRPr lang="en-GB" sz="1800" dirty="0">
                        <a:effectLst/>
                      </a:endParaRPr>
                    </a:p>
                    <a:p>
                      <a:pPr algn="ctr">
                        <a:lnSpc>
                          <a:spcPts val="1200"/>
                        </a:lnSpc>
                        <a:spcAft>
                          <a:spcPts val="0"/>
                        </a:spcAft>
                      </a:pPr>
                      <a:r>
                        <a:rPr lang="en-GB" sz="1800" dirty="0">
                          <a:effectLst/>
                        </a:rPr>
                        <a:t>-1 Quarter &amp;</a:t>
                      </a:r>
                    </a:p>
                    <a:p>
                      <a:pPr algn="ctr">
                        <a:lnSpc>
                          <a:spcPts val="1200"/>
                        </a:lnSpc>
                        <a:spcAft>
                          <a:spcPts val="0"/>
                        </a:spcAft>
                      </a:pPr>
                      <a:endParaRPr lang="en-GB" sz="1800" dirty="0">
                        <a:effectLst/>
                      </a:endParaRPr>
                    </a:p>
                    <a:p>
                      <a:pPr algn="ctr">
                        <a:lnSpc>
                          <a:spcPts val="1200"/>
                        </a:lnSpc>
                        <a:spcAft>
                          <a:spcPts val="0"/>
                        </a:spcAft>
                      </a:pPr>
                      <a:r>
                        <a:rPr lang="en-GB" sz="1800" dirty="0">
                          <a:effectLst/>
                        </a:rPr>
                        <a:t>-2 Quarter</a:t>
                      </a:r>
                    </a:p>
                    <a:p>
                      <a:pPr algn="ctr">
                        <a:lnSpc>
                          <a:spcPts val="1200"/>
                        </a:lnSpc>
                        <a:spcAft>
                          <a:spcPts val="0"/>
                        </a:spcAft>
                      </a:pPr>
                      <a:r>
                        <a:rPr lang="en-GB" sz="1800" dirty="0">
                          <a:effectLst/>
                        </a:rPr>
                        <a:t>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endParaRPr lang="en-GB" sz="1800" dirty="0">
                        <a:effectLst/>
                      </a:endParaRPr>
                    </a:p>
                    <a:p>
                      <a:pPr algn="ctr">
                        <a:lnSpc>
                          <a:spcPts val="1200"/>
                        </a:lnSpc>
                        <a:spcAft>
                          <a:spcPts val="0"/>
                        </a:spcAft>
                      </a:pPr>
                      <a:r>
                        <a:rPr lang="en-GB" sz="1800" dirty="0">
                          <a:effectLst/>
                        </a:rPr>
                        <a:t>Low raw </a:t>
                      </a:r>
                    </a:p>
                    <a:p>
                      <a:pPr algn="ctr">
                        <a:lnSpc>
                          <a:spcPts val="1200"/>
                        </a:lnSpc>
                        <a:spcAft>
                          <a:spcPts val="0"/>
                        </a:spcAft>
                      </a:pPr>
                      <a:endParaRPr lang="en-GB" sz="1800" dirty="0">
                        <a:effectLst/>
                      </a:endParaRPr>
                    </a:p>
                    <a:p>
                      <a:pPr algn="ctr">
                        <a:lnSpc>
                          <a:spcPts val="1200"/>
                        </a:lnSpc>
                        <a:spcAft>
                          <a:spcPts val="0"/>
                        </a:spcAft>
                      </a:pPr>
                      <a:r>
                        <a:rPr lang="en-GB" sz="1800" dirty="0">
                          <a:effectLst/>
                        </a:rPr>
                        <a:t>ROA</a:t>
                      </a:r>
                    </a:p>
                    <a:p>
                      <a:pPr algn="ctr">
                        <a:lnSpc>
                          <a:spcPts val="1200"/>
                        </a:lnSpc>
                        <a:spcAft>
                          <a:spcPts val="0"/>
                        </a:spcAft>
                      </a:pPr>
                      <a:endParaRPr lang="en-GB" sz="1800" dirty="0">
                        <a:effectLst/>
                      </a:endParaRPr>
                    </a:p>
                    <a:p>
                      <a:pPr algn="ctr">
                        <a:lnSpc>
                          <a:spcPts val="1200"/>
                        </a:lnSpc>
                        <a:spcAft>
                          <a:spcPts val="0"/>
                        </a:spcAft>
                      </a:pPr>
                      <a:r>
                        <a:rPr lang="en-GB" sz="1800" dirty="0">
                          <a:effectLst/>
                        </a:rPr>
                        <a:t>-1 Quarter &amp;</a:t>
                      </a:r>
                    </a:p>
                    <a:p>
                      <a:pPr algn="ctr">
                        <a:lnSpc>
                          <a:spcPts val="1200"/>
                        </a:lnSpc>
                        <a:spcAft>
                          <a:spcPts val="0"/>
                        </a:spcAft>
                      </a:pPr>
                      <a:endParaRPr lang="en-GB" sz="1800" dirty="0">
                        <a:effectLst/>
                      </a:endParaRPr>
                    </a:p>
                    <a:p>
                      <a:pPr algn="ctr">
                        <a:lnSpc>
                          <a:spcPts val="1200"/>
                        </a:lnSpc>
                        <a:spcAft>
                          <a:spcPts val="0"/>
                        </a:spcAft>
                      </a:pPr>
                      <a:r>
                        <a:rPr lang="en-GB" sz="1800" dirty="0">
                          <a:effectLst/>
                        </a:rPr>
                        <a:t>-2 Quarter &amp;</a:t>
                      </a:r>
                    </a:p>
                    <a:p>
                      <a:pPr algn="ctr">
                        <a:lnSpc>
                          <a:spcPts val="1200"/>
                        </a:lnSpc>
                        <a:spcAft>
                          <a:spcPts val="0"/>
                        </a:spcAft>
                      </a:pPr>
                      <a:endParaRPr lang="en-GB" sz="1800" dirty="0">
                        <a:effectLst/>
                      </a:endParaRPr>
                    </a:p>
                    <a:p>
                      <a:pPr algn="ctr">
                        <a:lnSpc>
                          <a:spcPts val="1200"/>
                        </a:lnSpc>
                        <a:spcAft>
                          <a:spcPts val="0"/>
                        </a:spcAft>
                      </a:pPr>
                      <a:r>
                        <a:rPr lang="en-GB" sz="1800" dirty="0">
                          <a:effectLst/>
                        </a:rPr>
                        <a:t>-3 Quarter</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34575416"/>
                  </a:ext>
                </a:extLst>
              </a:tr>
              <a:tr h="219044">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GB" sz="1800" dirty="0">
                          <a:effectLst/>
                        </a:rPr>
                        <a:t> </a:t>
                      </a:r>
                      <a:endParaRPr lang="en-GB" sz="18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GB" sz="1800" dirty="0">
                          <a:effectLst/>
                        </a:rPr>
                        <a:t> </a:t>
                      </a:r>
                      <a:endParaRPr lang="en-GB" sz="18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667470158"/>
                  </a:ext>
                </a:extLst>
              </a:tr>
              <a:tr h="250446">
                <a:tc>
                  <a:txBody>
                    <a:bodyPr/>
                    <a:lstStyle/>
                    <a:p>
                      <a:pPr algn="ctr">
                        <a:lnSpc>
                          <a:spcPts val="1200"/>
                        </a:lnSpc>
                        <a:spcAft>
                          <a:spcPts val="0"/>
                        </a:spcAft>
                      </a:pPr>
                      <a:r>
                        <a:rPr lang="en-GB" sz="1800">
                          <a:effectLst/>
                        </a:rPr>
                        <a:t>ROA</a:t>
                      </a:r>
                      <a:r>
                        <a:rPr lang="en-GB" sz="1800" baseline="30000">
                          <a:effectLst/>
                        </a:rPr>
                        <a:t>raw</a:t>
                      </a:r>
                      <a:r>
                        <a:rPr lang="en-GB" sz="1800" baseline="-25000">
                          <a:effectLst/>
                        </a:rPr>
                        <a:t>2,N</a:t>
                      </a:r>
                      <a:r>
                        <a:rPr lang="en-GB" sz="1800">
                          <a:effectLst/>
                        </a:rPr>
                        <a:t> dummy</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-0.072</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-0.115*</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-0.091</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55954089"/>
                  </a:ext>
                </a:extLst>
              </a:tr>
              <a:tr h="250446">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(0.065)</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(0.068)</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(0.073)</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40891445"/>
                  </a:ext>
                </a:extLst>
              </a:tr>
              <a:tr h="250446">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84412502"/>
                  </a:ext>
                </a:extLst>
              </a:tr>
              <a:tr h="250446">
                <a:tc>
                  <a:txBody>
                    <a:bodyPr/>
                    <a:lstStyle/>
                    <a:p>
                      <a:pPr algn="ctr">
                        <a:lnSpc>
                          <a:spcPts val="1200"/>
                        </a:lnSpc>
                        <a:spcAft>
                          <a:spcPts val="0"/>
                        </a:spcAft>
                      </a:pPr>
                      <a:r>
                        <a:rPr lang="en-GB" sz="1800">
                          <a:effectLst/>
                        </a:rPr>
                        <a:t>ROA</a:t>
                      </a:r>
                      <a:r>
                        <a:rPr lang="en-GB" sz="1800" baseline="30000">
                          <a:effectLst/>
                        </a:rPr>
                        <a:t>raw</a:t>
                      </a:r>
                      <a:r>
                        <a:rPr lang="en-GB" sz="1800" baseline="-25000">
                          <a:effectLst/>
                        </a:rPr>
                        <a:t>3,N</a:t>
                      </a:r>
                      <a:r>
                        <a:rPr lang="en-GB" sz="1800">
                          <a:effectLst/>
                        </a:rPr>
                        <a:t> dummy</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-0.096</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-0.180**</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-0.221**</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20808099"/>
                  </a:ext>
                </a:extLst>
              </a:tr>
              <a:tr h="250446">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(0.066)</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(0.080)</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(0.093)</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98908977"/>
                  </a:ext>
                </a:extLst>
              </a:tr>
              <a:tr h="219044">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975106669"/>
                  </a:ext>
                </a:extLst>
              </a:tr>
              <a:tr h="250446">
                <a:tc>
                  <a:txBody>
                    <a:bodyPr/>
                    <a:lstStyle/>
                    <a:p>
                      <a:pPr algn="ctr">
                        <a:lnSpc>
                          <a:spcPts val="1200"/>
                        </a:lnSpc>
                        <a:spcAft>
                          <a:spcPts val="0"/>
                        </a:spcAft>
                      </a:pPr>
                      <a:r>
                        <a:rPr lang="en-GB" sz="1800">
                          <a:effectLst/>
                        </a:rPr>
                        <a:t>ROA</a:t>
                      </a:r>
                      <a:r>
                        <a:rPr lang="en-GB" sz="1800" baseline="30000">
                          <a:effectLst/>
                        </a:rPr>
                        <a:t>raw</a:t>
                      </a:r>
                      <a:r>
                        <a:rPr lang="en-GB" sz="1800" baseline="-25000">
                          <a:effectLst/>
                        </a:rPr>
                        <a:t>4,N</a:t>
                      </a:r>
                      <a:r>
                        <a:rPr lang="en-GB" sz="1800">
                          <a:effectLst/>
                        </a:rPr>
                        <a:t> dummy</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-0.211***</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-0.244***</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-0.323***</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13493414"/>
                  </a:ext>
                </a:extLst>
              </a:tr>
              <a:tr h="250446">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(0.073)</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(0.087)</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(0.109)</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02901464"/>
                  </a:ext>
                </a:extLst>
              </a:tr>
              <a:tr h="219044">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11860137"/>
                  </a:ext>
                </a:extLst>
              </a:tr>
              <a:tr h="250446">
                <a:tc>
                  <a:txBody>
                    <a:bodyPr/>
                    <a:lstStyle/>
                    <a:p>
                      <a:pPr algn="ctr">
                        <a:lnSpc>
                          <a:spcPts val="1200"/>
                        </a:lnSpc>
                        <a:spcAft>
                          <a:spcPts val="0"/>
                        </a:spcAft>
                      </a:pPr>
                      <a:r>
                        <a:rPr lang="en-GB" sz="1800">
                          <a:effectLst/>
                        </a:rPr>
                        <a:t>ROA</a:t>
                      </a:r>
                      <a:r>
                        <a:rPr lang="en-GB" sz="1800" baseline="30000">
                          <a:effectLst/>
                        </a:rPr>
                        <a:t>raw</a:t>
                      </a:r>
                      <a:r>
                        <a:rPr lang="en-GB" sz="1800" baseline="-25000">
                          <a:effectLst/>
                        </a:rPr>
                        <a:t>5,N</a:t>
                      </a:r>
                      <a:r>
                        <a:rPr lang="en-GB" sz="1800">
                          <a:effectLst/>
                        </a:rPr>
                        <a:t> dummy</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-0.296***</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-0.343***</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-0.474***</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61986123"/>
                  </a:ext>
                </a:extLst>
              </a:tr>
              <a:tr h="250446">
                <a:tc>
                  <a:txBody>
                    <a:bodyPr/>
                    <a:lstStyle/>
                    <a:p>
                      <a:pPr algn="ctr">
                        <a:lnSpc>
                          <a:spcPts val="1200"/>
                        </a:lnSpc>
                        <a:spcAft>
                          <a:spcPts val="0"/>
                        </a:spcAft>
                      </a:pPr>
                      <a:r>
                        <a:rPr lang="en-GB" sz="1800">
                          <a:effectLst/>
                        </a:rPr>
                        <a:t> </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(0.088)</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a:effectLst/>
                        </a:rPr>
                        <a:t>(0.109)</a:t>
                      </a:r>
                      <a:endParaRPr lang="en-GB" sz="18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200"/>
                        </a:lnSpc>
                        <a:spcAft>
                          <a:spcPts val="0"/>
                        </a:spcAft>
                      </a:pPr>
                      <a:r>
                        <a:rPr lang="en-GB" sz="1800" dirty="0">
                          <a:effectLst/>
                        </a:rPr>
                        <a:t>(0.129)</a:t>
                      </a:r>
                      <a:endParaRPr lang="en-GB" sz="18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88811617"/>
                  </a:ext>
                </a:extLst>
              </a:tr>
            </a:tbl>
          </a:graphicData>
        </a:graphic>
      </p:graphicFrame>
    </p:spTree>
    <p:extLst>
      <p:ext uri="{BB962C8B-B14F-4D97-AF65-F5344CB8AC3E}">
        <p14:creationId xmlns:p14="http://schemas.microsoft.com/office/powerpoint/2010/main" xmlns="" val="178850386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Agency problem</a:t>
            </a:r>
          </a:p>
        </p:txBody>
      </p:sp>
      <p:sp>
        <p:nvSpPr>
          <p:cNvPr id="3" name="Content Placeholder 2"/>
          <p:cNvSpPr>
            <a:spLocks noGrp="1"/>
          </p:cNvSpPr>
          <p:nvPr>
            <p:ph idx="1"/>
          </p:nvPr>
        </p:nvSpPr>
        <p:spPr/>
        <p:txBody>
          <a:bodyPr/>
          <a:lstStyle/>
          <a:p>
            <a:pPr marL="0" indent="0">
              <a:lnSpc>
                <a:spcPct val="150000"/>
              </a:lnSpc>
              <a:buNone/>
            </a:pPr>
            <a:r>
              <a:rPr lang="en-US" dirty="0"/>
              <a:t>Management of companies may act for their own interest at the expense of shareholders (Adam Smith , 1776)</a:t>
            </a:r>
          </a:p>
          <a:p>
            <a:pPr>
              <a:lnSpc>
                <a:spcPct val="150000"/>
              </a:lnSpc>
            </a:pPr>
            <a:endParaRPr lang="en-US" dirty="0"/>
          </a:p>
          <a:p>
            <a:pPr marL="1085850" indent="-228600">
              <a:lnSpc>
                <a:spcPct val="150000"/>
              </a:lnSpc>
              <a:buNone/>
            </a:pPr>
            <a:r>
              <a:rPr lang="en-US" dirty="0"/>
              <a:t>1.  Imperfect information.</a:t>
            </a:r>
          </a:p>
          <a:p>
            <a:pPr marL="1085850" indent="-228600">
              <a:lnSpc>
                <a:spcPct val="150000"/>
              </a:lnSpc>
              <a:buNone/>
            </a:pPr>
            <a:r>
              <a:rPr lang="en-US" dirty="0"/>
              <a:t>2.  Conflict o interests between managers and      shareholders.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9627567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A29B7C-0E80-414C-8BF9-8B12AA94F9ED}"/>
              </a:ext>
            </a:extLst>
          </p:cNvPr>
          <p:cNvSpPr>
            <a:spLocks noGrp="1"/>
          </p:cNvSpPr>
          <p:nvPr>
            <p:ph type="title"/>
          </p:nvPr>
        </p:nvSpPr>
        <p:spPr/>
        <p:txBody>
          <a:bodyPr/>
          <a:lstStyle/>
          <a:p>
            <a:r>
              <a:rPr lang="en-US" dirty="0"/>
              <a:t>Paper-3: Results</a:t>
            </a:r>
          </a:p>
        </p:txBody>
      </p:sp>
      <p:sp>
        <p:nvSpPr>
          <p:cNvPr id="4" name="Footer Placeholder 3">
            <a:extLst>
              <a:ext uri="{FF2B5EF4-FFF2-40B4-BE49-F238E27FC236}">
                <a16:creationId xmlns:a16="http://schemas.microsoft.com/office/drawing/2014/main" xmlns="" id="{4D5A039E-98BD-4842-BF72-32A78EB418A3}"/>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6" name="Table 5">
            <a:extLst>
              <a:ext uri="{FF2B5EF4-FFF2-40B4-BE49-F238E27FC236}">
                <a16:creationId xmlns:a16="http://schemas.microsoft.com/office/drawing/2014/main" xmlns="" id="{9F8C788A-83F8-49AD-89AF-E1DF0AA52011}"/>
              </a:ext>
            </a:extLst>
          </p:cNvPr>
          <p:cNvGraphicFramePr>
            <a:graphicFrameLocks noGrp="1"/>
          </p:cNvGraphicFramePr>
          <p:nvPr>
            <p:extLst>
              <p:ext uri="{D42A27DB-BD31-4B8C-83A1-F6EECF244321}">
                <p14:modId xmlns:p14="http://schemas.microsoft.com/office/powerpoint/2010/main" xmlns="" val="778582914"/>
              </p:ext>
            </p:extLst>
          </p:nvPr>
        </p:nvGraphicFramePr>
        <p:xfrm>
          <a:off x="274636" y="1437786"/>
          <a:ext cx="8689852" cy="5029934"/>
        </p:xfrm>
        <a:graphic>
          <a:graphicData uri="http://schemas.openxmlformats.org/drawingml/2006/table">
            <a:tbl>
              <a:tblPr>
                <a:tableStyleId>{2D5ABB26-0587-4C30-8999-92F81FD0307C}</a:tableStyleId>
              </a:tblPr>
              <a:tblGrid>
                <a:gridCol w="2172463">
                  <a:extLst>
                    <a:ext uri="{9D8B030D-6E8A-4147-A177-3AD203B41FA5}">
                      <a16:colId xmlns:a16="http://schemas.microsoft.com/office/drawing/2014/main" xmlns="" val="3720897066"/>
                    </a:ext>
                  </a:extLst>
                </a:gridCol>
                <a:gridCol w="2172463">
                  <a:extLst>
                    <a:ext uri="{9D8B030D-6E8A-4147-A177-3AD203B41FA5}">
                      <a16:colId xmlns:a16="http://schemas.microsoft.com/office/drawing/2014/main" xmlns="" val="2641204779"/>
                    </a:ext>
                  </a:extLst>
                </a:gridCol>
                <a:gridCol w="2172463">
                  <a:extLst>
                    <a:ext uri="{9D8B030D-6E8A-4147-A177-3AD203B41FA5}">
                      <a16:colId xmlns:a16="http://schemas.microsoft.com/office/drawing/2014/main" xmlns="" val="840012707"/>
                    </a:ext>
                  </a:extLst>
                </a:gridCol>
                <a:gridCol w="2172463">
                  <a:extLst>
                    <a:ext uri="{9D8B030D-6E8A-4147-A177-3AD203B41FA5}">
                      <a16:colId xmlns:a16="http://schemas.microsoft.com/office/drawing/2014/main" xmlns="" val="3240286523"/>
                    </a:ext>
                  </a:extLst>
                </a:gridCol>
              </a:tblGrid>
              <a:tr h="0">
                <a:tc>
                  <a:txBody>
                    <a:bodyPr/>
                    <a:lstStyle/>
                    <a:p>
                      <a:pPr algn="l" fontAlgn="ctr"/>
                      <a:r>
                        <a:rPr lang="en-GB" sz="1600" u="none" strike="noStrike">
                          <a:effectLst/>
                        </a:rPr>
                        <a:t>Dependent variable:</a:t>
                      </a:r>
                      <a:endParaRPr lang="en-GB" sz="1600" b="0" i="0" u="none" strike="noStrike">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600" b="1" u="none" strike="noStrike" dirty="0">
                          <a:effectLst/>
                        </a:rPr>
                        <a:t>CEO resignation</a:t>
                      </a:r>
                      <a:r>
                        <a:rPr lang="en-GB" sz="1600" b="1" u="none" strike="noStrike" baseline="-25000" dirty="0">
                          <a:effectLst/>
                        </a:rPr>
                        <a:t>(T)</a:t>
                      </a:r>
                      <a:r>
                        <a:rPr lang="en-GB" sz="1600" b="1" u="none" strike="noStrike" dirty="0">
                          <a:effectLst/>
                        </a:rPr>
                        <a:t> (1 if dismissed)</a:t>
                      </a:r>
                      <a:endParaRPr lang="en-GB" sz="1600" b="1" i="1"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966156650"/>
                  </a:ext>
                </a:extLst>
              </a:tr>
              <a:tr h="332282">
                <a:tc rowSpan="2">
                  <a:txBody>
                    <a:bodyPr/>
                    <a:lstStyle/>
                    <a:p>
                      <a:pPr algn="l" fontAlgn="ct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Subsample of companies with low ROA                                      </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Subsample of companies with low ROA                                      </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Subsample of companies with low ROA                                      </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6789031"/>
                  </a:ext>
                </a:extLst>
              </a:tr>
              <a:tr h="266599">
                <a:tc vMerge="1">
                  <a:txBody>
                    <a:bodyPr/>
                    <a:lstStyle/>
                    <a:p>
                      <a:endParaRPr lang="en-US"/>
                    </a:p>
                  </a:txBody>
                  <a:tcPr/>
                </a:tc>
                <a:tc>
                  <a:txBody>
                    <a:bodyPr/>
                    <a:lstStyle/>
                    <a:p>
                      <a:pPr algn="ctr" fontAlgn="ctr"/>
                      <a:r>
                        <a:rPr lang="en-GB" sz="1600" u="none" strike="noStrike" dirty="0">
                          <a:effectLst/>
                        </a:rPr>
                        <a:t> -1 Quarter</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 -1 Quarter &amp; -2 Quarter</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 -1 Quarter &amp; -2 Quarter &amp; -3 Quarter</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15755511"/>
                  </a:ext>
                </a:extLst>
              </a:tr>
              <a:tr h="270462">
                <a:tc>
                  <a:txBody>
                    <a:bodyPr/>
                    <a:lstStyle/>
                    <a:p>
                      <a:pPr algn="l" fontAlgn="ctr"/>
                      <a:r>
                        <a:rPr lang="en-GB" sz="1600" b="1" u="none" strike="noStrike" dirty="0">
                          <a:effectLst/>
                        </a:rPr>
                        <a:t>Public pen. C.F</a:t>
                      </a:r>
                      <a:r>
                        <a:rPr lang="en-GB" sz="1600" b="1" u="none" strike="noStrike" baseline="-25000" dirty="0">
                          <a:effectLst/>
                        </a:rPr>
                        <a:t> (T-1)</a:t>
                      </a:r>
                      <a:r>
                        <a:rPr lang="en-GB" sz="1600" b="1" u="none" strike="noStrike" dirty="0">
                          <a:effectLst/>
                        </a:rPr>
                        <a:t>    </a:t>
                      </a:r>
                      <a:endParaRPr lang="en-GB" sz="1600" b="1" i="0" u="none" strike="noStrike" dirty="0">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dirty="0">
                          <a:effectLst/>
                        </a:rPr>
                        <a:t>-0.048</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dirty="0">
                          <a:effectLst/>
                        </a:rPr>
                        <a:t>-0.077</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dirty="0">
                          <a:effectLst/>
                        </a:rPr>
                        <a:t>-0.694***</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834323128"/>
                  </a:ext>
                </a:extLst>
              </a:tr>
              <a:tr h="96594">
                <a:tc>
                  <a:txBody>
                    <a:bodyPr/>
                    <a:lstStyle/>
                    <a:p>
                      <a:pPr algn="l" fontAlgn="ctr"/>
                      <a:endParaRPr lang="en-GB" sz="1600" b="0" i="0" u="none" strike="noStrike">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(0.070)</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a:effectLst/>
                        </a:rPr>
                        <a:t>(0.105)</a:t>
                      </a:r>
                      <a:endParaRPr lang="en-GB" sz="1600" b="0" i="0" u="none" strike="noStrike">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a:effectLst/>
                        </a:rPr>
                        <a:t>(0.193)</a:t>
                      </a:r>
                      <a:endParaRPr lang="en-GB" sz="1600" b="0" i="0" u="none" strike="noStrike">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2890337000"/>
                  </a:ext>
                </a:extLst>
              </a:tr>
              <a:tr h="170005">
                <a:tc>
                  <a:txBody>
                    <a:bodyPr/>
                    <a:lstStyle/>
                    <a:p>
                      <a:pPr algn="l" fontAlgn="ctr"/>
                      <a:r>
                        <a:rPr lang="en-GB" sz="1600" u="none" strike="noStrike" dirty="0">
                          <a:effectLst/>
                        </a:rPr>
                        <a:t>CEO age </a:t>
                      </a:r>
                      <a:r>
                        <a:rPr lang="en-GB" sz="1600" u="none" strike="noStrike" baseline="-25000" dirty="0">
                          <a:effectLst/>
                        </a:rPr>
                        <a:t>(T-1)</a:t>
                      </a: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0.029</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0.035</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0.157***</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1818324923"/>
                  </a:ext>
                </a:extLst>
              </a:tr>
              <a:tr h="96594">
                <a:tc>
                  <a:txBody>
                    <a:bodyPr/>
                    <a:lstStyle/>
                    <a:p>
                      <a:pPr algn="l" fontAlgn="ctr"/>
                      <a:endParaRPr lang="en-GB" sz="1600" b="0" i="0" u="none" strike="noStrike">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(0.019)</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(0.030)</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a:effectLst/>
                        </a:rPr>
                        <a:t>(0.045)</a:t>
                      </a:r>
                      <a:endParaRPr lang="en-GB" sz="1600" b="0" i="0" u="none" strike="noStrike">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1574612108"/>
                  </a:ext>
                </a:extLst>
              </a:tr>
              <a:tr h="170005">
                <a:tc>
                  <a:txBody>
                    <a:bodyPr/>
                    <a:lstStyle/>
                    <a:p>
                      <a:pPr algn="l" fontAlgn="ctr"/>
                      <a:r>
                        <a:rPr lang="en-GB" sz="1600" u="none" strike="noStrike" dirty="0">
                          <a:effectLst/>
                        </a:rPr>
                        <a:t>CEO on board </a:t>
                      </a:r>
                      <a:r>
                        <a:rPr lang="en-GB" sz="1600" u="none" strike="noStrike" baseline="-25000" dirty="0">
                          <a:effectLst/>
                        </a:rPr>
                        <a:t>(T-1)</a:t>
                      </a: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-0.148</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0.527</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a:effectLst/>
                        </a:rPr>
                        <a:t>1.302</a:t>
                      </a:r>
                      <a:endParaRPr lang="en-GB" sz="1600" b="0" i="0" u="none" strike="noStrike">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3881311570"/>
                  </a:ext>
                </a:extLst>
              </a:tr>
              <a:tr h="96594">
                <a:tc>
                  <a:txBody>
                    <a:bodyPr/>
                    <a:lstStyle/>
                    <a:p>
                      <a:pPr algn="l" fontAlgn="ctr"/>
                      <a:endParaRPr lang="en-GB" sz="1600" b="0" i="0" u="none" strike="noStrike">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(0.343)</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(0.495)</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a:effectLst/>
                        </a:rPr>
                        <a:t>(0.851)</a:t>
                      </a:r>
                      <a:endParaRPr lang="en-GB" sz="1600" b="0" i="0" u="none" strike="noStrike">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2003691845"/>
                  </a:ext>
                </a:extLst>
              </a:tr>
              <a:tr h="243416">
                <a:tc>
                  <a:txBody>
                    <a:bodyPr/>
                    <a:lstStyle/>
                    <a:p>
                      <a:pPr algn="l" fontAlgn="ctr"/>
                      <a:r>
                        <a:rPr lang="en-GB" sz="1600" u="none" strike="noStrike" dirty="0">
                          <a:effectLst/>
                        </a:rPr>
                        <a:t>Largest own. C.F. </a:t>
                      </a:r>
                      <a:r>
                        <a:rPr lang="en-GB" sz="1600" u="none" strike="noStrike" baseline="-25000" dirty="0">
                          <a:effectLst/>
                        </a:rPr>
                        <a:t>(T-1)</a:t>
                      </a: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0.016</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0.034**</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0.084***</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3271913036"/>
                  </a:ext>
                </a:extLst>
              </a:tr>
              <a:tr h="96594">
                <a:tc>
                  <a:txBody>
                    <a:bodyPr/>
                    <a:lstStyle/>
                    <a:p>
                      <a:pPr algn="l" fontAlgn="ctr"/>
                      <a:endParaRPr lang="en-GB" sz="1600" b="0" i="0" u="none" strike="noStrike">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(0.014)</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(0.016)</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a:effectLst/>
                        </a:rPr>
                        <a:t>(0.026)</a:t>
                      </a:r>
                      <a:endParaRPr lang="en-GB" sz="1600" b="0" i="0" u="none" strike="noStrike">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2256894446"/>
                  </a:ext>
                </a:extLst>
              </a:tr>
              <a:tr h="312392">
                <a:tc>
                  <a:txBody>
                    <a:bodyPr/>
                    <a:lstStyle/>
                    <a:p>
                      <a:pPr algn="l" fontAlgn="ctr"/>
                      <a:r>
                        <a:rPr lang="en-GB" sz="1600" u="none" strike="noStrike" dirty="0">
                          <a:effectLst/>
                        </a:rPr>
                        <a:t>Debt/Total Assets </a:t>
                      </a:r>
                      <a:r>
                        <a:rPr lang="en-GB" sz="1600" u="none" strike="noStrike" baseline="-25000" dirty="0">
                          <a:effectLst/>
                        </a:rPr>
                        <a:t>(T-1)</a:t>
                      </a: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-0.956</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0.780</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-6.969</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3644772882"/>
                  </a:ext>
                </a:extLst>
              </a:tr>
              <a:tr h="96594">
                <a:tc>
                  <a:txBody>
                    <a:bodyPr/>
                    <a:lstStyle/>
                    <a:p>
                      <a:pPr algn="l" fontAlgn="ctr"/>
                      <a:endParaRPr lang="en-GB" sz="1600" b="0" i="0" u="none" strike="noStrike">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(1.279)</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(1.504)</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(7.452)</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1557555456"/>
                  </a:ext>
                </a:extLst>
              </a:tr>
              <a:tr h="170005">
                <a:tc>
                  <a:txBody>
                    <a:bodyPr/>
                    <a:lstStyle/>
                    <a:p>
                      <a:pPr algn="l" fontAlgn="ctr"/>
                      <a:r>
                        <a:rPr lang="en-GB" sz="1600" u="none" strike="noStrike" dirty="0">
                          <a:effectLst/>
                        </a:rPr>
                        <a:t>Market-to-Book </a:t>
                      </a:r>
                      <a:r>
                        <a:rPr lang="en-GB" sz="1600" u="none" strike="noStrike" baseline="-25000" dirty="0">
                          <a:effectLst/>
                        </a:rPr>
                        <a:t>(T-1)</a:t>
                      </a: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-0.003</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-0.049</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-0.263*</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2548382394"/>
                  </a:ext>
                </a:extLst>
              </a:tr>
              <a:tr h="96594">
                <a:tc>
                  <a:txBody>
                    <a:bodyPr/>
                    <a:lstStyle/>
                    <a:p>
                      <a:pPr algn="l" fontAlgn="ctr"/>
                      <a:endParaRPr lang="en-GB" sz="1600" b="0" i="0" u="none" strike="noStrike">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(0.022)</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(0.048)</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(0.149)</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1111541914"/>
                  </a:ext>
                </a:extLst>
              </a:tr>
              <a:tr h="243416">
                <a:tc>
                  <a:txBody>
                    <a:bodyPr/>
                    <a:lstStyle/>
                    <a:p>
                      <a:pPr algn="l" fontAlgn="ctr"/>
                      <a:r>
                        <a:rPr lang="en-GB" sz="1600" u="none" strike="noStrike" dirty="0">
                          <a:effectLst/>
                        </a:rPr>
                        <a:t>Log (no. of </a:t>
                      </a:r>
                      <a:r>
                        <a:rPr lang="en-GB" sz="1600" u="none" strike="noStrike" dirty="0" err="1">
                          <a:effectLst/>
                        </a:rPr>
                        <a:t>empl</a:t>
                      </a:r>
                      <a:r>
                        <a:rPr lang="en-GB" sz="1600" u="none" strike="noStrike" dirty="0">
                          <a:effectLst/>
                        </a:rPr>
                        <a:t>.) </a:t>
                      </a:r>
                      <a:r>
                        <a:rPr lang="en-GB" sz="1600" u="none" strike="noStrike" baseline="-25000" dirty="0">
                          <a:effectLst/>
                        </a:rPr>
                        <a:t>(T-1)</a:t>
                      </a: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0.058</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0.173</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0.530</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437235823"/>
                  </a:ext>
                </a:extLst>
              </a:tr>
              <a:tr h="100457">
                <a:tc>
                  <a:txBody>
                    <a:bodyPr/>
                    <a:lstStyle/>
                    <a:p>
                      <a:pPr algn="l" fontAlgn="ct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3864" marR="3864" marT="3864" marB="0" anchor="ctr">
                    <a:lnR w="12700" cap="flat" cmpd="sng" algn="ctr">
                      <a:noFill/>
                      <a:prstDash val="solid"/>
                      <a:round/>
                      <a:headEnd type="none" w="med" len="med"/>
                      <a:tailEnd type="none" w="med" len="med"/>
                    </a:lnR>
                  </a:tcPr>
                </a:tc>
                <a:tc>
                  <a:txBody>
                    <a:bodyPr/>
                    <a:lstStyle/>
                    <a:p>
                      <a:pPr algn="ctr" fontAlgn="ctr"/>
                      <a:r>
                        <a:rPr lang="en-GB" sz="1600" u="none" strike="noStrike" dirty="0">
                          <a:effectLst/>
                        </a:rPr>
                        <a:t>(0.085)</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(0.115)</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fontAlgn="ctr"/>
                      <a:r>
                        <a:rPr lang="en-GB" sz="1600" u="none" strike="noStrike" dirty="0">
                          <a:effectLst/>
                        </a:rPr>
                        <a:t>(0.419)</a:t>
                      </a:r>
                      <a:endParaRPr lang="en-GB" sz="1600" b="0" i="0" u="none" strike="noStrike" dirty="0">
                        <a:solidFill>
                          <a:srgbClr val="000000"/>
                        </a:solidFill>
                        <a:effectLst/>
                        <a:latin typeface="Georgia" panose="02040502050405020303" pitchFamily="18" charset="0"/>
                      </a:endParaRPr>
                    </a:p>
                  </a:txBody>
                  <a:tcPr marL="3864" marR="3864" marT="38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3266173280"/>
                  </a:ext>
                </a:extLst>
              </a:tr>
            </a:tbl>
          </a:graphicData>
        </a:graphic>
      </p:graphicFrame>
      <p:sp>
        <p:nvSpPr>
          <p:cNvPr id="7" name="TextBox 6">
            <a:extLst>
              <a:ext uri="{FF2B5EF4-FFF2-40B4-BE49-F238E27FC236}">
                <a16:creationId xmlns:a16="http://schemas.microsoft.com/office/drawing/2014/main" xmlns="" id="{0498D754-50D6-47F8-9E3F-456BDF6A6B90}"/>
              </a:ext>
            </a:extLst>
          </p:cNvPr>
          <p:cNvSpPr txBox="1"/>
          <p:nvPr/>
        </p:nvSpPr>
        <p:spPr>
          <a:xfrm>
            <a:off x="2491" y="2893681"/>
            <a:ext cx="8988323" cy="555244"/>
          </a:xfrm>
          <a:prstGeom prst="rect">
            <a:avLst/>
          </a:prstGeom>
          <a:noFill/>
          <a:ln w="381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xmlns="" val="18922865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2C0C17-0677-4732-AED7-E217C4673C89}"/>
              </a:ext>
            </a:extLst>
          </p:cNvPr>
          <p:cNvSpPr>
            <a:spLocks noGrp="1"/>
          </p:cNvSpPr>
          <p:nvPr>
            <p:ph type="title"/>
          </p:nvPr>
        </p:nvSpPr>
        <p:spPr/>
        <p:txBody>
          <a:bodyPr/>
          <a:lstStyle/>
          <a:p>
            <a:r>
              <a:rPr lang="en-US" dirty="0"/>
              <a:t>Paper-3: Results</a:t>
            </a:r>
          </a:p>
        </p:txBody>
      </p:sp>
      <p:sp>
        <p:nvSpPr>
          <p:cNvPr id="4" name="Footer Placeholder 3">
            <a:extLst>
              <a:ext uri="{FF2B5EF4-FFF2-40B4-BE49-F238E27FC236}">
                <a16:creationId xmlns:a16="http://schemas.microsoft.com/office/drawing/2014/main" xmlns="" id="{6E930F14-E51C-4744-B566-928A5B931319}"/>
              </a:ext>
            </a:extLst>
          </p:cNvPr>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6" name="Table 5">
            <a:extLst>
              <a:ext uri="{FF2B5EF4-FFF2-40B4-BE49-F238E27FC236}">
                <a16:creationId xmlns:a16="http://schemas.microsoft.com/office/drawing/2014/main" xmlns="" id="{8577608A-9E0C-42B2-92E8-DC9B566F9602}"/>
              </a:ext>
            </a:extLst>
          </p:cNvPr>
          <p:cNvGraphicFramePr>
            <a:graphicFrameLocks noGrp="1"/>
          </p:cNvGraphicFramePr>
          <p:nvPr>
            <p:extLst>
              <p:ext uri="{D42A27DB-BD31-4B8C-83A1-F6EECF244321}">
                <p14:modId xmlns:p14="http://schemas.microsoft.com/office/powerpoint/2010/main" xmlns="" val="301318868"/>
              </p:ext>
            </p:extLst>
          </p:nvPr>
        </p:nvGraphicFramePr>
        <p:xfrm>
          <a:off x="551519" y="1530627"/>
          <a:ext cx="8317843" cy="5062248"/>
        </p:xfrm>
        <a:graphic>
          <a:graphicData uri="http://schemas.openxmlformats.org/drawingml/2006/table">
            <a:tbl>
              <a:tblPr>
                <a:tableStyleId>{2D5ABB26-0587-4C30-8999-92F81FD0307C}</a:tableStyleId>
              </a:tblPr>
              <a:tblGrid>
                <a:gridCol w="3657262">
                  <a:extLst>
                    <a:ext uri="{9D8B030D-6E8A-4147-A177-3AD203B41FA5}">
                      <a16:colId xmlns:a16="http://schemas.microsoft.com/office/drawing/2014/main" xmlns="" val="744047028"/>
                    </a:ext>
                  </a:extLst>
                </a:gridCol>
                <a:gridCol w="1553527">
                  <a:extLst>
                    <a:ext uri="{9D8B030D-6E8A-4147-A177-3AD203B41FA5}">
                      <a16:colId xmlns:a16="http://schemas.microsoft.com/office/drawing/2014/main" xmlns="" val="3863245641"/>
                    </a:ext>
                  </a:extLst>
                </a:gridCol>
                <a:gridCol w="1553527">
                  <a:extLst>
                    <a:ext uri="{9D8B030D-6E8A-4147-A177-3AD203B41FA5}">
                      <a16:colId xmlns:a16="http://schemas.microsoft.com/office/drawing/2014/main" xmlns="" val="3033104599"/>
                    </a:ext>
                  </a:extLst>
                </a:gridCol>
                <a:gridCol w="1553527">
                  <a:extLst>
                    <a:ext uri="{9D8B030D-6E8A-4147-A177-3AD203B41FA5}">
                      <a16:colId xmlns:a16="http://schemas.microsoft.com/office/drawing/2014/main" xmlns="" val="73810175"/>
                    </a:ext>
                  </a:extLst>
                </a:gridCol>
              </a:tblGrid>
              <a:tr h="283224">
                <a:tc>
                  <a:txBody>
                    <a:bodyPr/>
                    <a:lstStyle/>
                    <a:p>
                      <a:pPr algn="ctr" fontAlgn="ctr"/>
                      <a:r>
                        <a:rPr lang="en-GB" sz="1600" u="none" strike="noStrike" dirty="0">
                          <a:effectLst/>
                        </a:rPr>
                        <a:t>Dependent variable:</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600" b="1" u="none" strike="noStrike" dirty="0">
                          <a:effectLst/>
                        </a:rPr>
                        <a:t>Board turnover </a:t>
                      </a:r>
                      <a:r>
                        <a:rPr lang="en-GB" sz="1600" b="1" u="none" strike="noStrike" baseline="-25000" dirty="0">
                          <a:effectLst/>
                        </a:rPr>
                        <a:t>T </a:t>
                      </a:r>
                      <a:endParaRPr lang="en-GB" sz="1600" b="1"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8118397"/>
                  </a:ext>
                </a:extLst>
              </a:tr>
              <a:tr h="1169208">
                <a:tc>
                  <a:txBody>
                    <a:bodyPr/>
                    <a:lstStyle/>
                    <a:p>
                      <a:pPr algn="ctr" fontAlgn="ctr"/>
                      <a:r>
                        <a:rPr lang="en-GB" sz="1600" u="none" strike="noStrike" dirty="0">
                          <a:effectLst/>
                        </a:rPr>
                        <a:t> </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Subsample of companies with low ROA</a:t>
                      </a:r>
                    </a:p>
                    <a:p>
                      <a:pPr algn="ctr" fontAlgn="ctr"/>
                      <a:r>
                        <a:rPr lang="en-GB" sz="1600" u="none" strike="noStrike" dirty="0">
                          <a:effectLst/>
                        </a:rPr>
                        <a:t> -1 Year </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Subsample of companies with low ROA</a:t>
                      </a:r>
                    </a:p>
                    <a:p>
                      <a:pPr algn="ctr" fontAlgn="ctr"/>
                      <a:r>
                        <a:rPr lang="en-GB" sz="1600" u="none" strike="noStrike" dirty="0">
                          <a:effectLst/>
                        </a:rPr>
                        <a:t> -1 Year &amp; -2 years</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600" u="none" strike="noStrike" dirty="0">
                          <a:effectLst/>
                        </a:rPr>
                        <a:t>Subsample of companies with low ROA </a:t>
                      </a:r>
                    </a:p>
                    <a:p>
                      <a:pPr algn="ctr" fontAlgn="ctr"/>
                      <a:r>
                        <a:rPr lang="en-GB" sz="1600" u="none" strike="noStrike" dirty="0">
                          <a:effectLst/>
                        </a:rPr>
                        <a:t>-1 Year &amp; - 2 years &amp; -3 years</a:t>
                      </a:r>
                      <a:endParaRPr lang="en-GB" sz="1600" b="0"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94290218"/>
                  </a:ext>
                </a:extLst>
              </a:tr>
              <a:tr h="239651">
                <a:tc>
                  <a:txBody>
                    <a:bodyPr/>
                    <a:lstStyle/>
                    <a:p>
                      <a:pPr algn="l" fontAlgn="ctr"/>
                      <a:r>
                        <a:rPr lang="en-GB" sz="1600" b="1" u="none" strike="noStrike" dirty="0">
                          <a:effectLst/>
                        </a:rPr>
                        <a:t>Public pen, C.F.</a:t>
                      </a:r>
                      <a:r>
                        <a:rPr lang="en-GB" sz="1600" b="1" u="none" strike="noStrike" baseline="-25000" dirty="0">
                          <a:effectLst/>
                        </a:rPr>
                        <a:t>(T-1)</a:t>
                      </a:r>
                      <a:endParaRPr lang="en-GB" sz="1600" b="1" i="0" u="none" strike="noStrike" dirty="0">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a:effectLst/>
                        </a:rPr>
                        <a:t>-3.168***</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a:effectLst/>
                        </a:rPr>
                        <a:t>-2.461</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GB" sz="1600" u="none" strike="noStrike">
                          <a:effectLst/>
                        </a:rPr>
                        <a:t>-3.369*</a:t>
                      </a:r>
                      <a:endParaRPr lang="en-GB" sz="1600" b="0" i="0" u="none" strike="noStrike">
                        <a:solidFill>
                          <a:srgbClr val="000000"/>
                        </a:solidFill>
                        <a:effectLst/>
                        <a:latin typeface="Georgia" panose="02040502050405020303" pitchFamily="18"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906170983"/>
                  </a:ext>
                </a:extLst>
              </a:tr>
              <a:tr h="239651">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(0.898)</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(1.485)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(1.828)</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439397949"/>
                  </a:ext>
                </a:extLst>
              </a:tr>
              <a:tr h="239651">
                <a:tc>
                  <a:txBody>
                    <a:bodyPr/>
                    <a:lstStyle/>
                    <a:p>
                      <a:pPr algn="l" fontAlgn="ctr"/>
                      <a:r>
                        <a:rPr lang="en-GB" sz="1600" u="none" strike="noStrike">
                          <a:effectLst/>
                        </a:rPr>
                        <a:t>Board size </a:t>
                      </a:r>
                      <a:r>
                        <a:rPr lang="en-GB" sz="1600" u="none" strike="noStrike" baseline="-25000">
                          <a:effectLst/>
                        </a:rPr>
                        <a:t>(T-1)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dirty="0">
                          <a:effectLst/>
                        </a:rPr>
                        <a:t>0.936</a:t>
                      </a:r>
                      <a:endParaRPr lang="en-GB" sz="1600" b="0" i="0" u="none" strike="noStrike" dirty="0">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0.169</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-2.142</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157019127"/>
                  </a:ext>
                </a:extLst>
              </a:tr>
              <a:tr h="239651">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(1.327)</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(2.266)</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(2.668)</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020289057"/>
                  </a:ext>
                </a:extLst>
              </a:tr>
              <a:tr h="239651">
                <a:tc>
                  <a:txBody>
                    <a:bodyPr/>
                    <a:lstStyle/>
                    <a:p>
                      <a:pPr algn="l" fontAlgn="ctr"/>
                      <a:r>
                        <a:rPr lang="en-GB" sz="1600" u="none" strike="noStrike">
                          <a:effectLst/>
                        </a:rPr>
                        <a:t>Indep. directors </a:t>
                      </a:r>
                      <a:r>
                        <a:rPr lang="en-GB" sz="1600" u="none" strike="noStrike" baseline="-25000">
                          <a:effectLst/>
                        </a:rPr>
                        <a:t>(T-1)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-0.044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0.024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0.175</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888690188"/>
                  </a:ext>
                </a:extLst>
              </a:tr>
              <a:tr h="239651">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(0.226)</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(0.358)</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(0.362)</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1497265079"/>
                  </a:ext>
                </a:extLst>
              </a:tr>
              <a:tr h="239651">
                <a:tc>
                  <a:txBody>
                    <a:bodyPr/>
                    <a:lstStyle/>
                    <a:p>
                      <a:pPr algn="l" fontAlgn="ctr"/>
                      <a:r>
                        <a:rPr lang="en-GB" sz="1600" u="none" strike="noStrike">
                          <a:effectLst/>
                        </a:rPr>
                        <a:t>Females on board </a:t>
                      </a:r>
                      <a:r>
                        <a:rPr lang="en-GB" sz="1600" u="none" strike="noStrike" baseline="-25000">
                          <a:effectLst/>
                        </a:rPr>
                        <a:t>(T-1)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dirty="0">
                          <a:effectLst/>
                        </a:rPr>
                        <a:t>-0.078</a:t>
                      </a:r>
                      <a:endParaRPr lang="en-GB" sz="1600" b="0" i="0" u="none" strike="noStrike" dirty="0">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0.144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0.373</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20012936"/>
                  </a:ext>
                </a:extLst>
              </a:tr>
              <a:tr h="239651">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(0.321)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(0.584)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(0.700)</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225707782"/>
                  </a:ext>
                </a:extLst>
              </a:tr>
              <a:tr h="239651">
                <a:tc>
                  <a:txBody>
                    <a:bodyPr/>
                    <a:lstStyle/>
                    <a:p>
                      <a:pPr algn="l" fontAlgn="ctr"/>
                      <a:r>
                        <a:rPr lang="en-GB" sz="1600" u="none" strike="noStrike">
                          <a:effectLst/>
                        </a:rPr>
                        <a:t>Largest owner C.F</a:t>
                      </a:r>
                      <a:r>
                        <a:rPr lang="en-GB" sz="1600" u="none" strike="noStrike" baseline="-25000">
                          <a:effectLst/>
                        </a:rPr>
                        <a:t>(T-1)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-0.305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-0.576</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-0.561</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1898852213"/>
                  </a:ext>
                </a:extLst>
              </a:tr>
              <a:tr h="239651">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(0.232)</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(0.357)</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(0.591)</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2365410072"/>
                  </a:ext>
                </a:extLst>
              </a:tr>
              <a:tr h="239651">
                <a:tc>
                  <a:txBody>
                    <a:bodyPr/>
                    <a:lstStyle/>
                    <a:p>
                      <a:pPr algn="l" fontAlgn="ctr"/>
                      <a:r>
                        <a:rPr lang="en-GB" sz="1600" u="none" strike="noStrike">
                          <a:effectLst/>
                        </a:rPr>
                        <a:t>Leverage </a:t>
                      </a:r>
                      <a:r>
                        <a:rPr lang="en-GB" sz="1600" u="none" strike="noStrike" baseline="-25000">
                          <a:effectLst/>
                        </a:rPr>
                        <a:t>(T-1)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-14.681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-24.965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7.156</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3443434924"/>
                  </a:ext>
                </a:extLst>
              </a:tr>
              <a:tr h="239651">
                <a:tc>
                  <a:txBody>
                    <a:bodyPr/>
                    <a:lstStyle/>
                    <a:p>
                      <a:pPr algn="l" fontAlgn="ct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(27.612)</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(50.584)</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(46.235)</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2384866505"/>
                  </a:ext>
                </a:extLst>
              </a:tr>
              <a:tr h="239651">
                <a:tc>
                  <a:txBody>
                    <a:bodyPr/>
                    <a:lstStyle/>
                    <a:p>
                      <a:pPr algn="l" fontAlgn="ctr"/>
                      <a:r>
                        <a:rPr lang="en-GB" sz="1600" u="none" strike="noStrike">
                          <a:effectLst/>
                        </a:rPr>
                        <a:t>Illiquidity </a:t>
                      </a:r>
                      <a:r>
                        <a:rPr lang="en-GB" sz="1600" u="none" strike="noStrike" baseline="-25000">
                          <a:effectLst/>
                        </a:rPr>
                        <a:t>(T-1)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-6.185*</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-5.038</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17.419</a:t>
                      </a:r>
                      <a:endParaRPr lang="en-GB" sz="1600" b="0" i="0" u="none" strike="noStrike">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2758668376"/>
                  </a:ext>
                </a:extLst>
              </a:tr>
              <a:tr h="283224">
                <a:tc>
                  <a:txBody>
                    <a:bodyPr/>
                    <a:lstStyle/>
                    <a:p>
                      <a:pPr algn="l" fontAlgn="ctr"/>
                      <a:r>
                        <a:rPr lang="en-GB" sz="1600" u="none" strike="noStrike">
                          <a:effectLst/>
                        </a:rPr>
                        <a:t> </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(3.500)</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a:effectLst/>
                        </a:rPr>
                        <a:t>(3.491)</a:t>
                      </a:r>
                      <a:endParaRPr lang="en-GB" sz="1600" b="0" i="0" u="none" strike="noStrike">
                        <a:solidFill>
                          <a:srgbClr val="000000"/>
                        </a:solidFill>
                        <a:effectLst/>
                        <a:latin typeface="Georgia" panose="02040502050405020303" pitchFamily="18" charset="0"/>
                      </a:endParaRPr>
                    </a:p>
                  </a:txBody>
                  <a:tcPr marL="7620" marR="7620" marT="7620" marB="0" anchor="ctr"/>
                </a:tc>
                <a:tc>
                  <a:txBody>
                    <a:bodyPr/>
                    <a:lstStyle/>
                    <a:p>
                      <a:pPr algn="ctr" fontAlgn="ctr"/>
                      <a:r>
                        <a:rPr lang="en-GB" sz="1600" u="none" strike="noStrike" dirty="0">
                          <a:effectLst/>
                        </a:rPr>
                        <a:t>(13.220)</a:t>
                      </a:r>
                      <a:endParaRPr lang="en-GB" sz="1600" b="0" i="0" u="none" strike="noStrike" dirty="0">
                        <a:solidFill>
                          <a:srgbClr val="000000"/>
                        </a:solidFill>
                        <a:effectLst/>
                        <a:latin typeface="Georgia" panose="02040502050405020303" pitchFamily="18" charset="0"/>
                      </a:endParaRPr>
                    </a:p>
                  </a:txBody>
                  <a:tcPr marL="7620" marR="7620" marT="7620" marB="0" anchor="ctr"/>
                </a:tc>
                <a:extLst>
                  <a:ext uri="{0D108BD9-81ED-4DB2-BD59-A6C34878D82A}">
                    <a16:rowId xmlns:a16="http://schemas.microsoft.com/office/drawing/2014/main" xmlns="" val="1391460745"/>
                  </a:ext>
                </a:extLst>
              </a:tr>
            </a:tbl>
          </a:graphicData>
        </a:graphic>
      </p:graphicFrame>
      <p:sp>
        <p:nvSpPr>
          <p:cNvPr id="7" name="TextBox 6">
            <a:extLst>
              <a:ext uri="{FF2B5EF4-FFF2-40B4-BE49-F238E27FC236}">
                <a16:creationId xmlns:a16="http://schemas.microsoft.com/office/drawing/2014/main" xmlns="" id="{C7BB2BAA-354A-46E3-9E60-544C2CA8127D}"/>
              </a:ext>
            </a:extLst>
          </p:cNvPr>
          <p:cNvSpPr txBox="1"/>
          <p:nvPr/>
        </p:nvSpPr>
        <p:spPr>
          <a:xfrm>
            <a:off x="486043" y="3053109"/>
            <a:ext cx="8448794" cy="504767"/>
          </a:xfrm>
          <a:prstGeom prst="rect">
            <a:avLst/>
          </a:prstGeom>
          <a:noFill/>
          <a:ln w="381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xmlns="" val="28835133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Paper-3: Results</a:t>
            </a:r>
          </a:p>
        </p:txBody>
      </p:sp>
      <p:sp>
        <p:nvSpPr>
          <p:cNvPr id="3" name="Content Placeholder 2"/>
          <p:cNvSpPr>
            <a:spLocks noGrp="1"/>
          </p:cNvSpPr>
          <p:nvPr>
            <p:ph idx="1"/>
          </p:nvPr>
        </p:nvSpPr>
        <p:spPr/>
        <p:txBody>
          <a:bodyPr/>
          <a:lstStyle/>
          <a:p>
            <a:pPr>
              <a:lnSpc>
                <a:spcPct val="150000"/>
              </a:lnSpc>
              <a:spcAft>
                <a:spcPts val="0"/>
              </a:spcAft>
            </a:pPr>
            <a:r>
              <a:rPr lang="en-US" dirty="0"/>
              <a:t>Swedish public pension funds decrease ownership at firms that underperform during last 1 to 3 consecutive past quarters;</a:t>
            </a:r>
          </a:p>
          <a:p>
            <a:pPr marL="0" indent="0">
              <a:lnSpc>
                <a:spcPct val="150000"/>
              </a:lnSpc>
              <a:spcAft>
                <a:spcPts val="0"/>
              </a:spcAft>
              <a:buNone/>
            </a:pPr>
            <a:endParaRPr lang="en-US" dirty="0"/>
          </a:p>
          <a:p>
            <a:pPr>
              <a:lnSpc>
                <a:spcPct val="150000"/>
              </a:lnSpc>
              <a:spcAft>
                <a:spcPts val="0"/>
              </a:spcAft>
            </a:pPr>
            <a:r>
              <a:rPr lang="en-US" dirty="0"/>
              <a:t>There is no significant positive relationship between public pension fund ownership and CEO resignation as well as board replacement rate if public pension funds stay with underperforming firms;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422506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530477"/>
            <a:ext cx="7786741" cy="898523"/>
          </a:xfrm>
        </p:spPr>
        <p:txBody>
          <a:bodyPr/>
          <a:lstStyle/>
          <a:p>
            <a:pPr algn="ctr"/>
            <a:r>
              <a:rPr lang="en-US" sz="1600" b="1" dirty="0"/>
              <a:t>COMPETITION AS A DRIVING FORCE AMONG INSTITUTIONAL INVESTORS. THE CASE OF SWEDISH PENSION FUNDS. </a:t>
            </a:r>
            <a:endParaRPr lang="en-US" sz="1600" dirty="0"/>
          </a:p>
        </p:txBody>
      </p:sp>
      <p:sp>
        <p:nvSpPr>
          <p:cNvPr id="4" name="Footer Placeholder 3"/>
          <p:cNvSpPr>
            <a:spLocks noGrp="1"/>
          </p:cNvSpPr>
          <p:nvPr>
            <p:ph type="ftr" sz="quarter" idx="10"/>
          </p:nvPr>
        </p:nvSpPr>
        <p:spPr/>
        <p:txBody>
          <a:bodyPr/>
          <a:lstStyle/>
          <a:p>
            <a:pPr>
              <a:defRPr/>
            </a:pPr>
            <a:r>
              <a:rPr lang="sv-SE" dirty="0"/>
              <a:t>Hanken Svenska handelshögskolan / Hanken School of Economics www.hanken.fi </a:t>
            </a:r>
            <a:endParaRPr lang="en-GB" dirty="0"/>
          </a:p>
        </p:txBody>
      </p:sp>
    </p:spTree>
    <p:extLst>
      <p:ext uri="{BB962C8B-B14F-4D97-AF65-F5344CB8AC3E}">
        <p14:creationId xmlns:p14="http://schemas.microsoft.com/office/powerpoint/2010/main" xmlns="" val="4157409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698" y="0"/>
            <a:ext cx="6069013" cy="1143000"/>
          </a:xfrm>
        </p:spPr>
        <p:txBody>
          <a:bodyPr>
            <a:normAutofit/>
          </a:bodyPr>
          <a:lstStyle/>
          <a:p>
            <a:r>
              <a:rPr lang="en-US" dirty="0"/>
              <a:t>Paper-4: Research questions</a:t>
            </a:r>
          </a:p>
        </p:txBody>
      </p:sp>
      <p:sp>
        <p:nvSpPr>
          <p:cNvPr id="3" name="Content Placeholder 2"/>
          <p:cNvSpPr>
            <a:spLocks noGrp="1"/>
          </p:cNvSpPr>
          <p:nvPr>
            <p:ph idx="1"/>
          </p:nvPr>
        </p:nvSpPr>
        <p:spPr>
          <a:xfrm>
            <a:off x="1110698" y="1556793"/>
            <a:ext cx="6425648" cy="3816500"/>
          </a:xfrm>
        </p:spPr>
        <p:txBody>
          <a:bodyPr/>
          <a:lstStyle/>
          <a:p>
            <a:pPr marL="300038" lvl="1" indent="0">
              <a:buNone/>
            </a:pPr>
            <a:endParaRPr lang="en-US" b="1" dirty="0"/>
          </a:p>
          <a:p>
            <a:pPr marL="300038" lvl="1" indent="0">
              <a:buNone/>
            </a:pPr>
            <a:endParaRPr lang="en-US" sz="1800" b="1" dirty="0"/>
          </a:p>
          <a:p>
            <a:pPr marL="257175" indent="0">
              <a:buNone/>
            </a:pPr>
            <a:r>
              <a:rPr lang="en-US" sz="1800" dirty="0"/>
              <a:t>Is competition working as desired?</a:t>
            </a:r>
          </a:p>
          <a:p>
            <a:pPr marL="257175" indent="0">
              <a:buNone/>
            </a:pPr>
            <a:endParaRPr lang="en-US" sz="1800" dirty="0"/>
          </a:p>
          <a:p>
            <a:pPr marL="257175" indent="0">
              <a:buNone/>
            </a:pPr>
            <a:r>
              <a:rPr lang="en-US" sz="1800" dirty="0"/>
              <a:t>Given the competitive framework, is there evidence for convergence in portfolios among AP funds, and </a:t>
            </a:r>
            <a:r>
              <a:rPr lang="en-US" sz="1800" b="1" dirty="0"/>
              <a:t>following each other</a:t>
            </a:r>
            <a:r>
              <a:rPr lang="en-US" sz="1800" dirty="0"/>
              <a:t> into the same securities?</a:t>
            </a:r>
          </a:p>
          <a:p>
            <a:pPr marL="300038" lvl="1" indent="0">
              <a:buNone/>
            </a:pPr>
            <a:endParaRPr lang="en-US" b="1" dirty="0"/>
          </a:p>
          <a:p>
            <a:endParaRPr lang="en-US" dirty="0"/>
          </a:p>
        </p:txBody>
      </p:sp>
    </p:spTree>
    <p:extLst>
      <p:ext uri="{BB962C8B-B14F-4D97-AF65-F5344CB8AC3E}">
        <p14:creationId xmlns:p14="http://schemas.microsoft.com/office/powerpoint/2010/main" xmlns="" val="296690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4: Hypotheses </a:t>
            </a:r>
          </a:p>
        </p:txBody>
      </p:sp>
      <p:sp>
        <p:nvSpPr>
          <p:cNvPr id="3" name="Content Placeholder 2"/>
          <p:cNvSpPr>
            <a:spLocks noGrp="1"/>
          </p:cNvSpPr>
          <p:nvPr>
            <p:ph idx="1"/>
          </p:nvPr>
        </p:nvSpPr>
        <p:spPr>
          <a:xfrm>
            <a:off x="1000100" y="1428735"/>
            <a:ext cx="7244308" cy="4529937"/>
          </a:xfrm>
        </p:spPr>
        <p:txBody>
          <a:bodyPr/>
          <a:lstStyle/>
          <a:p>
            <a:pPr marL="400050" lvl="1" indent="0">
              <a:lnSpc>
                <a:spcPct val="100000"/>
              </a:lnSpc>
              <a:buNone/>
            </a:pPr>
            <a:endParaRPr lang="en-US" b="1" dirty="0"/>
          </a:p>
          <a:p>
            <a:pPr lvl="1">
              <a:lnSpc>
                <a:spcPct val="100000"/>
              </a:lnSpc>
              <a:buNone/>
            </a:pPr>
            <a:endParaRPr lang="en-US" sz="300" dirty="0"/>
          </a:p>
          <a:p>
            <a:pPr lvl="1" indent="-22225">
              <a:lnSpc>
                <a:spcPct val="100000"/>
              </a:lnSpc>
              <a:buNone/>
            </a:pPr>
            <a:r>
              <a:rPr lang="en-US" sz="1800" dirty="0"/>
              <a:t>Hypothesis – 1:</a:t>
            </a:r>
          </a:p>
          <a:p>
            <a:pPr lvl="1" indent="-22225">
              <a:lnSpc>
                <a:spcPct val="100000"/>
              </a:lnSpc>
              <a:buNone/>
            </a:pPr>
            <a:endParaRPr lang="en-US" sz="300" dirty="0"/>
          </a:p>
          <a:p>
            <a:pPr lvl="1" indent="-22225">
              <a:lnSpc>
                <a:spcPct val="100000"/>
              </a:lnSpc>
              <a:buNone/>
            </a:pPr>
            <a:endParaRPr lang="en-US" sz="300" dirty="0"/>
          </a:p>
          <a:p>
            <a:pPr lvl="1" indent="-22225">
              <a:lnSpc>
                <a:spcPct val="100000"/>
              </a:lnSpc>
              <a:buNone/>
            </a:pPr>
            <a:endParaRPr lang="en-US" sz="300" dirty="0"/>
          </a:p>
          <a:p>
            <a:pPr lvl="1" indent="-22225" algn="ctr">
              <a:lnSpc>
                <a:spcPct val="100000"/>
              </a:lnSpc>
              <a:buNone/>
            </a:pPr>
            <a:r>
              <a:rPr lang="en-US" sz="1800" dirty="0"/>
              <a:t>AP funds have different </a:t>
            </a:r>
            <a:r>
              <a:rPr lang="en-US" sz="1800" b="1" dirty="0"/>
              <a:t>portfolio compositions</a:t>
            </a:r>
            <a:r>
              <a:rPr lang="en-US" sz="1800" dirty="0"/>
              <a:t>.</a:t>
            </a:r>
          </a:p>
          <a:p>
            <a:pPr lvl="1" indent="-22225">
              <a:lnSpc>
                <a:spcPct val="100000"/>
              </a:lnSpc>
              <a:buNone/>
            </a:pPr>
            <a:endParaRPr lang="en-US" sz="1800" dirty="0"/>
          </a:p>
          <a:p>
            <a:pPr lvl="1" indent="-22225">
              <a:lnSpc>
                <a:spcPct val="100000"/>
              </a:lnSpc>
              <a:buNone/>
            </a:pPr>
            <a:r>
              <a:rPr lang="en-US" sz="1800" dirty="0"/>
              <a:t>Hypothesis – 2:</a:t>
            </a:r>
          </a:p>
          <a:p>
            <a:pPr lvl="1" indent="-22225">
              <a:lnSpc>
                <a:spcPct val="100000"/>
              </a:lnSpc>
              <a:buNone/>
            </a:pPr>
            <a:endParaRPr lang="en-US" sz="300" dirty="0"/>
          </a:p>
          <a:p>
            <a:pPr lvl="1" indent="-22225">
              <a:lnSpc>
                <a:spcPct val="100000"/>
              </a:lnSpc>
              <a:buNone/>
            </a:pPr>
            <a:endParaRPr lang="en-US" sz="300" dirty="0"/>
          </a:p>
          <a:p>
            <a:pPr lvl="1" indent="-22225">
              <a:lnSpc>
                <a:spcPct val="100000"/>
              </a:lnSpc>
              <a:buNone/>
            </a:pPr>
            <a:endParaRPr lang="en-US" sz="300" dirty="0"/>
          </a:p>
          <a:p>
            <a:pPr lvl="1" indent="-22225" algn="ctr">
              <a:lnSpc>
                <a:spcPct val="100000"/>
              </a:lnSpc>
              <a:buNone/>
            </a:pPr>
            <a:r>
              <a:rPr lang="en-US" sz="1800" dirty="0"/>
              <a:t>AP funds do not </a:t>
            </a:r>
            <a:r>
              <a:rPr lang="en-US" sz="1800" b="1" dirty="0"/>
              <a:t>mimic ownership changes </a:t>
            </a:r>
            <a:r>
              <a:rPr lang="en-US" sz="1800" dirty="0"/>
              <a:t>of each other in      companies.</a:t>
            </a:r>
          </a:p>
          <a:p>
            <a:pPr lvl="1" indent="-22225">
              <a:lnSpc>
                <a:spcPct val="100000"/>
              </a:lnSpc>
              <a:buNone/>
            </a:pPr>
            <a:endParaRPr lang="en-US" sz="1800" dirty="0"/>
          </a:p>
          <a:p>
            <a:pPr lvl="1" indent="-22225">
              <a:lnSpc>
                <a:spcPct val="100000"/>
              </a:lnSpc>
              <a:buNone/>
            </a:pPr>
            <a:r>
              <a:rPr lang="en-US" sz="1800" dirty="0"/>
              <a:t>Hypothesis – 3: </a:t>
            </a:r>
          </a:p>
          <a:p>
            <a:pPr lvl="1" indent="-22225" algn="ctr">
              <a:lnSpc>
                <a:spcPct val="100000"/>
              </a:lnSpc>
              <a:buNone/>
            </a:pPr>
            <a:endParaRPr lang="en-US" sz="300" dirty="0"/>
          </a:p>
          <a:p>
            <a:pPr lvl="1" indent="-22225" algn="ctr">
              <a:lnSpc>
                <a:spcPct val="100000"/>
              </a:lnSpc>
              <a:buNone/>
            </a:pPr>
            <a:endParaRPr lang="en-US" sz="300" dirty="0"/>
          </a:p>
          <a:p>
            <a:pPr lvl="1" indent="-22225" algn="ctr">
              <a:lnSpc>
                <a:spcPct val="100000"/>
              </a:lnSpc>
              <a:buNone/>
            </a:pPr>
            <a:endParaRPr lang="en-US" sz="300" dirty="0"/>
          </a:p>
          <a:p>
            <a:pPr lvl="1" indent="-22225" algn="ctr">
              <a:lnSpc>
                <a:spcPct val="100000"/>
              </a:lnSpc>
              <a:buNone/>
            </a:pPr>
            <a:r>
              <a:rPr lang="en-US" sz="1800" dirty="0"/>
              <a:t>There is no specific pattern in their ownership changes during the last quarter (no “</a:t>
            </a:r>
            <a:r>
              <a:rPr lang="en-US" sz="1800" b="1" dirty="0"/>
              <a:t>window dressing</a:t>
            </a:r>
            <a:r>
              <a:rPr lang="en-US" sz="1800" dirty="0"/>
              <a:t>”).</a:t>
            </a:r>
          </a:p>
          <a:p>
            <a:pPr lvl="1" indent="-22225" algn="ctr">
              <a:buNone/>
            </a:pPr>
            <a:endParaRPr lang="en-US" sz="1800" dirty="0"/>
          </a:p>
          <a:p>
            <a:pPr>
              <a:buNone/>
            </a:pP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76448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blinds(horizontal)">
                                      <p:cBhvr>
                                        <p:cTn id="20" dur="500"/>
                                        <p:tgtEl>
                                          <p:spTgt spid="3">
                                            <p:txEl>
                                              <p:pRg st="8" end="8"/>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animEffect transition="in" filter="blinds(horizontal)">
                                      <p:cBhvr>
                                        <p:cTn id="23" dur="500"/>
                                        <p:tgtEl>
                                          <p:spTgt spid="3">
                                            <p:txEl>
                                              <p:pRg st="12" end="1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14" end="14"/>
                                            </p:txEl>
                                          </p:spTgt>
                                        </p:tgtEl>
                                        <p:attrNameLst>
                                          <p:attrName>style.visibility</p:attrName>
                                        </p:attrNameLst>
                                      </p:cBhvr>
                                      <p:to>
                                        <p:strVal val="visible"/>
                                      </p:to>
                                    </p:set>
                                    <p:animEffect transition="in" filter="blinds(horizontal)">
                                      <p:cBhvr>
                                        <p:cTn id="28" dur="500"/>
                                        <p:tgtEl>
                                          <p:spTgt spid="3">
                                            <p:txEl>
                                              <p:pRg st="14" end="14"/>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18" end="18"/>
                                            </p:txEl>
                                          </p:spTgt>
                                        </p:tgtEl>
                                        <p:attrNameLst>
                                          <p:attrName>style.visibility</p:attrName>
                                        </p:attrNameLst>
                                      </p:cBhvr>
                                      <p:to>
                                        <p:strVal val="visible"/>
                                      </p:to>
                                    </p:set>
                                    <p:animEffect transition="in" filter="blinds(horizontal)">
                                      <p:cBhvr>
                                        <p:cTn id="31"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Data</a:t>
            </a:r>
          </a:p>
        </p:txBody>
      </p:sp>
      <p:sp>
        <p:nvSpPr>
          <p:cNvPr id="3" name="Content Placeholder 2"/>
          <p:cNvSpPr>
            <a:spLocks noGrp="1"/>
          </p:cNvSpPr>
          <p:nvPr>
            <p:ph idx="1"/>
          </p:nvPr>
        </p:nvSpPr>
        <p:spPr/>
        <p:txBody>
          <a:bodyPr/>
          <a:lstStyle/>
          <a:p>
            <a:pPr>
              <a:lnSpc>
                <a:spcPct val="150000"/>
              </a:lnSpc>
            </a:pPr>
            <a:r>
              <a:rPr lang="en-US" dirty="0"/>
              <a:t>Swedish equity portfolio of AP funds;</a:t>
            </a:r>
          </a:p>
          <a:p>
            <a:pPr>
              <a:lnSpc>
                <a:spcPct val="150000"/>
              </a:lnSpc>
            </a:pPr>
            <a:r>
              <a:rPr lang="en-US" dirty="0"/>
              <a:t>Equity ownership data from SIS- </a:t>
            </a:r>
            <a:r>
              <a:rPr lang="en-US" dirty="0" err="1"/>
              <a:t>Ägarservice</a:t>
            </a:r>
            <a:r>
              <a:rPr lang="en-US" dirty="0"/>
              <a:t> AB, financial reports of AP funds;</a:t>
            </a:r>
          </a:p>
          <a:p>
            <a:pPr>
              <a:lnSpc>
                <a:spcPct val="150000"/>
              </a:lnSpc>
            </a:pPr>
            <a:r>
              <a:rPr lang="en-US" dirty="0"/>
              <a:t>Period: 2001-2012, quarterly data;</a:t>
            </a:r>
          </a:p>
          <a:p>
            <a:pPr>
              <a:lnSpc>
                <a:spcPct val="150000"/>
              </a:lnSpc>
            </a:pPr>
            <a:r>
              <a:rPr lang="en-US" dirty="0"/>
              <a:t>Both financial and non-financial firms;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r>
            <a:br>
              <a:rPr kumimoji="0" lang="en-US" sz="1800" b="0" i="0" u="none" strike="noStrike" cap="none" normalizeH="0" baseline="0">
                <a:ln>
                  <a:noFill/>
                </a:ln>
                <a:solidFill>
                  <a:schemeClr val="tx1"/>
                </a:solidFill>
                <a:effectLst/>
                <a:latin typeface="Arial" pitchFamily="34" charset="0"/>
                <a:cs typeface="Arial" pitchFamily="34" charset="0"/>
              </a:rPr>
            </a:b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xmlns="" val="126686686"/>
      </p:ext>
    </p:extLst>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Portfolio similarity </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pic>
        <p:nvPicPr>
          <p:cNvPr id="1040" name="Picture 16"/>
          <p:cNvPicPr>
            <a:picLocks noChangeAspect="1" noChangeArrowheads="1"/>
          </p:cNvPicPr>
          <p:nvPr/>
        </p:nvPicPr>
        <p:blipFill>
          <a:blip r:embed="rId2" cstate="print"/>
          <a:srcRect/>
          <a:stretch>
            <a:fillRect/>
          </a:stretch>
        </p:blipFill>
        <p:spPr bwMode="auto">
          <a:xfrm>
            <a:off x="1285852" y="2071678"/>
            <a:ext cx="6756400" cy="1073150"/>
          </a:xfrm>
          <a:prstGeom prst="rect">
            <a:avLst/>
          </a:prstGeom>
          <a:noFill/>
          <a:ln w="9525">
            <a:noFill/>
            <a:miter lim="800000"/>
            <a:headEnd/>
            <a:tailEnd/>
          </a:ln>
          <a:effectLst/>
        </p:spPr>
      </p:pic>
      <p:pic>
        <p:nvPicPr>
          <p:cNvPr id="1041" name="Picture 17"/>
          <p:cNvPicPr>
            <a:picLocks noChangeAspect="1" noChangeArrowheads="1"/>
          </p:cNvPicPr>
          <p:nvPr/>
        </p:nvPicPr>
        <p:blipFill>
          <a:blip r:embed="rId3" cstate="print"/>
          <a:srcRect/>
          <a:stretch>
            <a:fillRect/>
          </a:stretch>
        </p:blipFill>
        <p:spPr bwMode="auto">
          <a:xfrm>
            <a:off x="1428728" y="3643314"/>
            <a:ext cx="6235700" cy="1073150"/>
          </a:xfrm>
          <a:prstGeom prst="rect">
            <a:avLst/>
          </a:prstGeom>
          <a:noFill/>
          <a:ln w="9525">
            <a:noFill/>
            <a:miter lim="800000"/>
            <a:headEnd/>
            <a:tailEnd/>
          </a:ln>
          <a:effectLst/>
        </p:spPr>
      </p:pic>
      <p:sp>
        <p:nvSpPr>
          <p:cNvPr id="24" name="TextBox 23"/>
          <p:cNvSpPr txBox="1"/>
          <p:nvPr/>
        </p:nvSpPr>
        <p:spPr>
          <a:xfrm>
            <a:off x="642910" y="5214950"/>
            <a:ext cx="8176213" cy="461665"/>
          </a:xfrm>
          <a:prstGeom prst="rect">
            <a:avLst/>
          </a:prstGeom>
          <a:noFill/>
        </p:spPr>
        <p:txBody>
          <a:bodyPr wrap="none" rtlCol="0">
            <a:spAutoFit/>
          </a:bodyPr>
          <a:lstStyle/>
          <a:p>
            <a:r>
              <a:rPr lang="en-GB" sz="1200" dirty="0" err="1"/>
              <a:t>Cremers</a:t>
            </a:r>
            <a:r>
              <a:rPr lang="en-GB" sz="1200" dirty="0"/>
              <a:t> M., and </a:t>
            </a:r>
            <a:r>
              <a:rPr lang="en-GB" sz="1200" dirty="0" err="1"/>
              <a:t>Petajisto</a:t>
            </a:r>
            <a:r>
              <a:rPr lang="en-GB" sz="1200" dirty="0"/>
              <a:t> A., 2009, "How Active is Your Fund Manager? A New Measure that Predicts Performance", </a:t>
            </a:r>
          </a:p>
          <a:p>
            <a:r>
              <a:rPr lang="en-GB" sz="1200" u="sng" dirty="0">
                <a:hlinkClick r:id="rId4"/>
              </a:rPr>
              <a:t>The Review of Financial Studies, Vol. 22, Issue 9, pp. 3329-3365, 2009</a:t>
            </a:r>
            <a:endParaRPr lang="en-US" sz="1200" dirty="0"/>
          </a:p>
        </p:txBody>
      </p:sp>
    </p:spTree>
    <p:extLst>
      <p:ext uri="{BB962C8B-B14F-4D97-AF65-F5344CB8AC3E}">
        <p14:creationId xmlns:p14="http://schemas.microsoft.com/office/powerpoint/2010/main" xmlns="" val="339655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40"/>
                                        </p:tgtEl>
                                        <p:attrNameLst>
                                          <p:attrName>style.visibility</p:attrName>
                                        </p:attrNameLst>
                                      </p:cBhvr>
                                      <p:to>
                                        <p:strVal val="visible"/>
                                      </p:to>
                                    </p:set>
                                    <p:animEffect transition="in" filter="blinds(horizontal)">
                                      <p:cBhvr>
                                        <p:cTn id="12" dur="500"/>
                                        <p:tgtEl>
                                          <p:spTgt spid="1040"/>
                                        </p:tgtEl>
                                      </p:cBhvr>
                                    </p:animEffect>
                                  </p:childTnLst>
                                </p:cTn>
                              </p:par>
                              <p:par>
                                <p:cTn id="13" presetID="3" presetClass="entr" presetSubtype="10" fill="hold" nodeType="withEffect">
                                  <p:stCondLst>
                                    <p:cond delay="0"/>
                                  </p:stCondLst>
                                  <p:childTnLst>
                                    <p:set>
                                      <p:cBhvr>
                                        <p:cTn id="14" dur="1" fill="hold">
                                          <p:stCondLst>
                                            <p:cond delay="0"/>
                                          </p:stCondLst>
                                        </p:cTn>
                                        <p:tgtEl>
                                          <p:spTgt spid="1041"/>
                                        </p:tgtEl>
                                        <p:attrNameLst>
                                          <p:attrName>style.visibility</p:attrName>
                                        </p:attrNameLst>
                                      </p:cBhvr>
                                      <p:to>
                                        <p:strVal val="visible"/>
                                      </p:to>
                                    </p:set>
                                    <p:animEffect transition="in" filter="blinds(horizontal)">
                                      <p:cBhvr>
                                        <p:cTn id="15" dur="500"/>
                                        <p:tgtEl>
                                          <p:spTgt spid="104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linds(horizontal)">
                                      <p:cBhvr>
                                        <p:cTn id="1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Portfolio similarity </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Chart 4"/>
          <p:cNvGraphicFramePr/>
          <p:nvPr>
            <p:extLst>
              <p:ext uri="{D42A27DB-BD31-4B8C-83A1-F6EECF244321}">
                <p14:modId xmlns:p14="http://schemas.microsoft.com/office/powerpoint/2010/main" xmlns="" val="3928910216"/>
              </p:ext>
            </p:extLst>
          </p:nvPr>
        </p:nvGraphicFramePr>
        <p:xfrm>
          <a:off x="571472" y="1428736"/>
          <a:ext cx="8143932" cy="45005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2756814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214290"/>
            <a:ext cx="6069013" cy="785818"/>
          </a:xfrm>
        </p:spPr>
        <p:txBody>
          <a:bodyPr/>
          <a:lstStyle/>
          <a:p>
            <a:r>
              <a:rPr lang="en-US" sz="1800" b="1" dirty="0"/>
              <a:t/>
            </a:r>
            <a:br>
              <a:rPr lang="en-US" sz="1800" b="1" dirty="0"/>
            </a:br>
            <a:r>
              <a:rPr lang="en-US" sz="1800" b="1" dirty="0"/>
              <a:t/>
            </a:r>
            <a:br>
              <a:rPr lang="en-US" sz="1800" b="1" dirty="0"/>
            </a:br>
            <a:r>
              <a:rPr lang="en-US" sz="1800" b="1" dirty="0"/>
              <a:t>Return on Swedish Equity portfolios (before expenses)  of AP 1-4  funds </a:t>
            </a:r>
            <a:r>
              <a:rPr lang="en-US" dirty="0"/>
              <a:t/>
            </a:r>
            <a:br>
              <a:rPr lang="en-US" dirty="0"/>
            </a:b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Chart 4"/>
          <p:cNvGraphicFramePr/>
          <p:nvPr/>
        </p:nvGraphicFramePr>
        <p:xfrm>
          <a:off x="785786" y="1428736"/>
          <a:ext cx="7643866" cy="43862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43084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Increasing importance of institutional investors in capital markets</a:t>
            </a:r>
          </a:p>
        </p:txBody>
      </p:sp>
      <p:sp>
        <p:nvSpPr>
          <p:cNvPr id="3" name="Content Placeholder 2"/>
          <p:cNvSpPr>
            <a:spLocks noGrp="1"/>
          </p:cNvSpPr>
          <p:nvPr>
            <p:ph idx="1"/>
          </p:nvPr>
        </p:nvSpPr>
        <p:spPr>
          <a:xfrm>
            <a:off x="714348" y="5857892"/>
            <a:ext cx="7786741" cy="357190"/>
          </a:xfrm>
        </p:spPr>
        <p:txBody>
          <a:bodyPr/>
          <a:lstStyle/>
          <a:p>
            <a:pPr marL="0" indent="0">
              <a:lnSpc>
                <a:spcPct val="100000"/>
              </a:lnSpc>
              <a:buNone/>
            </a:pPr>
            <a:r>
              <a:rPr lang="en-US" sz="1200" dirty="0"/>
              <a:t>Source: OECD Global Pension Statistics, Global Insurance Statistics and Institutional Investors databases, and  OECD staff estimates. (2014)</a:t>
            </a:r>
          </a:p>
        </p:txBody>
      </p:sp>
      <p:sp>
        <p:nvSpPr>
          <p:cNvPr id="4" name="Footer Placeholder 3"/>
          <p:cNvSpPr>
            <a:spLocks noGrp="1"/>
          </p:cNvSpPr>
          <p:nvPr>
            <p:ph type="ftr" sz="quarter" idx="10"/>
          </p:nvPr>
        </p:nvSpPr>
        <p:spPr/>
        <p:txBody>
          <a:bodyPr/>
          <a:lstStyle/>
          <a:p>
            <a:pPr>
              <a:defRPr/>
            </a:pPr>
            <a:r>
              <a:rPr lang="sv-SE" dirty="0"/>
              <a:t>Hanken Svenska handelshögskolan / Hanken School of Economics www.hanken.fi </a:t>
            </a:r>
            <a:endParaRPr lang="en-GB" dirty="0"/>
          </a:p>
        </p:txBody>
      </p:sp>
      <p:sp>
        <p:nvSpPr>
          <p:cNvPr id="6" name="Content Placeholder 2"/>
          <p:cNvSpPr txBox="1">
            <a:spLocks/>
          </p:cNvSpPr>
          <p:nvPr/>
        </p:nvSpPr>
        <p:spPr bwMode="auto">
          <a:xfrm>
            <a:off x="1357289" y="1357298"/>
            <a:ext cx="5286413" cy="5715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ts val="2400"/>
              </a:lnSpc>
              <a:spcBef>
                <a:spcPct val="0"/>
              </a:spcBef>
              <a:spcAft>
                <a:spcPct val="0"/>
              </a:spcAft>
              <a:buClr>
                <a:srgbClr val="005F79"/>
              </a:buClr>
              <a:buSzTx/>
              <a:buFont typeface="Georgia" pitchFamily="18" charset="0"/>
              <a:buNone/>
              <a:tabLst/>
              <a:defRPr/>
            </a:pPr>
            <a:r>
              <a:rPr lang="en-US" sz="1600" b="1" kern="0" dirty="0">
                <a:latin typeface="+mn-lt"/>
              </a:rPr>
              <a:t>Total</a:t>
            </a:r>
            <a:r>
              <a:rPr kumimoji="0" lang="en-US" sz="1600" b="1" i="0" u="none" strike="noStrike" kern="0" cap="none" spc="0" normalizeH="0" baseline="0" noProof="0" dirty="0">
                <a:ln>
                  <a:noFill/>
                </a:ln>
                <a:solidFill>
                  <a:schemeClr val="tx1"/>
                </a:solidFill>
                <a:effectLst/>
                <a:uLnTx/>
                <a:uFillTx/>
                <a:latin typeface="+mn-lt"/>
                <a:ea typeface="+mn-ea"/>
                <a:cs typeface="+mn-cs"/>
              </a:rPr>
              <a:t> Assets by type of </a:t>
            </a:r>
          </a:p>
          <a:p>
            <a:pPr marL="0" marR="0" lvl="0" indent="0" algn="ctr" defTabSz="914400" rtl="0" eaLnBrk="0" fontAlgn="base" latinLnBrk="0" hangingPunct="0">
              <a:lnSpc>
                <a:spcPts val="2400"/>
              </a:lnSpc>
              <a:spcBef>
                <a:spcPct val="0"/>
              </a:spcBef>
              <a:spcAft>
                <a:spcPct val="0"/>
              </a:spcAft>
              <a:buClr>
                <a:srgbClr val="005F79"/>
              </a:buClr>
              <a:buSzTx/>
              <a:buFont typeface="Georgia" pitchFamily="18" charset="0"/>
              <a:buNone/>
              <a:tabLst/>
              <a:defRPr/>
            </a:pPr>
            <a:r>
              <a:rPr kumimoji="0" lang="en-US" sz="1600" b="1" i="0" u="none" strike="noStrike" kern="0" cap="none" spc="0" normalizeH="0" baseline="0" noProof="0" dirty="0">
                <a:ln>
                  <a:noFill/>
                </a:ln>
                <a:solidFill>
                  <a:schemeClr val="tx1"/>
                </a:solidFill>
                <a:effectLst/>
                <a:uLnTx/>
                <a:uFillTx/>
                <a:latin typeface="+mn-lt"/>
                <a:ea typeface="+mn-ea"/>
                <a:cs typeface="+mn-cs"/>
              </a:rPr>
              <a:t>Institutional investors, OECD (US $ billions)</a:t>
            </a:r>
          </a:p>
        </p:txBody>
      </p:sp>
      <p:graphicFrame>
        <p:nvGraphicFramePr>
          <p:cNvPr id="9" name="Chart 8"/>
          <p:cNvGraphicFramePr>
            <a:graphicFrameLocks/>
          </p:cNvGraphicFramePr>
          <p:nvPr/>
        </p:nvGraphicFramePr>
        <p:xfrm>
          <a:off x="936158" y="2071678"/>
          <a:ext cx="7564932" cy="35202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514807279"/>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Results</a:t>
            </a:r>
          </a:p>
        </p:txBody>
      </p:sp>
      <p:sp>
        <p:nvSpPr>
          <p:cNvPr id="3" name="Content Placeholder 2"/>
          <p:cNvSpPr>
            <a:spLocks noGrp="1"/>
          </p:cNvSpPr>
          <p:nvPr>
            <p:ph idx="1"/>
          </p:nvPr>
        </p:nvSpPr>
        <p:spPr/>
        <p:txBody>
          <a:bodyPr/>
          <a:lstStyle/>
          <a:p>
            <a:pPr algn="ctr">
              <a:buNone/>
            </a:pPr>
            <a:endParaRPr lang="en-US" dirty="0"/>
          </a:p>
          <a:p>
            <a:pPr>
              <a:buNone/>
            </a:pPr>
            <a:endParaRPr lang="en-US" b="1" dirty="0"/>
          </a:p>
          <a:p>
            <a:pPr>
              <a:buNone/>
            </a:pPr>
            <a:r>
              <a:rPr lang="en-US" b="1" dirty="0"/>
              <a:t>There is some similarity between Swedish Equity portfolios of AP funds. Higher similarity after Financial Crisis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16007197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Co-movements</a:t>
            </a:r>
          </a:p>
        </p:txBody>
      </p:sp>
      <p:sp>
        <p:nvSpPr>
          <p:cNvPr id="3" name="Content Placeholder 2"/>
          <p:cNvSpPr>
            <a:spLocks noGrp="1"/>
          </p:cNvSpPr>
          <p:nvPr>
            <p:ph idx="1"/>
          </p:nvPr>
        </p:nvSpPr>
        <p:spPr>
          <a:xfrm>
            <a:off x="976313" y="2214554"/>
            <a:ext cx="6978650" cy="3806834"/>
          </a:xfrm>
        </p:spPr>
        <p:txBody>
          <a:bodyPr/>
          <a:lstStyle/>
          <a:p>
            <a:endParaRPr lang="en-US" dirty="0"/>
          </a:p>
          <a:p>
            <a:pPr indent="-9525">
              <a:buNone/>
            </a:pPr>
            <a:r>
              <a:rPr lang="en-US" b="1" dirty="0"/>
              <a:t>Co-movements in AP fund purchases , and sales of shares?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19688370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Co-movements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p:cNvGraphicFramePr>
            <a:graphicFrameLocks noGrp="1"/>
          </p:cNvGraphicFramePr>
          <p:nvPr>
            <p:extLst>
              <p:ext uri="{D42A27DB-BD31-4B8C-83A1-F6EECF244321}">
                <p14:modId xmlns:p14="http://schemas.microsoft.com/office/powerpoint/2010/main" xmlns="" val="2689576272"/>
              </p:ext>
            </p:extLst>
          </p:nvPr>
        </p:nvGraphicFramePr>
        <p:xfrm>
          <a:off x="274638" y="1310152"/>
          <a:ext cx="8869362" cy="5047488"/>
        </p:xfrm>
        <a:graphic>
          <a:graphicData uri="http://schemas.openxmlformats.org/drawingml/2006/table">
            <a:tbl>
              <a:tblPr/>
              <a:tblGrid>
                <a:gridCol w="1561058">
                  <a:extLst>
                    <a:ext uri="{9D8B030D-6E8A-4147-A177-3AD203B41FA5}">
                      <a16:colId xmlns:a16="http://schemas.microsoft.com/office/drawing/2014/main" xmlns="" val="20000"/>
                    </a:ext>
                  </a:extLst>
                </a:gridCol>
                <a:gridCol w="1800200">
                  <a:extLst>
                    <a:ext uri="{9D8B030D-6E8A-4147-A177-3AD203B41FA5}">
                      <a16:colId xmlns:a16="http://schemas.microsoft.com/office/drawing/2014/main" xmlns="" val="20001"/>
                    </a:ext>
                  </a:extLst>
                </a:gridCol>
                <a:gridCol w="1728192">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gridCol w="2051720">
                  <a:extLst>
                    <a:ext uri="{9D8B030D-6E8A-4147-A177-3AD203B41FA5}">
                      <a16:colId xmlns:a16="http://schemas.microsoft.com/office/drawing/2014/main" xmlns="" val="20004"/>
                    </a:ext>
                  </a:extLst>
                </a:gridCol>
              </a:tblGrid>
              <a:tr h="241297">
                <a:tc>
                  <a:txBody>
                    <a:bodyPr/>
                    <a:lstStyle/>
                    <a:p>
                      <a:pPr marL="0" marR="0" algn="l">
                        <a:lnSpc>
                          <a:spcPct val="115000"/>
                        </a:lnSpc>
                        <a:spcBef>
                          <a:spcPts val="0"/>
                        </a:spcBef>
                        <a:spcAft>
                          <a:spcPts val="0"/>
                        </a:spcAft>
                      </a:pPr>
                      <a:r>
                        <a:rPr lang="en-US" sz="1600" dirty="0" err="1">
                          <a:latin typeface="Times New Roman"/>
                          <a:ea typeface="Calibri"/>
                          <a:cs typeface="Times New Roman"/>
                        </a:rPr>
                        <a:t>Tobit</a:t>
                      </a:r>
                      <a:endParaRPr lang="en-US" sz="1600" dirty="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(1) </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(2) </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(3) </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(4) </a:t>
                      </a:r>
                      <a:endParaRPr lang="en-US" sz="1600" dirty="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257632">
                <a:tc>
                  <a:txBody>
                    <a:bodyPr/>
                    <a:lstStyle/>
                    <a:p>
                      <a:pPr marL="0" marR="0" algn="l">
                        <a:lnSpc>
                          <a:spcPct val="115000"/>
                        </a:lnSpc>
                        <a:spcBef>
                          <a:spcPts val="0"/>
                        </a:spcBef>
                        <a:spcAft>
                          <a:spcPts val="0"/>
                        </a:spcAft>
                      </a:pPr>
                      <a:endParaRPr lang="en-US" sz="1600" b="1">
                        <a:latin typeface="Times New Roman"/>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latin typeface="Times New Roman"/>
                          <a:ea typeface="Calibri"/>
                          <a:cs typeface="Times New Roman"/>
                        </a:rPr>
                        <a:t>Purchase -AP1</a:t>
                      </a:r>
                      <a:r>
                        <a:rPr lang="en-US" sz="1600" b="1" baseline="-25000" dirty="0">
                          <a:latin typeface="Times New Roman"/>
                          <a:ea typeface="Calibri"/>
                          <a:cs typeface="Times New Roman"/>
                        </a:rPr>
                        <a:t> T+1</a:t>
                      </a:r>
                      <a:endParaRPr lang="en-US" sz="1600" b="1" dirty="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Times New Roman"/>
                          <a:ea typeface="Calibri"/>
                          <a:cs typeface="Times New Roman"/>
                        </a:rPr>
                        <a:t>Purchase -AP2</a:t>
                      </a:r>
                      <a:r>
                        <a:rPr lang="en-US" sz="1600" b="1" baseline="-25000">
                          <a:latin typeface="Times New Roman"/>
                          <a:ea typeface="Calibri"/>
                          <a:cs typeface="Times New Roman"/>
                        </a:rPr>
                        <a:t> T+1</a:t>
                      </a:r>
                      <a:endParaRPr lang="en-US" sz="1600" b="1">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latin typeface="Times New Roman"/>
                          <a:ea typeface="Calibri"/>
                          <a:cs typeface="Times New Roman"/>
                        </a:rPr>
                        <a:t>Purchase -AP3</a:t>
                      </a:r>
                      <a:r>
                        <a:rPr lang="en-US" sz="1600" b="1" baseline="-25000" dirty="0">
                          <a:latin typeface="Times New Roman"/>
                          <a:ea typeface="Calibri"/>
                          <a:cs typeface="Times New Roman"/>
                        </a:rPr>
                        <a:t> T+1</a:t>
                      </a:r>
                      <a:endParaRPr lang="en-US" sz="1600" b="1" dirty="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latin typeface="Times New Roman"/>
                          <a:ea typeface="Calibri"/>
                          <a:cs typeface="Times New Roman"/>
                        </a:rPr>
                        <a:t>Purchase -AP4</a:t>
                      </a:r>
                      <a:r>
                        <a:rPr lang="en-US" sz="1600" b="1" baseline="-25000" dirty="0">
                          <a:latin typeface="Times New Roman"/>
                          <a:ea typeface="Calibri"/>
                          <a:cs typeface="Times New Roman"/>
                        </a:rPr>
                        <a:t> T+1</a:t>
                      </a:r>
                      <a:endParaRPr lang="en-US" sz="1600" b="1" dirty="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7632">
                <a:tc>
                  <a:txBody>
                    <a:bodyPr/>
                    <a:lstStyle/>
                    <a:p>
                      <a:pPr marL="0" marR="0" algn="l">
                        <a:lnSpc>
                          <a:spcPct val="115000"/>
                        </a:lnSpc>
                        <a:spcBef>
                          <a:spcPts val="0"/>
                        </a:spcBef>
                        <a:spcAft>
                          <a:spcPts val="0"/>
                        </a:spcAft>
                      </a:pPr>
                      <a:r>
                        <a:rPr lang="en-US" sz="1600" dirty="0">
                          <a:latin typeface="Times New Roman"/>
                          <a:ea typeface="Calibri"/>
                          <a:cs typeface="Times New Roman"/>
                        </a:rPr>
                        <a:t>Purchase -AP1</a:t>
                      </a:r>
                      <a:r>
                        <a:rPr lang="en-US" sz="1600" baseline="-25000" dirty="0">
                          <a:latin typeface="Times New Roman"/>
                          <a:ea typeface="Calibri"/>
                          <a:cs typeface="Times New Roman"/>
                        </a:rPr>
                        <a:t> T</a:t>
                      </a:r>
                      <a:endParaRPr lang="en-US" sz="1600" dirty="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0.416***</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0.584***</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0.461***</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(0.077)</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(0.138)</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(0.129)</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3"/>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dirty="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4"/>
                  </a:ext>
                </a:extLst>
              </a:tr>
              <a:tr h="257632">
                <a:tc>
                  <a:txBody>
                    <a:bodyPr/>
                    <a:lstStyle/>
                    <a:p>
                      <a:pPr marL="0" marR="0" algn="l">
                        <a:lnSpc>
                          <a:spcPct val="115000"/>
                        </a:lnSpc>
                        <a:spcBef>
                          <a:spcPts val="0"/>
                        </a:spcBef>
                        <a:spcAft>
                          <a:spcPts val="0"/>
                        </a:spcAft>
                      </a:pPr>
                      <a:r>
                        <a:rPr lang="en-US" sz="1600">
                          <a:latin typeface="Times New Roman"/>
                          <a:ea typeface="Calibri"/>
                          <a:cs typeface="Times New Roman"/>
                        </a:rPr>
                        <a:t>Purchase -AP2</a:t>
                      </a:r>
                      <a:r>
                        <a:rPr lang="en-US" sz="1600" baseline="-25000">
                          <a:latin typeface="Times New Roman"/>
                          <a:ea typeface="Calibri"/>
                          <a:cs typeface="Times New Roman"/>
                        </a:rPr>
                        <a:t> T</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0.216***</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dirty="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0.206***</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0.152**</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5"/>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(0.067)</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(0.075)</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(0.076)</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6"/>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7"/>
                  </a:ext>
                </a:extLst>
              </a:tr>
              <a:tr h="257632">
                <a:tc>
                  <a:txBody>
                    <a:bodyPr/>
                    <a:lstStyle/>
                    <a:p>
                      <a:pPr marL="0" marR="0" algn="l">
                        <a:lnSpc>
                          <a:spcPct val="115000"/>
                        </a:lnSpc>
                        <a:spcBef>
                          <a:spcPts val="0"/>
                        </a:spcBef>
                        <a:spcAft>
                          <a:spcPts val="0"/>
                        </a:spcAft>
                      </a:pPr>
                      <a:r>
                        <a:rPr lang="en-US" sz="1600">
                          <a:latin typeface="Times New Roman"/>
                          <a:ea typeface="Calibri"/>
                          <a:cs typeface="Times New Roman"/>
                        </a:rPr>
                        <a:t>Purchase -AP3</a:t>
                      </a:r>
                      <a:r>
                        <a:rPr lang="en-US" sz="1600" baseline="-25000">
                          <a:latin typeface="Times New Roman"/>
                          <a:ea typeface="Calibri"/>
                          <a:cs typeface="Times New Roman"/>
                        </a:rPr>
                        <a:t> T</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0.169***</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0.063*</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0.089*</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8"/>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(0.056)</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(0.038)</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(0.053)</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9"/>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0"/>
                  </a:ext>
                </a:extLst>
              </a:tr>
              <a:tr h="257632">
                <a:tc>
                  <a:txBody>
                    <a:bodyPr/>
                    <a:lstStyle/>
                    <a:p>
                      <a:pPr marL="0" marR="0" algn="l">
                        <a:lnSpc>
                          <a:spcPct val="115000"/>
                        </a:lnSpc>
                        <a:spcBef>
                          <a:spcPts val="0"/>
                        </a:spcBef>
                        <a:spcAft>
                          <a:spcPts val="0"/>
                        </a:spcAft>
                      </a:pPr>
                      <a:r>
                        <a:rPr lang="en-US" sz="1600">
                          <a:latin typeface="Times New Roman"/>
                          <a:ea typeface="Calibri"/>
                          <a:cs typeface="Times New Roman"/>
                        </a:rPr>
                        <a:t>Purchase -AP4</a:t>
                      </a:r>
                      <a:r>
                        <a:rPr lang="en-US" sz="1600" baseline="-25000">
                          <a:latin typeface="Times New Roman"/>
                          <a:ea typeface="Calibri"/>
                          <a:cs typeface="Times New Roman"/>
                        </a:rPr>
                        <a:t> T</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0.108**</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0.092**</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0.120**</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1"/>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(0.054)</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(0.040)</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(0.061)</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2"/>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dirty="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3"/>
                  </a:ext>
                </a:extLst>
              </a:tr>
              <a:tr h="241297">
                <a:tc>
                  <a:txBody>
                    <a:bodyPr/>
                    <a:lstStyle/>
                    <a:p>
                      <a:pPr marL="0" marR="0" algn="l">
                        <a:lnSpc>
                          <a:spcPct val="115000"/>
                        </a:lnSpc>
                        <a:spcBef>
                          <a:spcPts val="0"/>
                        </a:spcBef>
                        <a:spcAft>
                          <a:spcPts val="0"/>
                        </a:spcAft>
                      </a:pPr>
                      <a:r>
                        <a:rPr lang="en-US" sz="1600" dirty="0">
                          <a:latin typeface="Times New Roman"/>
                          <a:ea typeface="Calibri"/>
                          <a:cs typeface="Times New Roman"/>
                        </a:rPr>
                        <a:t>Illiquidity </a:t>
                      </a:r>
                      <a:r>
                        <a:rPr lang="en-US" sz="1600" baseline="-25000" dirty="0">
                          <a:latin typeface="Times New Roman"/>
                          <a:ea typeface="Calibri"/>
                          <a:cs typeface="Times New Roman"/>
                        </a:rPr>
                        <a:t> T</a:t>
                      </a:r>
                      <a:endParaRPr lang="en-US" sz="1600" dirty="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-0.014</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0.001</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0.001</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4"/>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(0.022)</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(0.008)</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(0.014)</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41297">
                <a:tc>
                  <a:txBody>
                    <a:bodyPr/>
                    <a:lstStyle/>
                    <a:p>
                      <a:pPr marL="0" marR="0" algn="l">
                        <a:lnSpc>
                          <a:spcPct val="115000"/>
                        </a:lnSpc>
                        <a:spcBef>
                          <a:spcPts val="0"/>
                        </a:spcBef>
                        <a:spcAft>
                          <a:spcPts val="0"/>
                        </a:spcAft>
                      </a:pPr>
                      <a:r>
                        <a:rPr lang="en-US" sz="1600" i="1">
                          <a:latin typeface="Times New Roman"/>
                          <a:ea typeface="Calibri"/>
                          <a:cs typeface="Times New Roman"/>
                        </a:rPr>
                        <a:t>N</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5783</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5783</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5783</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5783</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6"/>
                  </a:ext>
                </a:extLst>
              </a:tr>
              <a:tr h="241297">
                <a:tc>
                  <a:txBody>
                    <a:bodyPr/>
                    <a:lstStyle/>
                    <a:p>
                      <a:pPr marL="0" marR="0" algn="l">
                        <a:lnSpc>
                          <a:spcPct val="115000"/>
                        </a:lnSpc>
                        <a:spcBef>
                          <a:spcPts val="0"/>
                        </a:spcBef>
                        <a:spcAft>
                          <a:spcPts val="0"/>
                        </a:spcAft>
                      </a:pPr>
                      <a:r>
                        <a:rPr lang="en-US" sz="1600" dirty="0">
                          <a:latin typeface="Times New Roman"/>
                          <a:ea typeface="Calibri"/>
                          <a:cs typeface="Times New Roman"/>
                        </a:rPr>
                        <a:t>pseudo </a:t>
                      </a:r>
                      <a:r>
                        <a:rPr lang="en-US" sz="1600" i="1" dirty="0">
                          <a:latin typeface="Times New Roman"/>
                          <a:ea typeface="Calibri"/>
                          <a:cs typeface="Times New Roman"/>
                        </a:rPr>
                        <a:t>R</a:t>
                      </a:r>
                      <a:r>
                        <a:rPr lang="en-US" sz="1600" baseline="30000" dirty="0">
                          <a:latin typeface="Times New Roman"/>
                          <a:ea typeface="Calibri"/>
                          <a:cs typeface="Times New Roman"/>
                        </a:rPr>
                        <a:t>2</a:t>
                      </a:r>
                      <a:endParaRPr lang="en-US" sz="1600" dirty="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0.016</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0.007</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0.004</a:t>
                      </a:r>
                      <a:endParaRPr lang="en-US" sz="1600" dirty="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xmlns="" val="28915063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Co-movements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p:cNvGraphicFramePr>
            <a:graphicFrameLocks noGrp="1"/>
          </p:cNvGraphicFramePr>
          <p:nvPr/>
        </p:nvGraphicFramePr>
        <p:xfrm>
          <a:off x="428594" y="1431036"/>
          <a:ext cx="8215371" cy="5047488"/>
        </p:xfrm>
        <a:graphic>
          <a:graphicData uri="http://schemas.openxmlformats.org/drawingml/2006/table">
            <a:tbl>
              <a:tblPr/>
              <a:tblGrid>
                <a:gridCol w="1399655">
                  <a:extLst>
                    <a:ext uri="{9D8B030D-6E8A-4147-A177-3AD203B41FA5}">
                      <a16:colId xmlns:a16="http://schemas.microsoft.com/office/drawing/2014/main" xmlns="" val="20000"/>
                    </a:ext>
                  </a:extLst>
                </a:gridCol>
                <a:gridCol w="1703929">
                  <a:extLst>
                    <a:ext uri="{9D8B030D-6E8A-4147-A177-3AD203B41FA5}">
                      <a16:colId xmlns:a16="http://schemas.microsoft.com/office/drawing/2014/main" xmlns="" val="20001"/>
                    </a:ext>
                  </a:extLst>
                </a:gridCol>
                <a:gridCol w="1703929">
                  <a:extLst>
                    <a:ext uri="{9D8B030D-6E8A-4147-A177-3AD203B41FA5}">
                      <a16:colId xmlns:a16="http://schemas.microsoft.com/office/drawing/2014/main" xmlns="" val="20002"/>
                    </a:ext>
                  </a:extLst>
                </a:gridCol>
                <a:gridCol w="1703929">
                  <a:extLst>
                    <a:ext uri="{9D8B030D-6E8A-4147-A177-3AD203B41FA5}">
                      <a16:colId xmlns:a16="http://schemas.microsoft.com/office/drawing/2014/main" xmlns="" val="20003"/>
                    </a:ext>
                  </a:extLst>
                </a:gridCol>
                <a:gridCol w="1703929">
                  <a:extLst>
                    <a:ext uri="{9D8B030D-6E8A-4147-A177-3AD203B41FA5}">
                      <a16:colId xmlns:a16="http://schemas.microsoft.com/office/drawing/2014/main" xmlns="" val="20004"/>
                    </a:ext>
                  </a:extLst>
                </a:gridCol>
              </a:tblGrid>
              <a:tr h="207716">
                <a:tc>
                  <a:txBody>
                    <a:bodyPr/>
                    <a:lstStyle/>
                    <a:p>
                      <a:pPr marL="0" marR="0">
                        <a:lnSpc>
                          <a:spcPct val="115000"/>
                        </a:lnSpc>
                        <a:spcBef>
                          <a:spcPts val="0"/>
                        </a:spcBef>
                        <a:spcAft>
                          <a:spcPts val="0"/>
                        </a:spcAft>
                      </a:pPr>
                      <a:r>
                        <a:rPr lang="en-US" sz="1600">
                          <a:latin typeface="Times New Roman"/>
                          <a:ea typeface="Calibri"/>
                          <a:cs typeface="Times New Roman"/>
                        </a:rPr>
                        <a:t>Tobit</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(1)</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(2)</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(3)</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(4)</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-AP1</a:t>
                      </a:r>
                      <a:r>
                        <a:rPr lang="en-US" sz="1600" baseline="-25000">
                          <a:latin typeface="Times New Roman"/>
                          <a:ea typeface="Calibri"/>
                          <a:cs typeface="Times New Roman"/>
                        </a:rPr>
                        <a:t> T+1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-AP2</a:t>
                      </a:r>
                      <a:r>
                        <a:rPr lang="en-US" sz="1600" baseline="-25000">
                          <a:latin typeface="Times New Roman"/>
                          <a:ea typeface="Calibri"/>
                          <a:cs typeface="Times New Roman"/>
                        </a:rPr>
                        <a:t> T+1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-AP3</a:t>
                      </a:r>
                      <a:r>
                        <a:rPr lang="en-US" sz="1600" baseline="-25000">
                          <a:latin typeface="Times New Roman"/>
                          <a:ea typeface="Calibri"/>
                          <a:cs typeface="Times New Roman"/>
                        </a:rPr>
                        <a:t> T+1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-AP4 </a:t>
                      </a:r>
                      <a:r>
                        <a:rPr lang="en-US" sz="1600" baseline="-25000">
                          <a:latin typeface="Times New Roman"/>
                          <a:ea typeface="Calibri"/>
                          <a:cs typeface="Times New Roman"/>
                        </a:rPr>
                        <a:t>T+1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7716">
                <a:tc>
                  <a:txBody>
                    <a:bodyPr/>
                    <a:lstStyle/>
                    <a:p>
                      <a:pPr marL="0" marR="0">
                        <a:lnSpc>
                          <a:spcPct val="115000"/>
                        </a:lnSpc>
                        <a:spcBef>
                          <a:spcPts val="0"/>
                        </a:spcBef>
                        <a:spcAft>
                          <a:spcPts val="0"/>
                        </a:spcAft>
                      </a:pPr>
                      <a:r>
                        <a:rPr lang="en-US" sz="1600" dirty="0">
                          <a:latin typeface="Times New Roman"/>
                          <a:ea typeface="Calibri"/>
                          <a:cs typeface="Times New Roman"/>
                        </a:rPr>
                        <a:t>Sales -AP1</a:t>
                      </a:r>
                      <a:r>
                        <a:rPr lang="en-US" sz="1600" baseline="-25000" dirty="0">
                          <a:latin typeface="Times New Roman"/>
                          <a:ea typeface="Calibri"/>
                          <a:cs typeface="Times New Roman"/>
                        </a:rPr>
                        <a:t> T</a:t>
                      </a:r>
                      <a:endParaRPr lang="en-US" sz="1600" dirty="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dirty="0">
                        <a:latin typeface="Times New Roman"/>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0.652***</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0.788***</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1.042***</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(0.100)</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(0.146)</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(0.197)</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3"/>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4"/>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Sales -AP2</a:t>
                      </a:r>
                      <a:r>
                        <a:rPr lang="en-US" sz="1600" baseline="-25000">
                          <a:latin typeface="Times New Roman"/>
                          <a:ea typeface="Calibri"/>
                          <a:cs typeface="Times New Roman"/>
                        </a:rPr>
                        <a:t> T</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0.218***</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0.254***</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0.281***</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5"/>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(0.055)</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(0.078)</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(0.081)</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6"/>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7"/>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Sales -AP3</a:t>
                      </a:r>
                      <a:r>
                        <a:rPr lang="en-US" sz="1600" baseline="-25000">
                          <a:latin typeface="Times New Roman"/>
                          <a:ea typeface="Calibri"/>
                          <a:cs typeface="Times New Roman"/>
                        </a:rPr>
                        <a:t> T</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0.343***</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0.337***</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0.449***</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8"/>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(0.084)</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(0.085)</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(0.107)</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9"/>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0"/>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Sales -AP3</a:t>
                      </a:r>
                      <a:r>
                        <a:rPr lang="en-US" sz="1600" baseline="-25000">
                          <a:latin typeface="Times New Roman"/>
                          <a:ea typeface="Calibri"/>
                          <a:cs typeface="Times New Roman"/>
                        </a:rPr>
                        <a:t> T</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0.162***</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0.203***</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0.286***</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1"/>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(0.056)</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(0.065)</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(0.088)</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2"/>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3"/>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Illiquidity </a:t>
                      </a:r>
                      <a:r>
                        <a:rPr lang="en-US" sz="1600" baseline="-25000">
                          <a:latin typeface="Times New Roman"/>
                          <a:ea typeface="Calibri"/>
                          <a:cs typeface="Times New Roman"/>
                        </a:rPr>
                        <a:t>T  </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-0.046</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-0.013</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-0.011</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4"/>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(0.042)</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(0.008)</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07716">
                <a:tc>
                  <a:txBody>
                    <a:bodyPr/>
                    <a:lstStyle/>
                    <a:p>
                      <a:pPr marL="0" marR="0">
                        <a:lnSpc>
                          <a:spcPct val="115000"/>
                        </a:lnSpc>
                        <a:spcBef>
                          <a:spcPts val="0"/>
                        </a:spcBef>
                        <a:spcAft>
                          <a:spcPts val="0"/>
                        </a:spcAft>
                      </a:pPr>
                      <a:r>
                        <a:rPr lang="en-US" sz="1600" i="1">
                          <a:latin typeface="Times New Roman"/>
                          <a:ea typeface="Calibri"/>
                          <a:cs typeface="Times New Roman"/>
                        </a:rPr>
                        <a:t>N</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8649</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8649</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8649</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8649</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6"/>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pseudo </a:t>
                      </a:r>
                      <a:r>
                        <a:rPr lang="en-US" sz="1600" i="1">
                          <a:latin typeface="Times New Roman"/>
                          <a:ea typeface="Calibri"/>
                          <a:cs typeface="Times New Roman"/>
                        </a:rPr>
                        <a:t>R</a:t>
                      </a:r>
                      <a:r>
                        <a:rPr lang="en-US" sz="1600" baseline="30000">
                          <a:latin typeface="Times New Roman"/>
                          <a:ea typeface="Calibri"/>
                          <a:cs typeface="Times New Roman"/>
                        </a:rPr>
                        <a:t>2</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0.034</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0.025</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0.026</a:t>
                      </a:r>
                      <a:endParaRPr lang="en-US" sz="1600" dirty="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xmlns="" val="3842442280"/>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Result-2</a:t>
            </a:r>
          </a:p>
        </p:txBody>
      </p:sp>
      <p:sp>
        <p:nvSpPr>
          <p:cNvPr id="3" name="Content Placeholder 2"/>
          <p:cNvSpPr>
            <a:spLocks noGrp="1"/>
          </p:cNvSpPr>
          <p:nvPr>
            <p:ph idx="1"/>
          </p:nvPr>
        </p:nvSpPr>
        <p:spPr/>
        <p:txBody>
          <a:bodyPr/>
          <a:lstStyle/>
          <a:p>
            <a:endParaRPr lang="en-US" b="1" dirty="0"/>
          </a:p>
          <a:p>
            <a:endParaRPr lang="en-US" b="1" dirty="0"/>
          </a:p>
          <a:p>
            <a:endParaRPr lang="en-US" b="1" dirty="0"/>
          </a:p>
          <a:p>
            <a:r>
              <a:rPr lang="en-US" b="1" dirty="0"/>
              <a:t>AP buffer funds mimic changes in ownership of each other. Some evidence of AP-1 being a leader.</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0520193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Window dressing?</a:t>
            </a:r>
          </a:p>
        </p:txBody>
      </p:sp>
      <p:sp>
        <p:nvSpPr>
          <p:cNvPr id="3" name="Content Placeholder 2"/>
          <p:cNvSpPr>
            <a:spLocks noGrp="1"/>
          </p:cNvSpPr>
          <p:nvPr>
            <p:ph idx="1"/>
          </p:nvPr>
        </p:nvSpPr>
        <p:spPr/>
        <p:txBody>
          <a:bodyPr/>
          <a:lstStyle/>
          <a:p>
            <a:endParaRPr lang="en-US" dirty="0"/>
          </a:p>
          <a:p>
            <a:pPr indent="-9525">
              <a:buNone/>
            </a:pPr>
            <a:r>
              <a:rPr lang="en-US" dirty="0"/>
              <a:t>Co-movements are due to their </a:t>
            </a:r>
            <a:r>
              <a:rPr lang="en-US" b="1" dirty="0"/>
              <a:t>selling </a:t>
            </a:r>
            <a:r>
              <a:rPr lang="en-US" dirty="0"/>
              <a:t>stocks with </a:t>
            </a:r>
            <a:r>
              <a:rPr lang="en-US" b="1" dirty="0"/>
              <a:t>low return,</a:t>
            </a:r>
            <a:r>
              <a:rPr lang="en-US" dirty="0"/>
              <a:t> and </a:t>
            </a:r>
            <a:r>
              <a:rPr lang="en-US" b="1" dirty="0"/>
              <a:t>buying </a:t>
            </a:r>
            <a:r>
              <a:rPr lang="en-US" dirty="0"/>
              <a:t>the ones with </a:t>
            </a:r>
            <a:r>
              <a:rPr lang="en-US" b="1" dirty="0"/>
              <a:t>high return at intensified rate during t</a:t>
            </a:r>
            <a:r>
              <a:rPr lang="en-GB" b="1" dirty="0"/>
              <a:t>he last quarter </a:t>
            </a:r>
            <a:r>
              <a:rPr lang="en-GB" dirty="0"/>
              <a:t>- "window dressing“?</a:t>
            </a: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1753369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Window dressing?</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p:cNvGraphicFramePr>
            <a:graphicFrameLocks noGrp="1"/>
          </p:cNvGraphicFramePr>
          <p:nvPr>
            <p:extLst>
              <p:ext uri="{D42A27DB-BD31-4B8C-83A1-F6EECF244321}">
                <p14:modId xmlns:p14="http://schemas.microsoft.com/office/powerpoint/2010/main" xmlns="" val="2501212507"/>
              </p:ext>
            </p:extLst>
          </p:nvPr>
        </p:nvGraphicFramePr>
        <p:xfrm>
          <a:off x="300413" y="1514116"/>
          <a:ext cx="8568950" cy="4486656"/>
        </p:xfrm>
        <a:graphic>
          <a:graphicData uri="http://schemas.openxmlformats.org/drawingml/2006/table">
            <a:tbl>
              <a:tblPr/>
              <a:tblGrid>
                <a:gridCol w="2076586">
                  <a:extLst>
                    <a:ext uri="{9D8B030D-6E8A-4147-A177-3AD203B41FA5}">
                      <a16:colId xmlns:a16="http://schemas.microsoft.com/office/drawing/2014/main" xmlns="" val="20000"/>
                    </a:ext>
                  </a:extLst>
                </a:gridCol>
                <a:gridCol w="1765183">
                  <a:extLst>
                    <a:ext uri="{9D8B030D-6E8A-4147-A177-3AD203B41FA5}">
                      <a16:colId xmlns:a16="http://schemas.microsoft.com/office/drawing/2014/main" xmlns="" val="20001"/>
                    </a:ext>
                  </a:extLst>
                </a:gridCol>
                <a:gridCol w="1575727">
                  <a:extLst>
                    <a:ext uri="{9D8B030D-6E8A-4147-A177-3AD203B41FA5}">
                      <a16:colId xmlns:a16="http://schemas.microsoft.com/office/drawing/2014/main" xmlns="" val="20002"/>
                    </a:ext>
                  </a:extLst>
                </a:gridCol>
                <a:gridCol w="1575727">
                  <a:extLst>
                    <a:ext uri="{9D8B030D-6E8A-4147-A177-3AD203B41FA5}">
                      <a16:colId xmlns:a16="http://schemas.microsoft.com/office/drawing/2014/main" xmlns="" val="20003"/>
                    </a:ext>
                  </a:extLst>
                </a:gridCol>
                <a:gridCol w="1575727">
                  <a:extLst>
                    <a:ext uri="{9D8B030D-6E8A-4147-A177-3AD203B41FA5}">
                      <a16:colId xmlns:a16="http://schemas.microsoft.com/office/drawing/2014/main" xmlns="" val="20004"/>
                    </a:ext>
                  </a:extLst>
                </a:gridCol>
              </a:tblGrid>
              <a:tr h="196324">
                <a:tc>
                  <a:txBody>
                    <a:bodyPr/>
                    <a:lstStyle/>
                    <a:p>
                      <a:pPr marL="0" marR="0">
                        <a:lnSpc>
                          <a:spcPct val="115000"/>
                        </a:lnSpc>
                        <a:spcBef>
                          <a:spcPts val="0"/>
                        </a:spcBef>
                        <a:spcAft>
                          <a:spcPts val="0"/>
                        </a:spcAft>
                      </a:pPr>
                      <a:r>
                        <a:rPr lang="en-US" sz="1600" dirty="0" err="1">
                          <a:latin typeface="Times New Roman"/>
                          <a:ea typeface="Calibri"/>
                          <a:cs typeface="Times New Roman"/>
                        </a:rPr>
                        <a:t>Tobit</a:t>
                      </a:r>
                      <a:endParaRPr lang="en-US" sz="1600" dirty="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(1)</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(2)</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(3)</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(4)</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Times New Roman"/>
                          <a:ea typeface="Calibri"/>
                          <a:cs typeface="Times New Roman"/>
                        </a:rPr>
                        <a:t>Purchase -AP1</a:t>
                      </a:r>
                      <a:r>
                        <a:rPr lang="en-US" sz="1600" b="1" baseline="-25000">
                          <a:latin typeface="Times New Roman"/>
                          <a:ea typeface="Calibri"/>
                          <a:cs typeface="Times New Roman"/>
                        </a:rPr>
                        <a:t> T</a:t>
                      </a:r>
                      <a:endParaRPr lang="en-US" sz="1600" b="1">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Times New Roman"/>
                          <a:ea typeface="Calibri"/>
                          <a:cs typeface="Times New Roman"/>
                        </a:rPr>
                        <a:t>Purchase -AP2</a:t>
                      </a:r>
                      <a:r>
                        <a:rPr lang="en-US" sz="1600" b="1" baseline="-25000">
                          <a:latin typeface="Times New Roman"/>
                          <a:ea typeface="Calibri"/>
                          <a:cs typeface="Times New Roman"/>
                        </a:rPr>
                        <a:t> T</a:t>
                      </a:r>
                      <a:endParaRPr lang="en-US" sz="1600" b="1">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Times New Roman"/>
                          <a:ea typeface="Calibri"/>
                          <a:cs typeface="Times New Roman"/>
                        </a:rPr>
                        <a:t>Purchase -AP3</a:t>
                      </a:r>
                      <a:r>
                        <a:rPr lang="en-US" sz="1600" b="1" baseline="-25000" dirty="0">
                          <a:latin typeface="Times New Roman"/>
                          <a:ea typeface="Calibri"/>
                          <a:cs typeface="Times New Roman"/>
                        </a:rPr>
                        <a:t> T</a:t>
                      </a:r>
                      <a:endParaRPr lang="en-US" sz="1600" b="1" dirty="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Times New Roman"/>
                          <a:ea typeface="Calibri"/>
                          <a:cs typeface="Times New Roman"/>
                        </a:rPr>
                        <a:t>Purchase -AP4</a:t>
                      </a:r>
                      <a:r>
                        <a:rPr lang="en-US" sz="1600" b="1" baseline="-25000" dirty="0">
                          <a:latin typeface="Times New Roman"/>
                          <a:ea typeface="Calibri"/>
                          <a:cs typeface="Times New Roman"/>
                        </a:rPr>
                        <a:t> T</a:t>
                      </a:r>
                      <a:endParaRPr lang="en-US" sz="1600" b="1" dirty="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High_return _dum</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0.015</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0.076*</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-0.000</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-0.087*</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3"/>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(0.048)</a:t>
                      </a:r>
                      <a:endParaRPr lang="en-US" sz="1600" dirty="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(0.041)</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(0.048)</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(0.052)</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4"/>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dirty="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dirty="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5"/>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High_return*Quarter4</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0.045</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0.053</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0.148**</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-0.041</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6"/>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(0.079)</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(0.059)</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(0.074)</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(0.091)</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7"/>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8"/>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Quarter4</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-0.085**</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0.110***</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0.228***</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0.242***</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9"/>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(0.041)</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(0.029)</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(0.037)</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(0.052)</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10"/>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11"/>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Illiquidity</a:t>
                      </a:r>
                      <a:r>
                        <a:rPr lang="en-US" sz="1600" baseline="-25000">
                          <a:latin typeface="Times New Roman"/>
                          <a:ea typeface="Calibri"/>
                          <a:cs typeface="Times New Roman"/>
                        </a:rPr>
                        <a:t> T-1</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-0.001</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-0.008</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-0.003</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12"/>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(0.022)</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(0.013)</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96324">
                <a:tc>
                  <a:txBody>
                    <a:bodyPr/>
                    <a:lstStyle/>
                    <a:p>
                      <a:pPr marL="0" marR="0">
                        <a:lnSpc>
                          <a:spcPct val="115000"/>
                        </a:lnSpc>
                        <a:spcBef>
                          <a:spcPts val="0"/>
                        </a:spcBef>
                        <a:spcAft>
                          <a:spcPts val="0"/>
                        </a:spcAft>
                      </a:pPr>
                      <a:r>
                        <a:rPr lang="en-US" sz="1600" i="1">
                          <a:latin typeface="Times New Roman"/>
                          <a:ea typeface="Calibri"/>
                          <a:cs typeface="Times New Roman"/>
                        </a:rPr>
                        <a:t>N</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5838</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5838</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5838</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5838</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4"/>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pseudo </a:t>
                      </a:r>
                      <a:r>
                        <a:rPr lang="en-US" sz="1600" i="1">
                          <a:latin typeface="Times New Roman"/>
                          <a:ea typeface="Calibri"/>
                          <a:cs typeface="Times New Roman"/>
                        </a:rPr>
                        <a:t>R</a:t>
                      </a:r>
                      <a:r>
                        <a:rPr lang="en-US" sz="1600" baseline="30000">
                          <a:latin typeface="Times New Roman"/>
                          <a:ea typeface="Calibri"/>
                          <a:cs typeface="Times New Roman"/>
                        </a:rPr>
                        <a:t>2</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0.002</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0.006</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0.006</a:t>
                      </a:r>
                      <a:endParaRPr lang="en-US" sz="1600" dirty="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
        <p:nvSpPr>
          <p:cNvPr id="6" name="TextBox 5">
            <a:extLst>
              <a:ext uri="{FF2B5EF4-FFF2-40B4-BE49-F238E27FC236}">
                <a16:creationId xmlns:a16="http://schemas.microsoft.com/office/drawing/2014/main" xmlns="" id="{14D88CA6-052F-4B4B-802B-8020619965D1}"/>
              </a:ext>
            </a:extLst>
          </p:cNvPr>
          <p:cNvSpPr txBox="1"/>
          <p:nvPr/>
        </p:nvSpPr>
        <p:spPr>
          <a:xfrm>
            <a:off x="247771" y="3142419"/>
            <a:ext cx="8543174" cy="671845"/>
          </a:xfrm>
          <a:prstGeom prst="rect">
            <a:avLst/>
          </a:prstGeom>
          <a:noFill/>
          <a:ln w="381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xmlns="" val="11503586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Window dressing?</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p:cNvGraphicFramePr>
            <a:graphicFrameLocks noGrp="1"/>
          </p:cNvGraphicFramePr>
          <p:nvPr>
            <p:extLst>
              <p:ext uri="{D42A27DB-BD31-4B8C-83A1-F6EECF244321}">
                <p14:modId xmlns:p14="http://schemas.microsoft.com/office/powerpoint/2010/main" xmlns="" val="1112258349"/>
              </p:ext>
            </p:extLst>
          </p:nvPr>
        </p:nvGraphicFramePr>
        <p:xfrm>
          <a:off x="428596" y="1428736"/>
          <a:ext cx="8215371" cy="4486656"/>
        </p:xfrm>
        <a:graphic>
          <a:graphicData uri="http://schemas.openxmlformats.org/drawingml/2006/table">
            <a:tbl>
              <a:tblPr/>
              <a:tblGrid>
                <a:gridCol w="2065232">
                  <a:extLst>
                    <a:ext uri="{9D8B030D-6E8A-4147-A177-3AD203B41FA5}">
                      <a16:colId xmlns:a16="http://schemas.microsoft.com/office/drawing/2014/main" xmlns="" val="20000"/>
                    </a:ext>
                  </a:extLst>
                </a:gridCol>
                <a:gridCol w="1594481">
                  <a:extLst>
                    <a:ext uri="{9D8B030D-6E8A-4147-A177-3AD203B41FA5}">
                      <a16:colId xmlns:a16="http://schemas.microsoft.com/office/drawing/2014/main" xmlns="" val="20001"/>
                    </a:ext>
                  </a:extLst>
                </a:gridCol>
                <a:gridCol w="1594481">
                  <a:extLst>
                    <a:ext uri="{9D8B030D-6E8A-4147-A177-3AD203B41FA5}">
                      <a16:colId xmlns:a16="http://schemas.microsoft.com/office/drawing/2014/main" xmlns="" val="20002"/>
                    </a:ext>
                  </a:extLst>
                </a:gridCol>
                <a:gridCol w="1442625">
                  <a:extLst>
                    <a:ext uri="{9D8B030D-6E8A-4147-A177-3AD203B41FA5}">
                      <a16:colId xmlns:a16="http://schemas.microsoft.com/office/drawing/2014/main" xmlns="" val="20003"/>
                    </a:ext>
                  </a:extLst>
                </a:gridCol>
                <a:gridCol w="1518552">
                  <a:extLst>
                    <a:ext uri="{9D8B030D-6E8A-4147-A177-3AD203B41FA5}">
                      <a16:colId xmlns:a16="http://schemas.microsoft.com/office/drawing/2014/main" xmlns="" val="20004"/>
                    </a:ext>
                  </a:extLst>
                </a:gridCol>
              </a:tblGrid>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(1)</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(2)</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(3)</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(4)</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Times New Roman"/>
                          <a:ea typeface="Calibri"/>
                          <a:cs typeface="Times New Roman"/>
                        </a:rPr>
                        <a:t>Sales -AP1</a:t>
                      </a:r>
                      <a:r>
                        <a:rPr lang="en-US" sz="1600" b="1" baseline="-25000">
                          <a:latin typeface="Times New Roman"/>
                          <a:ea typeface="Calibri"/>
                          <a:cs typeface="Times New Roman"/>
                        </a:rPr>
                        <a:t> T</a:t>
                      </a:r>
                      <a:endParaRPr lang="en-US" sz="1600" b="1">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Times New Roman"/>
                          <a:ea typeface="Calibri"/>
                          <a:cs typeface="Times New Roman"/>
                        </a:rPr>
                        <a:t>Sales -AP2</a:t>
                      </a:r>
                      <a:r>
                        <a:rPr lang="en-US" sz="1600" b="1" baseline="-25000">
                          <a:latin typeface="Times New Roman"/>
                          <a:ea typeface="Calibri"/>
                          <a:cs typeface="Times New Roman"/>
                        </a:rPr>
                        <a:t> T</a:t>
                      </a:r>
                      <a:endParaRPr lang="en-US" sz="1600" b="1">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Times New Roman"/>
                          <a:ea typeface="Calibri"/>
                          <a:cs typeface="Times New Roman"/>
                        </a:rPr>
                        <a:t>Sales -AP3</a:t>
                      </a:r>
                      <a:r>
                        <a:rPr lang="en-US" sz="1600" b="1" baseline="-25000">
                          <a:latin typeface="Times New Roman"/>
                          <a:ea typeface="Calibri"/>
                          <a:cs typeface="Times New Roman"/>
                        </a:rPr>
                        <a:t> T</a:t>
                      </a:r>
                      <a:endParaRPr lang="en-US" sz="1600" b="1">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Times New Roman"/>
                          <a:ea typeface="Calibri"/>
                          <a:cs typeface="Times New Roman"/>
                        </a:rPr>
                        <a:t>Sales -AP4 </a:t>
                      </a:r>
                      <a:r>
                        <a:rPr lang="en-US" sz="1600" b="1" baseline="-25000" dirty="0">
                          <a:latin typeface="Times New Roman"/>
                          <a:ea typeface="Calibri"/>
                          <a:cs typeface="Times New Roman"/>
                        </a:rPr>
                        <a:t>T</a:t>
                      </a:r>
                      <a:endParaRPr lang="en-US" sz="1600" b="1" dirty="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model</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Low_return </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-0.050</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-0.036</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-0.028</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3"/>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(0.046)</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(0.040)</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(0.047)</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(0.056)</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4"/>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5"/>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Low_return*Quarter4</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-0.115</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0.014</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0.116</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-0.266**</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6"/>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(0.080)</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(0.091)</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(0.083)</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(0.114)</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7"/>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8"/>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Quarter4</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0.087***</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-0.155***</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-0.258***</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-0.013</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9"/>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(0.027)</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(0.034)</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(0.033)</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(0.033)</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10"/>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11"/>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Illiquidity</a:t>
                      </a:r>
                      <a:r>
                        <a:rPr lang="en-US" sz="1600" baseline="-25000">
                          <a:latin typeface="Times New Roman"/>
                          <a:ea typeface="Calibri"/>
                          <a:cs typeface="Times New Roman"/>
                        </a:rPr>
                        <a:t> T</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-0.059</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-0.013</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-0.011</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12"/>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(0.052)</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07204">
                <a:tc>
                  <a:txBody>
                    <a:bodyPr/>
                    <a:lstStyle/>
                    <a:p>
                      <a:pPr marL="0" marR="0">
                        <a:lnSpc>
                          <a:spcPct val="115000"/>
                        </a:lnSpc>
                        <a:spcBef>
                          <a:spcPts val="0"/>
                        </a:spcBef>
                        <a:spcAft>
                          <a:spcPts val="0"/>
                        </a:spcAft>
                      </a:pPr>
                      <a:r>
                        <a:rPr lang="en-US" sz="1600" i="1">
                          <a:latin typeface="Times New Roman"/>
                          <a:ea typeface="Calibri"/>
                          <a:cs typeface="Times New Roman"/>
                        </a:rPr>
                        <a:t>N</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8449</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8449</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8449</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8449</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4"/>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pseudo </a:t>
                      </a:r>
                      <a:r>
                        <a:rPr lang="en-US" sz="1600" i="1">
                          <a:latin typeface="Times New Roman"/>
                          <a:ea typeface="Calibri"/>
                          <a:cs typeface="Times New Roman"/>
                        </a:rPr>
                        <a:t>R</a:t>
                      </a:r>
                      <a:r>
                        <a:rPr lang="en-US" sz="1600" baseline="30000">
                          <a:latin typeface="Times New Roman"/>
                          <a:ea typeface="Calibri"/>
                          <a:cs typeface="Times New Roman"/>
                        </a:rPr>
                        <a:t>2</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0.006</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0.003</a:t>
                      </a:r>
                      <a:endParaRPr lang="en-US" sz="1600" dirty="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
        <p:nvSpPr>
          <p:cNvPr id="6" name="TextBox 5">
            <a:extLst>
              <a:ext uri="{FF2B5EF4-FFF2-40B4-BE49-F238E27FC236}">
                <a16:creationId xmlns:a16="http://schemas.microsoft.com/office/drawing/2014/main" xmlns="" id="{6E75196E-7B62-4004-A11C-BD773BBA7D51}"/>
              </a:ext>
            </a:extLst>
          </p:cNvPr>
          <p:cNvSpPr txBox="1"/>
          <p:nvPr/>
        </p:nvSpPr>
        <p:spPr>
          <a:xfrm>
            <a:off x="351616" y="3116820"/>
            <a:ext cx="8292351" cy="555244"/>
          </a:xfrm>
          <a:prstGeom prst="rect">
            <a:avLst/>
          </a:prstGeom>
          <a:noFill/>
          <a:ln w="381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xmlns="" val="3922283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Result 3</a:t>
            </a:r>
          </a:p>
        </p:txBody>
      </p:sp>
      <p:sp>
        <p:nvSpPr>
          <p:cNvPr id="3" name="Content Placeholder 2"/>
          <p:cNvSpPr>
            <a:spLocks noGrp="1"/>
          </p:cNvSpPr>
          <p:nvPr>
            <p:ph idx="1"/>
          </p:nvPr>
        </p:nvSpPr>
        <p:spPr/>
        <p:txBody>
          <a:bodyPr/>
          <a:lstStyle/>
          <a:p>
            <a:endParaRPr lang="en-US" b="1" dirty="0"/>
          </a:p>
          <a:p>
            <a:endParaRPr lang="en-US" b="1" dirty="0"/>
          </a:p>
          <a:p>
            <a:endParaRPr lang="en-US" b="1" dirty="0"/>
          </a:p>
          <a:p>
            <a:pPr marL="0" indent="0">
              <a:buNone/>
            </a:pPr>
            <a:r>
              <a:rPr lang="en-US" b="1" dirty="0"/>
              <a:t>Window dressing is not likely to explain co-movements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8278041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Paper-4: Findings</a:t>
            </a:r>
          </a:p>
        </p:txBody>
      </p:sp>
      <p:sp>
        <p:nvSpPr>
          <p:cNvPr id="3" name="Content Placeholder 2"/>
          <p:cNvSpPr>
            <a:spLocks noGrp="1"/>
          </p:cNvSpPr>
          <p:nvPr>
            <p:ph idx="1"/>
          </p:nvPr>
        </p:nvSpPr>
        <p:spPr/>
        <p:txBody>
          <a:bodyPr/>
          <a:lstStyle/>
          <a:p>
            <a:pPr>
              <a:buFont typeface="Wingdings" pitchFamily="2" charset="2"/>
              <a:buChar char="§"/>
            </a:pPr>
            <a:r>
              <a:rPr lang="en-US" sz="1800" dirty="0"/>
              <a:t>Portfolio overlap of 60-85% between Swedish equity portfolios of AP funds </a:t>
            </a:r>
            <a:r>
              <a:rPr lang="en-US" sz="1400" dirty="0"/>
              <a:t>(with Active Share measure proposed by </a:t>
            </a:r>
            <a:r>
              <a:rPr lang="en-US" sz="1400" dirty="0" err="1"/>
              <a:t>Petajisto</a:t>
            </a:r>
            <a:r>
              <a:rPr lang="en-US" sz="1400" dirty="0"/>
              <a:t>, 2013; and </a:t>
            </a:r>
            <a:r>
              <a:rPr lang="en-US" sz="1400" dirty="0" err="1"/>
              <a:t>Cremers</a:t>
            </a:r>
            <a:r>
              <a:rPr lang="en-US" sz="1400" dirty="0"/>
              <a:t> &amp; </a:t>
            </a:r>
            <a:r>
              <a:rPr lang="en-US" sz="1400" dirty="0" err="1"/>
              <a:t>Petajisto</a:t>
            </a:r>
            <a:r>
              <a:rPr lang="en-US" sz="1400" dirty="0"/>
              <a:t> , 2009).</a:t>
            </a:r>
          </a:p>
          <a:p>
            <a:pPr>
              <a:buNone/>
            </a:pPr>
            <a:endParaRPr lang="en-US" sz="1800" dirty="0"/>
          </a:p>
          <a:p>
            <a:pPr>
              <a:buFont typeface="Wingdings" pitchFamily="2" charset="2"/>
              <a:buChar char="§"/>
            </a:pPr>
            <a:r>
              <a:rPr lang="en-US" sz="1800" dirty="0"/>
              <a:t>Higher portfolio similarity is observed especially, after Financial Crisis. </a:t>
            </a:r>
          </a:p>
          <a:p>
            <a:pPr>
              <a:buNone/>
            </a:pPr>
            <a:endParaRPr lang="en-US" sz="1800" dirty="0"/>
          </a:p>
          <a:p>
            <a:pPr>
              <a:buFont typeface="Wingdings" pitchFamily="2" charset="2"/>
              <a:buChar char="§"/>
            </a:pPr>
            <a:r>
              <a:rPr lang="en-US" sz="1800" dirty="0"/>
              <a:t>There are co-movements of AP funds within their domestic equity portfolios</a:t>
            </a:r>
          </a:p>
          <a:p>
            <a:pPr>
              <a:buNone/>
            </a:pPr>
            <a:endParaRPr lang="en-US" sz="1800" dirty="0"/>
          </a:p>
          <a:p>
            <a:pPr>
              <a:buFont typeface="Wingdings" pitchFamily="2" charset="2"/>
              <a:buChar char="§"/>
            </a:pPr>
            <a:r>
              <a:rPr lang="en-US" sz="1800" dirty="0"/>
              <a:t>Co-movements are not supported by "window dressing" hypothesis, but in line with leader follower behavior suggested by Fong et.al (2011).</a:t>
            </a:r>
          </a:p>
          <a:p>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70824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Share ownership &amp;</a:t>
            </a:r>
            <a:br>
              <a:rPr lang="en-US" sz="2400" dirty="0"/>
            </a:br>
            <a:r>
              <a:rPr lang="en-US" sz="2400" dirty="0"/>
              <a:t>corporate governance</a:t>
            </a:r>
          </a:p>
        </p:txBody>
      </p:sp>
      <p:sp>
        <p:nvSpPr>
          <p:cNvPr id="3" name="Content Placeholder 2"/>
          <p:cNvSpPr>
            <a:spLocks noGrp="1"/>
          </p:cNvSpPr>
          <p:nvPr>
            <p:ph idx="1"/>
          </p:nvPr>
        </p:nvSpPr>
        <p:spPr>
          <a:xfrm>
            <a:off x="928662" y="1571612"/>
            <a:ext cx="7429552" cy="4643470"/>
          </a:xfrm>
        </p:spPr>
        <p:txBody>
          <a:bodyPr/>
          <a:lstStyle/>
          <a:p>
            <a:pPr marL="228600" indent="0">
              <a:lnSpc>
                <a:spcPct val="150000"/>
              </a:lnSpc>
              <a:buNone/>
            </a:pPr>
            <a:endParaRPr lang="en-US" sz="1800" dirty="0"/>
          </a:p>
          <a:p>
            <a:pPr marL="228600" indent="0">
              <a:lnSpc>
                <a:spcPct val="150000"/>
              </a:lnSpc>
              <a:buNone/>
            </a:pPr>
            <a:r>
              <a:rPr lang="en-US" sz="1800" dirty="0"/>
              <a:t>Are pension funds effective in improving corporate governance of firms in which they have ownership?</a:t>
            </a:r>
          </a:p>
          <a:p>
            <a:pPr marL="228600" indent="0">
              <a:lnSpc>
                <a:spcPct val="150000"/>
              </a:lnSpc>
              <a:buNone/>
            </a:pPr>
            <a:endParaRPr lang="en-US" sz="1800" dirty="0"/>
          </a:p>
          <a:p>
            <a:pPr marL="228600" indent="0">
              <a:lnSpc>
                <a:spcPct val="150000"/>
              </a:lnSpc>
              <a:buNone/>
            </a:pPr>
            <a:r>
              <a:rPr lang="en-US" sz="1800" dirty="0"/>
              <a:t>Can they alleviate agency problem between shareholders and managers? </a:t>
            </a:r>
          </a:p>
          <a:p>
            <a:pPr marL="228600" indent="0">
              <a:lnSpc>
                <a:spcPct val="150000"/>
              </a:lnSpc>
              <a:buNone/>
            </a:pPr>
            <a:endParaRPr lang="en-US" sz="1800" dirty="0"/>
          </a:p>
          <a:p>
            <a:pPr marL="1771650" indent="-457200">
              <a:lnSpc>
                <a:spcPct val="100000"/>
              </a:lnSpc>
              <a:buNone/>
            </a:pPr>
            <a:endParaRPr lang="en-US" dirty="0"/>
          </a:p>
          <a:p>
            <a:endParaRPr lang="en-US" dirty="0"/>
          </a:p>
          <a:p>
            <a:pPr>
              <a:buNone/>
            </a:pPr>
            <a:endParaRPr lang="en-US" dirty="0"/>
          </a:p>
          <a:p>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71240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Summary </a:t>
            </a:r>
          </a:p>
        </p:txBody>
      </p:sp>
      <p:sp>
        <p:nvSpPr>
          <p:cNvPr id="5" name="Content Placeholder 2"/>
          <p:cNvSpPr txBox="1">
            <a:spLocks/>
          </p:cNvSpPr>
          <p:nvPr/>
        </p:nvSpPr>
        <p:spPr bwMode="auto">
          <a:xfrm>
            <a:off x="1115616" y="2060848"/>
            <a:ext cx="6768752" cy="331244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88144" indent="-388144" eaLnBrk="0" hangingPunct="0">
              <a:lnSpc>
                <a:spcPts val="1800"/>
              </a:lnSpc>
              <a:buClr>
                <a:srgbClr val="005F79"/>
              </a:buClr>
              <a:buFont typeface="Georgia" pitchFamily="18" charset="0"/>
              <a:buChar char="»"/>
            </a:pPr>
            <a:r>
              <a:rPr lang="en-US" dirty="0">
                <a:latin typeface="+mn-lt"/>
                <a:cs typeface="Times New Roman" pitchFamily="18" charset="0"/>
              </a:rPr>
              <a:t>No empirical evidence for public pension funds improving corporate governance quality in firms.</a:t>
            </a:r>
          </a:p>
          <a:p>
            <a:pPr eaLnBrk="0" hangingPunct="0">
              <a:lnSpc>
                <a:spcPts val="1800"/>
              </a:lnSpc>
              <a:buClr>
                <a:srgbClr val="005F79"/>
              </a:buClr>
            </a:pPr>
            <a:endParaRPr lang="en-US" dirty="0">
              <a:latin typeface="+mn-lt"/>
              <a:cs typeface="Times New Roman" pitchFamily="18" charset="0"/>
            </a:endParaRPr>
          </a:p>
          <a:p>
            <a:pPr marL="388144" indent="-388144" eaLnBrk="0" hangingPunct="0">
              <a:lnSpc>
                <a:spcPts val="1800"/>
              </a:lnSpc>
              <a:buClr>
                <a:srgbClr val="005F79"/>
              </a:buClr>
            </a:pPr>
            <a:endParaRPr lang="en-US" dirty="0">
              <a:latin typeface="+mn-lt"/>
              <a:cs typeface="Times New Roman" pitchFamily="18" charset="0"/>
            </a:endParaRPr>
          </a:p>
          <a:p>
            <a:pPr marL="388144" indent="-388144" eaLnBrk="0" hangingPunct="0">
              <a:lnSpc>
                <a:spcPts val="1800"/>
              </a:lnSpc>
              <a:buClr>
                <a:srgbClr val="005F79"/>
              </a:buClr>
              <a:buFont typeface="Georgia" pitchFamily="18" charset="0"/>
              <a:buChar char="»"/>
            </a:pPr>
            <a:r>
              <a:rPr lang="en-US" dirty="0">
                <a:latin typeface="+mn-lt"/>
                <a:cs typeface="Times New Roman" pitchFamily="18" charset="0"/>
              </a:rPr>
              <a:t>Public pension funds exit underperforming companies rather than impact their corporate governance.</a:t>
            </a:r>
          </a:p>
          <a:p>
            <a:pPr eaLnBrk="0" hangingPunct="0">
              <a:lnSpc>
                <a:spcPts val="1800"/>
              </a:lnSpc>
              <a:buClr>
                <a:srgbClr val="005F79"/>
              </a:buClr>
            </a:pPr>
            <a:endParaRPr lang="en-US" dirty="0">
              <a:latin typeface="+mn-lt"/>
              <a:cs typeface="Times New Roman" pitchFamily="18" charset="0"/>
            </a:endParaRPr>
          </a:p>
          <a:p>
            <a:pPr marL="388144" indent="-388144" eaLnBrk="0" hangingPunct="0">
              <a:lnSpc>
                <a:spcPts val="1800"/>
              </a:lnSpc>
              <a:buClr>
                <a:srgbClr val="005F79"/>
              </a:buClr>
              <a:buFont typeface="Georgia" pitchFamily="18" charset="0"/>
              <a:buChar char="»"/>
            </a:pPr>
            <a:endParaRPr lang="en-GB" kern="0" dirty="0">
              <a:latin typeface="+mn-lt"/>
              <a:cs typeface="Times New Roman" pitchFamily="18" charset="0"/>
            </a:endParaRPr>
          </a:p>
          <a:p>
            <a:pPr marL="388144" indent="-388144" eaLnBrk="0" hangingPunct="0">
              <a:lnSpc>
                <a:spcPts val="1800"/>
              </a:lnSpc>
              <a:buClr>
                <a:srgbClr val="005F79"/>
              </a:buClr>
              <a:buFont typeface="Georgia" pitchFamily="18" charset="0"/>
              <a:buChar char="»"/>
              <a:defRPr/>
            </a:pPr>
            <a:r>
              <a:rPr lang="en-GB" kern="0" dirty="0">
                <a:latin typeface="+mn-lt"/>
                <a:cs typeface="Times New Roman" pitchFamily="18" charset="0"/>
              </a:rPr>
              <a:t>There is a similarity in domestic equity portfolios and timing of share trades by AP funds </a:t>
            </a:r>
          </a:p>
          <a:p>
            <a:pPr marL="221456" indent="-221456" eaLnBrk="0" hangingPunct="0">
              <a:lnSpc>
                <a:spcPts val="1800"/>
              </a:lnSpc>
              <a:buClr>
                <a:srgbClr val="005F79"/>
              </a:buClr>
              <a:defRPr/>
            </a:pPr>
            <a:endParaRPr lang="en-GB" kern="0" dirty="0">
              <a:latin typeface="+mj-lt"/>
            </a:endParaRPr>
          </a:p>
          <a:p>
            <a:pPr marL="1285875" indent="-214313" eaLnBrk="0" hangingPunct="0">
              <a:lnSpc>
                <a:spcPts val="1800"/>
              </a:lnSpc>
              <a:buClr>
                <a:srgbClr val="005F79"/>
              </a:buClr>
              <a:defRPr/>
            </a:pPr>
            <a:endParaRPr lang="en-GB" kern="0" dirty="0">
              <a:latin typeface="+mj-lt"/>
            </a:endParaRPr>
          </a:p>
          <a:p>
            <a:pPr marL="221456" indent="-221456" eaLnBrk="0" hangingPunct="0">
              <a:lnSpc>
                <a:spcPts val="1800"/>
              </a:lnSpc>
              <a:buClr>
                <a:srgbClr val="005F79"/>
              </a:buClr>
              <a:defRPr/>
            </a:pPr>
            <a:endParaRPr lang="en-US" sz="1500" kern="0" dirty="0">
              <a:latin typeface="+mj-lt"/>
            </a:endParaRPr>
          </a:p>
        </p:txBody>
      </p:sp>
    </p:spTree>
    <p:extLst>
      <p:ext uri="{BB962C8B-B14F-4D97-AF65-F5344CB8AC3E}">
        <p14:creationId xmlns:p14="http://schemas.microsoft.com/office/powerpoint/2010/main" xmlns="" val="21421178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Conclusions</a:t>
            </a:r>
          </a:p>
        </p:txBody>
      </p:sp>
      <p:sp>
        <p:nvSpPr>
          <p:cNvPr id="3" name="Content Placeholder 2"/>
          <p:cNvSpPr>
            <a:spLocks noGrp="1"/>
          </p:cNvSpPr>
          <p:nvPr>
            <p:ph idx="1"/>
          </p:nvPr>
        </p:nvSpPr>
        <p:spPr>
          <a:xfrm>
            <a:off x="683568" y="1844824"/>
            <a:ext cx="7704856" cy="3888432"/>
          </a:xfrm>
        </p:spPr>
        <p:txBody>
          <a:bodyPr>
            <a:noAutofit/>
          </a:bodyPr>
          <a:lstStyle/>
          <a:p>
            <a:r>
              <a:rPr lang="en-GB" sz="1800" dirty="0"/>
              <a:t>Swedish AP funds did not improve corporate governance of firms:</a:t>
            </a:r>
          </a:p>
          <a:p>
            <a:pPr marL="769144" indent="0">
              <a:buNone/>
            </a:pPr>
            <a:endParaRPr lang="en-GB" sz="1800" dirty="0"/>
          </a:p>
          <a:p>
            <a:pPr marL="1074738" indent="-306388">
              <a:buNone/>
            </a:pPr>
            <a:r>
              <a:rPr lang="en-GB" sz="1800" dirty="0"/>
              <a:t>	Likely explanation: Ownership </a:t>
            </a:r>
            <a:r>
              <a:rPr lang="en-GB" sz="1800" b="1" dirty="0"/>
              <a:t>restriction</a:t>
            </a:r>
            <a:r>
              <a:rPr lang="en-GB" sz="1800" dirty="0"/>
              <a:t> applied to AP funds preclude them to be active in corporate governance. </a:t>
            </a:r>
          </a:p>
          <a:p>
            <a:endParaRPr lang="en-GB" sz="1800" dirty="0"/>
          </a:p>
          <a:p>
            <a:r>
              <a:rPr lang="en-GB" sz="1800" dirty="0"/>
              <a:t>No evidence that competition has failed:</a:t>
            </a:r>
          </a:p>
          <a:p>
            <a:pPr marL="984250" indent="85725">
              <a:buNone/>
            </a:pPr>
            <a:endParaRPr lang="en-GB" sz="1800" dirty="0"/>
          </a:p>
          <a:p>
            <a:pPr marL="984250" indent="0">
              <a:buNone/>
            </a:pPr>
            <a:r>
              <a:rPr lang="en-GB" sz="1800" dirty="0"/>
              <a:t>Likely explanation for similarities between AP fund portfolios</a:t>
            </a:r>
            <a:r>
              <a:rPr lang="en-GB" sz="1800" b="1" dirty="0"/>
              <a:t>:  Limited market for individual shares </a:t>
            </a:r>
            <a:r>
              <a:rPr lang="en-GB" sz="1800" dirty="0"/>
              <a:t>and </a:t>
            </a:r>
            <a:r>
              <a:rPr lang="en-GB" sz="1800" b="1" dirty="0"/>
              <a:t>strict investment rules</a:t>
            </a:r>
            <a:r>
              <a:rPr lang="en-GB" sz="1800" dirty="0"/>
              <a:t> that apply to public pension funds. </a:t>
            </a:r>
          </a:p>
          <a:p>
            <a:pPr marL="1285875" indent="-214313">
              <a:buNone/>
            </a:pPr>
            <a:endParaRPr lang="en-GB" sz="1800" dirty="0"/>
          </a:p>
          <a:p>
            <a:pPr>
              <a:buNone/>
            </a:pPr>
            <a:endParaRPr lang="en-US" sz="1800" dirty="0"/>
          </a:p>
        </p:txBody>
      </p:sp>
    </p:spTree>
    <p:extLst>
      <p:ext uri="{BB962C8B-B14F-4D97-AF65-F5344CB8AC3E}">
        <p14:creationId xmlns:p14="http://schemas.microsoft.com/office/powerpoint/2010/main" xmlns="" val="30068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Conclusion</a:t>
            </a:r>
          </a:p>
        </p:txBody>
      </p:sp>
      <p:sp>
        <p:nvSpPr>
          <p:cNvPr id="3" name="Content Placeholder 2"/>
          <p:cNvSpPr>
            <a:spLocks noGrp="1"/>
          </p:cNvSpPr>
          <p:nvPr>
            <p:ph idx="1"/>
          </p:nvPr>
        </p:nvSpPr>
        <p:spPr>
          <a:xfrm>
            <a:off x="899592" y="1916832"/>
            <a:ext cx="7920880" cy="3285464"/>
          </a:xfrm>
        </p:spPr>
        <p:txBody>
          <a:bodyPr>
            <a:normAutofit/>
          </a:bodyPr>
          <a:lstStyle/>
          <a:p>
            <a:r>
              <a:rPr lang="en-US" sz="1800" dirty="0"/>
              <a:t>Difficult to match detailed regulation and corporate governance involvement by pension funds</a:t>
            </a:r>
          </a:p>
          <a:p>
            <a:endParaRPr lang="en-US" sz="1800" dirty="0"/>
          </a:p>
          <a:p>
            <a:r>
              <a:rPr lang="en-US" sz="1800" dirty="0"/>
              <a:t>Accept “voting with the feet” by pension funds.</a:t>
            </a:r>
          </a:p>
          <a:p>
            <a:endParaRPr lang="en-US" sz="1800" dirty="0"/>
          </a:p>
        </p:txBody>
      </p:sp>
    </p:spTree>
    <p:extLst>
      <p:ext uri="{BB962C8B-B14F-4D97-AF65-F5344CB8AC3E}">
        <p14:creationId xmlns:p14="http://schemas.microsoft.com/office/powerpoint/2010/main" xmlns="" val="151822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962" y="2636912"/>
            <a:ext cx="6696075" cy="1112838"/>
          </a:xfrm>
        </p:spPr>
        <p:txBody>
          <a:bodyPr/>
          <a:lstStyle/>
          <a:p>
            <a:pPr algn="ctr"/>
            <a:r>
              <a:rPr lang="en-US" b="1" dirty="0"/>
              <a:t>Thank you</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11921243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214290"/>
            <a:ext cx="6069013" cy="785818"/>
          </a:xfrm>
        </p:spPr>
        <p:txBody>
          <a:bodyPr/>
          <a:lstStyle/>
          <a:p>
            <a:r>
              <a:rPr lang="en-US" sz="1800" b="1" dirty="0"/>
              <a:t/>
            </a:r>
            <a:br>
              <a:rPr lang="en-US" sz="1800" b="1" dirty="0"/>
            </a:br>
            <a:r>
              <a:rPr lang="en-US" sz="1800" b="1" dirty="0"/>
              <a:t/>
            </a:r>
            <a:br>
              <a:rPr lang="en-US" sz="1800" b="1" dirty="0"/>
            </a:br>
            <a:r>
              <a:rPr lang="en-US" sz="1800" b="1" dirty="0"/>
              <a:t>Return on Swedish Equity portfolios (before expenses)  of AP 1-4  funds </a:t>
            </a:r>
            <a:r>
              <a:rPr lang="en-US" dirty="0"/>
              <a:t/>
            </a:r>
            <a:br>
              <a:rPr lang="en-US" dirty="0"/>
            </a:b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Chart 4"/>
          <p:cNvGraphicFramePr/>
          <p:nvPr/>
        </p:nvGraphicFramePr>
        <p:xfrm>
          <a:off x="785786" y="1428736"/>
          <a:ext cx="7643866" cy="43862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94704455"/>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 similarity </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pic>
        <p:nvPicPr>
          <p:cNvPr id="1040" name="Picture 16"/>
          <p:cNvPicPr>
            <a:picLocks noChangeAspect="1" noChangeArrowheads="1"/>
          </p:cNvPicPr>
          <p:nvPr/>
        </p:nvPicPr>
        <p:blipFill>
          <a:blip r:embed="rId2" cstate="print"/>
          <a:srcRect/>
          <a:stretch>
            <a:fillRect/>
          </a:stretch>
        </p:blipFill>
        <p:spPr bwMode="auto">
          <a:xfrm>
            <a:off x="1285852" y="2071678"/>
            <a:ext cx="6756400" cy="1073150"/>
          </a:xfrm>
          <a:prstGeom prst="rect">
            <a:avLst/>
          </a:prstGeom>
          <a:noFill/>
          <a:ln w="9525">
            <a:noFill/>
            <a:miter lim="800000"/>
            <a:headEnd/>
            <a:tailEnd/>
          </a:ln>
          <a:effectLst/>
        </p:spPr>
      </p:pic>
      <p:pic>
        <p:nvPicPr>
          <p:cNvPr id="1041" name="Picture 17"/>
          <p:cNvPicPr>
            <a:picLocks noChangeAspect="1" noChangeArrowheads="1"/>
          </p:cNvPicPr>
          <p:nvPr/>
        </p:nvPicPr>
        <p:blipFill>
          <a:blip r:embed="rId3" cstate="print"/>
          <a:srcRect/>
          <a:stretch>
            <a:fillRect/>
          </a:stretch>
        </p:blipFill>
        <p:spPr bwMode="auto">
          <a:xfrm>
            <a:off x="1428728" y="3643314"/>
            <a:ext cx="6235700" cy="1073150"/>
          </a:xfrm>
          <a:prstGeom prst="rect">
            <a:avLst/>
          </a:prstGeom>
          <a:noFill/>
          <a:ln w="9525">
            <a:noFill/>
            <a:miter lim="800000"/>
            <a:headEnd/>
            <a:tailEnd/>
          </a:ln>
          <a:effectLst/>
        </p:spPr>
      </p:pic>
      <p:sp>
        <p:nvSpPr>
          <p:cNvPr id="24" name="TextBox 23"/>
          <p:cNvSpPr txBox="1"/>
          <p:nvPr/>
        </p:nvSpPr>
        <p:spPr>
          <a:xfrm>
            <a:off x="642910" y="5214950"/>
            <a:ext cx="8176213" cy="461665"/>
          </a:xfrm>
          <a:prstGeom prst="rect">
            <a:avLst/>
          </a:prstGeom>
          <a:noFill/>
        </p:spPr>
        <p:txBody>
          <a:bodyPr wrap="none" rtlCol="0">
            <a:spAutoFit/>
          </a:bodyPr>
          <a:lstStyle/>
          <a:p>
            <a:r>
              <a:rPr lang="en-GB" sz="1200" dirty="0" err="1"/>
              <a:t>Cremers</a:t>
            </a:r>
            <a:r>
              <a:rPr lang="en-GB" sz="1200" dirty="0"/>
              <a:t> M., and </a:t>
            </a:r>
            <a:r>
              <a:rPr lang="en-GB" sz="1200" dirty="0" err="1"/>
              <a:t>Petajisto</a:t>
            </a:r>
            <a:r>
              <a:rPr lang="en-GB" sz="1200" dirty="0"/>
              <a:t> A., 2009, "How Active is Your Fund Manager? A New Measure that Predicts Performance", </a:t>
            </a:r>
          </a:p>
          <a:p>
            <a:r>
              <a:rPr lang="en-GB" sz="1200" u="sng" dirty="0">
                <a:hlinkClick r:id="rId4"/>
              </a:rPr>
              <a:t>The Review of Financial Studies, Vol. 22, Issue 9, pp. 3329-3365, 2009</a:t>
            </a:r>
            <a:endParaRPr lang="en-US" sz="1200" dirty="0"/>
          </a:p>
        </p:txBody>
      </p:sp>
      <p:sp>
        <p:nvSpPr>
          <p:cNvPr id="7" name="Rectangle 6"/>
          <p:cNvSpPr/>
          <p:nvPr/>
        </p:nvSpPr>
        <p:spPr>
          <a:xfrm>
            <a:off x="285720" y="1428736"/>
            <a:ext cx="4286248" cy="646331"/>
          </a:xfrm>
          <a:prstGeom prst="rect">
            <a:avLst/>
          </a:prstGeom>
        </p:spPr>
        <p:txBody>
          <a:bodyPr wrap="square">
            <a:spAutoFit/>
          </a:bodyPr>
          <a:lstStyle/>
          <a:p>
            <a:pPr lvl="1">
              <a:buNone/>
            </a:pPr>
            <a:r>
              <a:rPr lang="en-US" dirty="0"/>
              <a:t>Hypothesis – 1: AP funds have different portfolio compositions?</a:t>
            </a:r>
          </a:p>
        </p:txBody>
      </p:sp>
    </p:spTree>
    <p:extLst>
      <p:ext uri="{BB962C8B-B14F-4D97-AF65-F5344CB8AC3E}">
        <p14:creationId xmlns:p14="http://schemas.microsoft.com/office/powerpoint/2010/main" xmlns="" val="320086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blinds(horizontal)">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40"/>
                                        </p:tgtEl>
                                        <p:attrNameLst>
                                          <p:attrName>style.visibility</p:attrName>
                                        </p:attrNameLst>
                                      </p:cBhvr>
                                      <p:to>
                                        <p:strVal val="visible"/>
                                      </p:to>
                                    </p:set>
                                    <p:animEffect transition="in" filter="blinds(horizontal)">
                                      <p:cBhvr>
                                        <p:cTn id="15" dur="500"/>
                                        <p:tgtEl>
                                          <p:spTgt spid="1040"/>
                                        </p:tgtEl>
                                      </p:cBhvr>
                                    </p:animEffect>
                                  </p:childTnLst>
                                </p:cTn>
                              </p:par>
                              <p:par>
                                <p:cTn id="16" presetID="3" presetClass="entr" presetSubtype="10" fill="hold" nodeType="withEffect">
                                  <p:stCondLst>
                                    <p:cond delay="0"/>
                                  </p:stCondLst>
                                  <p:childTnLst>
                                    <p:set>
                                      <p:cBhvr>
                                        <p:cTn id="17" dur="1" fill="hold">
                                          <p:stCondLst>
                                            <p:cond delay="0"/>
                                          </p:stCondLst>
                                        </p:cTn>
                                        <p:tgtEl>
                                          <p:spTgt spid="1041"/>
                                        </p:tgtEl>
                                        <p:attrNameLst>
                                          <p:attrName>style.visibility</p:attrName>
                                        </p:attrNameLst>
                                      </p:cBhvr>
                                      <p:to>
                                        <p:strVal val="visible"/>
                                      </p:to>
                                    </p:set>
                                    <p:animEffect transition="in" filter="blinds(horizontal)">
                                      <p:cBhvr>
                                        <p:cTn id="18" dur="500"/>
                                        <p:tgtEl>
                                          <p:spTgt spid="104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linds(horizontal)">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 similarity </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Chart 4"/>
          <p:cNvGraphicFramePr/>
          <p:nvPr/>
        </p:nvGraphicFramePr>
        <p:xfrm>
          <a:off x="571472" y="1428736"/>
          <a:ext cx="8143932" cy="45005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167615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Results-1</a:t>
            </a:r>
          </a:p>
        </p:txBody>
      </p:sp>
      <p:sp>
        <p:nvSpPr>
          <p:cNvPr id="3" name="Content Placeholder 2"/>
          <p:cNvSpPr>
            <a:spLocks noGrp="1"/>
          </p:cNvSpPr>
          <p:nvPr>
            <p:ph idx="1"/>
          </p:nvPr>
        </p:nvSpPr>
        <p:spPr/>
        <p:txBody>
          <a:bodyPr/>
          <a:lstStyle/>
          <a:p>
            <a:pPr algn="ctr">
              <a:buNone/>
            </a:pPr>
            <a:endParaRPr lang="en-US" dirty="0"/>
          </a:p>
          <a:p>
            <a:pPr>
              <a:buNone/>
            </a:pPr>
            <a:endParaRPr lang="en-US" b="1" dirty="0"/>
          </a:p>
          <a:p>
            <a:pPr>
              <a:buNone/>
            </a:pPr>
            <a:r>
              <a:rPr lang="en-US" b="1" dirty="0"/>
              <a:t>There is some similarity between Swedish Equity portfolios of AP funds. Higher similarity after Financial Crisis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12570702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Co-movements</a:t>
            </a:r>
          </a:p>
        </p:txBody>
      </p:sp>
      <p:sp>
        <p:nvSpPr>
          <p:cNvPr id="3" name="Content Placeholder 2"/>
          <p:cNvSpPr>
            <a:spLocks noGrp="1"/>
          </p:cNvSpPr>
          <p:nvPr>
            <p:ph idx="1"/>
          </p:nvPr>
        </p:nvSpPr>
        <p:spPr>
          <a:xfrm>
            <a:off x="976313" y="2214554"/>
            <a:ext cx="6978650" cy="3806834"/>
          </a:xfrm>
        </p:spPr>
        <p:txBody>
          <a:bodyPr/>
          <a:lstStyle/>
          <a:p>
            <a:endParaRPr lang="en-US" dirty="0"/>
          </a:p>
          <a:p>
            <a:pPr indent="-9525">
              <a:buNone/>
            </a:pPr>
            <a:r>
              <a:rPr lang="en-US" b="1" dirty="0"/>
              <a:t>Co-movements in AP fund purchases , and sales of shares?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5133129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Co-movements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p:cNvGraphicFramePr>
            <a:graphicFrameLocks noGrp="1"/>
          </p:cNvGraphicFramePr>
          <p:nvPr/>
        </p:nvGraphicFramePr>
        <p:xfrm>
          <a:off x="500034" y="1310152"/>
          <a:ext cx="8143933" cy="5047488"/>
        </p:xfrm>
        <a:graphic>
          <a:graphicData uri="http://schemas.openxmlformats.org/drawingml/2006/table">
            <a:tbl>
              <a:tblPr/>
              <a:tblGrid>
                <a:gridCol w="1731837">
                  <a:extLst>
                    <a:ext uri="{9D8B030D-6E8A-4147-A177-3AD203B41FA5}">
                      <a16:colId xmlns:a16="http://schemas.microsoft.com/office/drawing/2014/main" xmlns="" val="20000"/>
                    </a:ext>
                  </a:extLst>
                </a:gridCol>
                <a:gridCol w="1603024">
                  <a:extLst>
                    <a:ext uri="{9D8B030D-6E8A-4147-A177-3AD203B41FA5}">
                      <a16:colId xmlns:a16="http://schemas.microsoft.com/office/drawing/2014/main" xmlns="" val="20001"/>
                    </a:ext>
                  </a:extLst>
                </a:gridCol>
                <a:gridCol w="1603024">
                  <a:extLst>
                    <a:ext uri="{9D8B030D-6E8A-4147-A177-3AD203B41FA5}">
                      <a16:colId xmlns:a16="http://schemas.microsoft.com/office/drawing/2014/main" xmlns="" val="20002"/>
                    </a:ext>
                  </a:extLst>
                </a:gridCol>
                <a:gridCol w="1603024">
                  <a:extLst>
                    <a:ext uri="{9D8B030D-6E8A-4147-A177-3AD203B41FA5}">
                      <a16:colId xmlns:a16="http://schemas.microsoft.com/office/drawing/2014/main" xmlns="" val="20003"/>
                    </a:ext>
                  </a:extLst>
                </a:gridCol>
                <a:gridCol w="1603024">
                  <a:extLst>
                    <a:ext uri="{9D8B030D-6E8A-4147-A177-3AD203B41FA5}">
                      <a16:colId xmlns:a16="http://schemas.microsoft.com/office/drawing/2014/main" xmlns="" val="20004"/>
                    </a:ext>
                  </a:extLst>
                </a:gridCol>
              </a:tblGrid>
              <a:tr h="241297">
                <a:tc>
                  <a:txBody>
                    <a:bodyPr/>
                    <a:lstStyle/>
                    <a:p>
                      <a:pPr marL="0" marR="0" algn="l">
                        <a:lnSpc>
                          <a:spcPct val="115000"/>
                        </a:lnSpc>
                        <a:spcBef>
                          <a:spcPts val="0"/>
                        </a:spcBef>
                        <a:spcAft>
                          <a:spcPts val="0"/>
                        </a:spcAft>
                      </a:pPr>
                      <a:r>
                        <a:rPr lang="en-US" sz="1600" dirty="0" err="1">
                          <a:latin typeface="Times New Roman"/>
                          <a:ea typeface="Calibri"/>
                          <a:cs typeface="Times New Roman"/>
                        </a:rPr>
                        <a:t>Tobit</a:t>
                      </a:r>
                      <a:endParaRPr lang="en-US" sz="1600" dirty="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r>
                        <a:rPr lang="en-US" sz="1600">
                          <a:latin typeface="Times New Roman"/>
                          <a:ea typeface="Calibri"/>
                          <a:cs typeface="Times New Roman"/>
                        </a:rPr>
                        <a:t>(1) </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r>
                        <a:rPr lang="en-US" sz="1600">
                          <a:latin typeface="Times New Roman"/>
                          <a:ea typeface="Calibri"/>
                          <a:cs typeface="Times New Roman"/>
                        </a:rPr>
                        <a:t>(2) </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r>
                        <a:rPr lang="en-US" sz="1600">
                          <a:latin typeface="Times New Roman"/>
                          <a:ea typeface="Calibri"/>
                          <a:cs typeface="Times New Roman"/>
                        </a:rPr>
                        <a:t>(3) </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r>
                        <a:rPr lang="en-US" sz="1600">
                          <a:latin typeface="Times New Roman"/>
                          <a:ea typeface="Calibri"/>
                          <a:cs typeface="Times New Roman"/>
                        </a:rPr>
                        <a:t>(4) </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latin typeface="Times New Roman"/>
                          <a:ea typeface="Calibri"/>
                          <a:cs typeface="Times New Roman"/>
                        </a:rPr>
                        <a:t>Purchase -AP1</a:t>
                      </a:r>
                      <a:r>
                        <a:rPr lang="en-US" sz="1600" baseline="-25000">
                          <a:latin typeface="Times New Roman"/>
                          <a:ea typeface="Calibri"/>
                          <a:cs typeface="Times New Roman"/>
                        </a:rPr>
                        <a:t> T+1</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latin typeface="Times New Roman"/>
                          <a:ea typeface="Calibri"/>
                          <a:cs typeface="Times New Roman"/>
                        </a:rPr>
                        <a:t>Purchase -AP2</a:t>
                      </a:r>
                      <a:r>
                        <a:rPr lang="en-US" sz="1600" baseline="-25000">
                          <a:latin typeface="Times New Roman"/>
                          <a:ea typeface="Calibri"/>
                          <a:cs typeface="Times New Roman"/>
                        </a:rPr>
                        <a:t> T+1</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latin typeface="Times New Roman"/>
                          <a:ea typeface="Calibri"/>
                          <a:cs typeface="Times New Roman"/>
                        </a:rPr>
                        <a:t>Purchase -AP3</a:t>
                      </a:r>
                      <a:r>
                        <a:rPr lang="en-US" sz="1600" baseline="-25000">
                          <a:latin typeface="Times New Roman"/>
                          <a:ea typeface="Calibri"/>
                          <a:cs typeface="Times New Roman"/>
                        </a:rPr>
                        <a:t> T+1</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latin typeface="Times New Roman"/>
                          <a:ea typeface="Calibri"/>
                          <a:cs typeface="Times New Roman"/>
                        </a:rPr>
                        <a:t>Purchase -AP4</a:t>
                      </a:r>
                      <a:r>
                        <a:rPr lang="en-US" sz="1600" baseline="-25000">
                          <a:latin typeface="Times New Roman"/>
                          <a:ea typeface="Calibri"/>
                          <a:cs typeface="Times New Roman"/>
                        </a:rPr>
                        <a:t> T+1</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7632">
                <a:tc>
                  <a:txBody>
                    <a:bodyPr/>
                    <a:lstStyle/>
                    <a:p>
                      <a:pPr marL="0" marR="0" algn="l">
                        <a:lnSpc>
                          <a:spcPct val="115000"/>
                        </a:lnSpc>
                        <a:spcBef>
                          <a:spcPts val="0"/>
                        </a:spcBef>
                        <a:spcAft>
                          <a:spcPts val="0"/>
                        </a:spcAft>
                      </a:pPr>
                      <a:r>
                        <a:rPr lang="en-US" sz="1600" dirty="0">
                          <a:latin typeface="Times New Roman"/>
                          <a:ea typeface="Calibri"/>
                          <a:cs typeface="Times New Roman"/>
                        </a:rPr>
                        <a:t>Purchase -AP1</a:t>
                      </a:r>
                      <a:r>
                        <a:rPr lang="en-US" sz="1600" baseline="-25000" dirty="0">
                          <a:latin typeface="Times New Roman"/>
                          <a:ea typeface="Calibri"/>
                          <a:cs typeface="Times New Roman"/>
                        </a:rPr>
                        <a:t> T</a:t>
                      </a:r>
                      <a:endParaRPr lang="en-US" sz="1600" dirty="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0.416***</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0.584***</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0.461***</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(0.077)</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(0.138)</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(0.129)</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3"/>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4"/>
                  </a:ext>
                </a:extLst>
              </a:tr>
              <a:tr h="257632">
                <a:tc>
                  <a:txBody>
                    <a:bodyPr/>
                    <a:lstStyle/>
                    <a:p>
                      <a:pPr marL="0" marR="0" algn="l">
                        <a:lnSpc>
                          <a:spcPct val="115000"/>
                        </a:lnSpc>
                        <a:spcBef>
                          <a:spcPts val="0"/>
                        </a:spcBef>
                        <a:spcAft>
                          <a:spcPts val="0"/>
                        </a:spcAft>
                      </a:pPr>
                      <a:r>
                        <a:rPr lang="en-US" sz="1600">
                          <a:latin typeface="Times New Roman"/>
                          <a:ea typeface="Calibri"/>
                          <a:cs typeface="Times New Roman"/>
                        </a:rPr>
                        <a:t>Purchase -AP2</a:t>
                      </a:r>
                      <a:r>
                        <a:rPr lang="en-US" sz="1600" baseline="-25000">
                          <a:latin typeface="Times New Roman"/>
                          <a:ea typeface="Calibri"/>
                          <a:cs typeface="Times New Roman"/>
                        </a:rPr>
                        <a:t> T</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0.216***</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dirty="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0.206***</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0.152**</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5"/>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(0.067)</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(0.075)</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(0.076)</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6"/>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7"/>
                  </a:ext>
                </a:extLst>
              </a:tr>
              <a:tr h="257632">
                <a:tc>
                  <a:txBody>
                    <a:bodyPr/>
                    <a:lstStyle/>
                    <a:p>
                      <a:pPr marL="0" marR="0" algn="l">
                        <a:lnSpc>
                          <a:spcPct val="115000"/>
                        </a:lnSpc>
                        <a:spcBef>
                          <a:spcPts val="0"/>
                        </a:spcBef>
                        <a:spcAft>
                          <a:spcPts val="0"/>
                        </a:spcAft>
                      </a:pPr>
                      <a:r>
                        <a:rPr lang="en-US" sz="1600">
                          <a:latin typeface="Times New Roman"/>
                          <a:ea typeface="Calibri"/>
                          <a:cs typeface="Times New Roman"/>
                        </a:rPr>
                        <a:t>Purchase -AP3</a:t>
                      </a:r>
                      <a:r>
                        <a:rPr lang="en-US" sz="1600" baseline="-25000">
                          <a:latin typeface="Times New Roman"/>
                          <a:ea typeface="Calibri"/>
                          <a:cs typeface="Times New Roman"/>
                        </a:rPr>
                        <a:t> T</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0.169***</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0.063*</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0.089*</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8"/>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(0.056)</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(0.038)</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(0.053)</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09"/>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0"/>
                  </a:ext>
                </a:extLst>
              </a:tr>
              <a:tr h="257632">
                <a:tc>
                  <a:txBody>
                    <a:bodyPr/>
                    <a:lstStyle/>
                    <a:p>
                      <a:pPr marL="0" marR="0" algn="l">
                        <a:lnSpc>
                          <a:spcPct val="115000"/>
                        </a:lnSpc>
                        <a:spcBef>
                          <a:spcPts val="0"/>
                        </a:spcBef>
                        <a:spcAft>
                          <a:spcPts val="0"/>
                        </a:spcAft>
                      </a:pPr>
                      <a:r>
                        <a:rPr lang="en-US" sz="1600">
                          <a:latin typeface="Times New Roman"/>
                          <a:ea typeface="Calibri"/>
                          <a:cs typeface="Times New Roman"/>
                        </a:rPr>
                        <a:t>Purchase -AP4</a:t>
                      </a:r>
                      <a:r>
                        <a:rPr lang="en-US" sz="1600" baseline="-25000">
                          <a:latin typeface="Times New Roman"/>
                          <a:ea typeface="Calibri"/>
                          <a:cs typeface="Times New Roman"/>
                        </a:rPr>
                        <a:t> T</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0.108**</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0.092**</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0.120**</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1"/>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(0.054)</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(0.040)</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(0.061)</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2"/>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a:noFill/>
                    </a:lnB>
                  </a:tcPr>
                </a:tc>
                <a:tc>
                  <a:txBody>
                    <a:bodyPr/>
                    <a:lstStyle/>
                    <a:p>
                      <a:pPr marL="0" marR="0" algn="l">
                        <a:lnSpc>
                          <a:spcPct val="115000"/>
                        </a:lnSpc>
                        <a:spcBef>
                          <a:spcPts val="0"/>
                        </a:spcBef>
                        <a:spcAft>
                          <a:spcPts val="0"/>
                        </a:spcAft>
                      </a:pPr>
                      <a:endParaRPr lang="en-US" sz="1600" dirty="0">
                        <a:latin typeface="Times New Roman"/>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3"/>
                  </a:ext>
                </a:extLst>
              </a:tr>
              <a:tr h="241297">
                <a:tc>
                  <a:txBody>
                    <a:bodyPr/>
                    <a:lstStyle/>
                    <a:p>
                      <a:pPr marL="0" marR="0" algn="l">
                        <a:lnSpc>
                          <a:spcPct val="115000"/>
                        </a:lnSpc>
                        <a:spcBef>
                          <a:spcPts val="0"/>
                        </a:spcBef>
                        <a:spcAft>
                          <a:spcPts val="0"/>
                        </a:spcAft>
                      </a:pPr>
                      <a:r>
                        <a:rPr lang="en-US" sz="1600" dirty="0">
                          <a:latin typeface="Times New Roman"/>
                          <a:ea typeface="Calibri"/>
                          <a:cs typeface="Times New Roman"/>
                        </a:rPr>
                        <a:t>Illiquidity </a:t>
                      </a:r>
                      <a:r>
                        <a:rPr lang="en-US" sz="1600" baseline="-25000" dirty="0">
                          <a:latin typeface="Times New Roman"/>
                          <a:ea typeface="Calibri"/>
                          <a:cs typeface="Times New Roman"/>
                        </a:rPr>
                        <a:t> T</a:t>
                      </a:r>
                      <a:endParaRPr lang="en-US" sz="1600" dirty="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-0.014</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0.001</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4244" marR="64244"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0.001</a:t>
                      </a:r>
                      <a:endParaRPr lang="en-US" sz="1600">
                        <a:latin typeface="Calibri"/>
                        <a:ea typeface="Calibri"/>
                        <a:cs typeface="Times New Roman"/>
                      </a:endParaRPr>
                    </a:p>
                  </a:txBody>
                  <a:tcPr marL="64244" marR="64244" marT="0" marB="0">
                    <a:lnL>
                      <a:noFill/>
                    </a:lnL>
                    <a:lnR>
                      <a:noFill/>
                    </a:lnR>
                    <a:lnT>
                      <a:noFill/>
                    </a:lnT>
                    <a:lnB>
                      <a:noFill/>
                    </a:lnB>
                  </a:tcPr>
                </a:tc>
                <a:extLst>
                  <a:ext uri="{0D108BD9-81ED-4DB2-BD59-A6C34878D82A}">
                    <a16:rowId xmlns:a16="http://schemas.microsoft.com/office/drawing/2014/main" xmlns="" val="10014"/>
                  </a:ext>
                </a:extLst>
              </a:tr>
              <a:tr h="257632">
                <a:tc>
                  <a:txBody>
                    <a:bodyPr/>
                    <a:lstStyle/>
                    <a:p>
                      <a:pPr marL="0" marR="0" algn="l">
                        <a:lnSpc>
                          <a:spcPct val="115000"/>
                        </a:lnSpc>
                        <a:spcBef>
                          <a:spcPts val="0"/>
                        </a:spcBef>
                        <a:spcAft>
                          <a:spcPts val="0"/>
                        </a:spcAft>
                      </a:pPr>
                      <a:endParaRPr lang="en-US" sz="1600">
                        <a:latin typeface="Times New Roman"/>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(0.022)</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(0.008)</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(0.014)</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41297">
                <a:tc>
                  <a:txBody>
                    <a:bodyPr/>
                    <a:lstStyle/>
                    <a:p>
                      <a:pPr marL="0" marR="0" algn="l">
                        <a:lnSpc>
                          <a:spcPct val="115000"/>
                        </a:lnSpc>
                        <a:spcBef>
                          <a:spcPts val="0"/>
                        </a:spcBef>
                        <a:spcAft>
                          <a:spcPts val="0"/>
                        </a:spcAft>
                      </a:pPr>
                      <a:r>
                        <a:rPr lang="en-US" sz="1600" i="1">
                          <a:latin typeface="Times New Roman"/>
                          <a:ea typeface="Calibri"/>
                          <a:cs typeface="Times New Roman"/>
                        </a:rPr>
                        <a:t>N</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5783</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5783</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5783</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5783</a:t>
                      </a:r>
                      <a:endParaRPr lang="en-US" sz="1600">
                        <a:latin typeface="Calibri"/>
                        <a:ea typeface="Calibri"/>
                        <a:cs typeface="Times New Roman"/>
                      </a:endParaRPr>
                    </a:p>
                  </a:txBody>
                  <a:tcPr marL="64244" marR="6424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6"/>
                  </a:ext>
                </a:extLst>
              </a:tr>
              <a:tr h="241297">
                <a:tc>
                  <a:txBody>
                    <a:bodyPr/>
                    <a:lstStyle/>
                    <a:p>
                      <a:pPr marL="0" marR="0" algn="l">
                        <a:lnSpc>
                          <a:spcPct val="115000"/>
                        </a:lnSpc>
                        <a:spcBef>
                          <a:spcPts val="0"/>
                        </a:spcBef>
                        <a:spcAft>
                          <a:spcPts val="0"/>
                        </a:spcAft>
                      </a:pPr>
                      <a:r>
                        <a:rPr lang="en-US" sz="1600" dirty="0">
                          <a:latin typeface="Times New Roman"/>
                          <a:ea typeface="Calibri"/>
                          <a:cs typeface="Times New Roman"/>
                        </a:rPr>
                        <a:t>pseudo </a:t>
                      </a:r>
                      <a:r>
                        <a:rPr lang="en-US" sz="1600" i="1" dirty="0">
                          <a:latin typeface="Times New Roman"/>
                          <a:ea typeface="Calibri"/>
                          <a:cs typeface="Times New Roman"/>
                        </a:rPr>
                        <a:t>R</a:t>
                      </a:r>
                      <a:r>
                        <a:rPr lang="en-US" sz="1600" baseline="30000" dirty="0">
                          <a:latin typeface="Times New Roman"/>
                          <a:ea typeface="Calibri"/>
                          <a:cs typeface="Times New Roman"/>
                        </a:rPr>
                        <a:t>2</a:t>
                      </a:r>
                      <a:endParaRPr lang="en-US" sz="1600" dirty="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0.016</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0.007</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0.004</a:t>
                      </a:r>
                      <a:endParaRPr lang="en-US" sz="1600" dirty="0">
                        <a:latin typeface="Calibri"/>
                        <a:ea typeface="Calibri"/>
                        <a:cs typeface="Times New Roman"/>
                      </a:endParaRPr>
                    </a:p>
                  </a:txBody>
                  <a:tcPr marL="64244" marR="6424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xmlns="" val="190122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Active role in corporate governance: Advantages</a:t>
            </a:r>
          </a:p>
        </p:txBody>
      </p:sp>
      <p:sp>
        <p:nvSpPr>
          <p:cNvPr id="3" name="Content Placeholder 2"/>
          <p:cNvSpPr>
            <a:spLocks noGrp="1"/>
          </p:cNvSpPr>
          <p:nvPr>
            <p:ph idx="1"/>
          </p:nvPr>
        </p:nvSpPr>
        <p:spPr>
          <a:xfrm>
            <a:off x="976313" y="1643051"/>
            <a:ext cx="6978650" cy="4378338"/>
          </a:xfrm>
        </p:spPr>
        <p:txBody>
          <a:bodyPr/>
          <a:lstStyle/>
          <a:p>
            <a:pPr>
              <a:lnSpc>
                <a:spcPct val="150000"/>
              </a:lnSpc>
              <a:buFont typeface="Wingdings" pitchFamily="2" charset="2"/>
              <a:buChar char="Ø"/>
            </a:pPr>
            <a:endParaRPr lang="en-US" dirty="0"/>
          </a:p>
          <a:p>
            <a:pPr marL="457200" indent="-457200">
              <a:buAutoNum type="arabicParenBoth"/>
            </a:pPr>
            <a:r>
              <a:rPr lang="en-US" dirty="0"/>
              <a:t>managed by </a:t>
            </a:r>
            <a:r>
              <a:rPr lang="en-US" b="1" dirty="0"/>
              <a:t>professionals, </a:t>
            </a:r>
            <a:r>
              <a:rPr lang="en-US" dirty="0"/>
              <a:t>who can better utilize information than laymen investors; </a:t>
            </a:r>
          </a:p>
          <a:p>
            <a:pPr marL="457200" indent="-457200">
              <a:buAutoNum type="arabicParenBoth"/>
            </a:pPr>
            <a:endParaRPr lang="en-US" dirty="0"/>
          </a:p>
          <a:p>
            <a:pPr marL="457200" indent="-457200">
              <a:buAutoNum type="arabicParenBoth"/>
            </a:pPr>
            <a:r>
              <a:rPr lang="en-US" b="1" dirty="0"/>
              <a:t>the cost of management </a:t>
            </a:r>
            <a:r>
              <a:rPr lang="en-US" dirty="0"/>
              <a:t>is lower, as they can exploit economies of scale; </a:t>
            </a:r>
          </a:p>
          <a:p>
            <a:pPr marL="457200" indent="-457200">
              <a:buAutoNum type="arabicParenBoth"/>
            </a:pPr>
            <a:endParaRPr lang="en-US" dirty="0"/>
          </a:p>
          <a:p>
            <a:pPr marL="457200" indent="-457200">
              <a:buAutoNum type="arabicParenBoth"/>
            </a:pPr>
            <a:r>
              <a:rPr lang="en-US" dirty="0"/>
              <a:t> they have an interest in ensuring better </a:t>
            </a:r>
            <a:r>
              <a:rPr lang="en-US" b="1" dirty="0"/>
              <a:t>protection of minority shareholder</a:t>
            </a:r>
            <a:r>
              <a:rPr lang="en-US" dirty="0"/>
              <a:t> rights, while their actions are constantly under public scrutiny.</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395264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Co-movements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p:cNvGraphicFramePr>
            <a:graphicFrameLocks noGrp="1"/>
          </p:cNvGraphicFramePr>
          <p:nvPr/>
        </p:nvGraphicFramePr>
        <p:xfrm>
          <a:off x="428594" y="1431036"/>
          <a:ext cx="8215371" cy="5047488"/>
        </p:xfrm>
        <a:graphic>
          <a:graphicData uri="http://schemas.openxmlformats.org/drawingml/2006/table">
            <a:tbl>
              <a:tblPr/>
              <a:tblGrid>
                <a:gridCol w="1399655">
                  <a:extLst>
                    <a:ext uri="{9D8B030D-6E8A-4147-A177-3AD203B41FA5}">
                      <a16:colId xmlns:a16="http://schemas.microsoft.com/office/drawing/2014/main" xmlns="" val="20000"/>
                    </a:ext>
                  </a:extLst>
                </a:gridCol>
                <a:gridCol w="1703929">
                  <a:extLst>
                    <a:ext uri="{9D8B030D-6E8A-4147-A177-3AD203B41FA5}">
                      <a16:colId xmlns:a16="http://schemas.microsoft.com/office/drawing/2014/main" xmlns="" val="20001"/>
                    </a:ext>
                  </a:extLst>
                </a:gridCol>
                <a:gridCol w="1703929">
                  <a:extLst>
                    <a:ext uri="{9D8B030D-6E8A-4147-A177-3AD203B41FA5}">
                      <a16:colId xmlns:a16="http://schemas.microsoft.com/office/drawing/2014/main" xmlns="" val="20002"/>
                    </a:ext>
                  </a:extLst>
                </a:gridCol>
                <a:gridCol w="1703929">
                  <a:extLst>
                    <a:ext uri="{9D8B030D-6E8A-4147-A177-3AD203B41FA5}">
                      <a16:colId xmlns:a16="http://schemas.microsoft.com/office/drawing/2014/main" xmlns="" val="20003"/>
                    </a:ext>
                  </a:extLst>
                </a:gridCol>
                <a:gridCol w="1703929">
                  <a:extLst>
                    <a:ext uri="{9D8B030D-6E8A-4147-A177-3AD203B41FA5}">
                      <a16:colId xmlns:a16="http://schemas.microsoft.com/office/drawing/2014/main" xmlns="" val="20004"/>
                    </a:ext>
                  </a:extLst>
                </a:gridCol>
              </a:tblGrid>
              <a:tr h="207716">
                <a:tc>
                  <a:txBody>
                    <a:bodyPr/>
                    <a:lstStyle/>
                    <a:p>
                      <a:pPr marL="0" marR="0">
                        <a:lnSpc>
                          <a:spcPct val="115000"/>
                        </a:lnSpc>
                        <a:spcBef>
                          <a:spcPts val="0"/>
                        </a:spcBef>
                        <a:spcAft>
                          <a:spcPts val="0"/>
                        </a:spcAft>
                      </a:pPr>
                      <a:r>
                        <a:rPr lang="en-US" sz="1600">
                          <a:latin typeface="Times New Roman"/>
                          <a:ea typeface="Calibri"/>
                          <a:cs typeface="Times New Roman"/>
                        </a:rPr>
                        <a:t>Tobit</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(1)</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(2)</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(3)</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(4)</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-AP1</a:t>
                      </a:r>
                      <a:r>
                        <a:rPr lang="en-US" sz="1600" baseline="-25000">
                          <a:latin typeface="Times New Roman"/>
                          <a:ea typeface="Calibri"/>
                          <a:cs typeface="Times New Roman"/>
                        </a:rPr>
                        <a:t> T+1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-AP2</a:t>
                      </a:r>
                      <a:r>
                        <a:rPr lang="en-US" sz="1600" baseline="-25000">
                          <a:latin typeface="Times New Roman"/>
                          <a:ea typeface="Calibri"/>
                          <a:cs typeface="Times New Roman"/>
                        </a:rPr>
                        <a:t> T+1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-AP3</a:t>
                      </a:r>
                      <a:r>
                        <a:rPr lang="en-US" sz="1600" baseline="-25000">
                          <a:latin typeface="Times New Roman"/>
                          <a:ea typeface="Calibri"/>
                          <a:cs typeface="Times New Roman"/>
                        </a:rPr>
                        <a:t> T+1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-AP4 </a:t>
                      </a:r>
                      <a:r>
                        <a:rPr lang="en-US" sz="1600" baseline="-25000">
                          <a:latin typeface="Times New Roman"/>
                          <a:ea typeface="Calibri"/>
                          <a:cs typeface="Times New Roman"/>
                        </a:rPr>
                        <a:t>T+1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7716">
                <a:tc>
                  <a:txBody>
                    <a:bodyPr/>
                    <a:lstStyle/>
                    <a:p>
                      <a:pPr marL="0" marR="0">
                        <a:lnSpc>
                          <a:spcPct val="115000"/>
                        </a:lnSpc>
                        <a:spcBef>
                          <a:spcPts val="0"/>
                        </a:spcBef>
                        <a:spcAft>
                          <a:spcPts val="0"/>
                        </a:spcAft>
                      </a:pPr>
                      <a:r>
                        <a:rPr lang="en-US" sz="1600" dirty="0">
                          <a:latin typeface="Times New Roman"/>
                          <a:ea typeface="Calibri"/>
                          <a:cs typeface="Times New Roman"/>
                        </a:rPr>
                        <a:t>Sales -AP1</a:t>
                      </a:r>
                      <a:r>
                        <a:rPr lang="en-US" sz="1600" baseline="-25000" dirty="0">
                          <a:latin typeface="Times New Roman"/>
                          <a:ea typeface="Calibri"/>
                          <a:cs typeface="Times New Roman"/>
                        </a:rPr>
                        <a:t> T</a:t>
                      </a:r>
                      <a:endParaRPr lang="en-US" sz="1600" dirty="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dirty="0">
                        <a:latin typeface="Times New Roman"/>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0.652***</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0.788***</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1.042***</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(0.100)</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(0.146)</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(0.197)</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3"/>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4"/>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Sales -AP2</a:t>
                      </a:r>
                      <a:r>
                        <a:rPr lang="en-US" sz="1600" baseline="-25000">
                          <a:latin typeface="Times New Roman"/>
                          <a:ea typeface="Calibri"/>
                          <a:cs typeface="Times New Roman"/>
                        </a:rPr>
                        <a:t> T</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0.218***</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0.254***</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0.281***</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5"/>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(0.055)</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(0.078)</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(0.081)</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6"/>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7"/>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Sales -AP3</a:t>
                      </a:r>
                      <a:r>
                        <a:rPr lang="en-US" sz="1600" baseline="-25000">
                          <a:latin typeface="Times New Roman"/>
                          <a:ea typeface="Calibri"/>
                          <a:cs typeface="Times New Roman"/>
                        </a:rPr>
                        <a:t> T</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0.343***</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0.337***</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0.449***</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8"/>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(0.084)</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(0.085)</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(0.107)</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09"/>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0"/>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Sales -AP3</a:t>
                      </a:r>
                      <a:r>
                        <a:rPr lang="en-US" sz="1600" baseline="-25000">
                          <a:latin typeface="Times New Roman"/>
                          <a:ea typeface="Calibri"/>
                          <a:cs typeface="Times New Roman"/>
                        </a:rPr>
                        <a:t> T</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0.162***</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0.203***</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0.286***</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1"/>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(0.056)</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(0.065)</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(0.088)</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2"/>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3"/>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Illiquidity </a:t>
                      </a:r>
                      <a:r>
                        <a:rPr lang="en-US" sz="1600" baseline="-25000">
                          <a:latin typeface="Times New Roman"/>
                          <a:ea typeface="Calibri"/>
                          <a:cs typeface="Times New Roman"/>
                        </a:rPr>
                        <a:t>T  </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-0.046</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-0.013</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-0.011</a:t>
                      </a:r>
                      <a:endParaRPr lang="en-US" sz="1600">
                        <a:latin typeface="Calibri"/>
                        <a:ea typeface="Calibri"/>
                        <a:cs typeface="Times New Roman"/>
                      </a:endParaRPr>
                    </a:p>
                  </a:txBody>
                  <a:tcPr marL="67733" marR="67733"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7733" marR="67733" marT="0" marB="0">
                    <a:lnL>
                      <a:noFill/>
                    </a:lnL>
                    <a:lnR>
                      <a:noFill/>
                    </a:lnR>
                    <a:lnT>
                      <a:noFill/>
                    </a:lnT>
                    <a:lnB>
                      <a:noFill/>
                    </a:lnB>
                  </a:tcPr>
                </a:tc>
                <a:extLst>
                  <a:ext uri="{0D108BD9-81ED-4DB2-BD59-A6C34878D82A}">
                    <a16:rowId xmlns:a16="http://schemas.microsoft.com/office/drawing/2014/main" xmlns="" val="10014"/>
                  </a:ext>
                </a:extLst>
              </a:tr>
              <a:tr h="207716">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(0.042)</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(0.008)</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07716">
                <a:tc>
                  <a:txBody>
                    <a:bodyPr/>
                    <a:lstStyle/>
                    <a:p>
                      <a:pPr marL="0" marR="0">
                        <a:lnSpc>
                          <a:spcPct val="115000"/>
                        </a:lnSpc>
                        <a:spcBef>
                          <a:spcPts val="0"/>
                        </a:spcBef>
                        <a:spcAft>
                          <a:spcPts val="0"/>
                        </a:spcAft>
                      </a:pPr>
                      <a:r>
                        <a:rPr lang="en-US" sz="1600" i="1">
                          <a:latin typeface="Times New Roman"/>
                          <a:ea typeface="Calibri"/>
                          <a:cs typeface="Times New Roman"/>
                        </a:rPr>
                        <a:t>N</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8649</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8649</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8649</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8649</a:t>
                      </a:r>
                      <a:endParaRPr lang="en-US" sz="1600">
                        <a:latin typeface="Calibri"/>
                        <a:ea typeface="Calibri"/>
                        <a:cs typeface="Times New Roman"/>
                      </a:endParaRPr>
                    </a:p>
                  </a:txBody>
                  <a:tcPr marL="67733" marR="6773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6"/>
                  </a:ext>
                </a:extLst>
              </a:tr>
              <a:tr h="207716">
                <a:tc>
                  <a:txBody>
                    <a:bodyPr/>
                    <a:lstStyle/>
                    <a:p>
                      <a:pPr marL="0" marR="0">
                        <a:lnSpc>
                          <a:spcPct val="115000"/>
                        </a:lnSpc>
                        <a:spcBef>
                          <a:spcPts val="0"/>
                        </a:spcBef>
                        <a:spcAft>
                          <a:spcPts val="0"/>
                        </a:spcAft>
                      </a:pPr>
                      <a:r>
                        <a:rPr lang="en-US" sz="1600">
                          <a:latin typeface="Times New Roman"/>
                          <a:ea typeface="Calibri"/>
                          <a:cs typeface="Times New Roman"/>
                        </a:rPr>
                        <a:t>pseudo </a:t>
                      </a:r>
                      <a:r>
                        <a:rPr lang="en-US" sz="1600" i="1">
                          <a:latin typeface="Times New Roman"/>
                          <a:ea typeface="Calibri"/>
                          <a:cs typeface="Times New Roman"/>
                        </a:rPr>
                        <a:t>R</a:t>
                      </a:r>
                      <a:r>
                        <a:rPr lang="en-US" sz="1600" baseline="30000">
                          <a:latin typeface="Times New Roman"/>
                          <a:ea typeface="Calibri"/>
                          <a:cs typeface="Times New Roman"/>
                        </a:rPr>
                        <a:t>2</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0.034</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0.021</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0.025</a:t>
                      </a:r>
                      <a:endParaRPr lang="en-US" sz="160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0.026</a:t>
                      </a:r>
                      <a:endParaRPr lang="en-US" sz="1600" dirty="0">
                        <a:latin typeface="Calibri"/>
                        <a:ea typeface="Calibri"/>
                        <a:cs typeface="Times New Roman"/>
                      </a:endParaRPr>
                    </a:p>
                  </a:txBody>
                  <a:tcPr marL="67733" marR="6773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xmlns="" val="6458478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Result-2</a:t>
            </a:r>
          </a:p>
        </p:txBody>
      </p:sp>
      <p:sp>
        <p:nvSpPr>
          <p:cNvPr id="3" name="Content Placeholder 2"/>
          <p:cNvSpPr>
            <a:spLocks noGrp="1"/>
          </p:cNvSpPr>
          <p:nvPr>
            <p:ph idx="1"/>
          </p:nvPr>
        </p:nvSpPr>
        <p:spPr/>
        <p:txBody>
          <a:bodyPr/>
          <a:lstStyle/>
          <a:p>
            <a:endParaRPr lang="en-US" b="1" dirty="0"/>
          </a:p>
          <a:p>
            <a:endParaRPr lang="en-US" b="1" dirty="0"/>
          </a:p>
          <a:p>
            <a:endParaRPr lang="en-US" b="1" dirty="0"/>
          </a:p>
          <a:p>
            <a:r>
              <a:rPr lang="en-US" b="1" dirty="0"/>
              <a:t>AP buffer funds mimic changes in ownership of each other. Some evidence of AP-1 being a leader.</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13574587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 dressing?</a:t>
            </a:r>
          </a:p>
        </p:txBody>
      </p:sp>
      <p:sp>
        <p:nvSpPr>
          <p:cNvPr id="3" name="Content Placeholder 2"/>
          <p:cNvSpPr>
            <a:spLocks noGrp="1"/>
          </p:cNvSpPr>
          <p:nvPr>
            <p:ph idx="1"/>
          </p:nvPr>
        </p:nvSpPr>
        <p:spPr/>
        <p:txBody>
          <a:bodyPr/>
          <a:lstStyle/>
          <a:p>
            <a:endParaRPr lang="en-US" dirty="0"/>
          </a:p>
          <a:p>
            <a:pPr indent="-9525">
              <a:buNone/>
            </a:pPr>
            <a:r>
              <a:rPr lang="en-US" dirty="0"/>
              <a:t>Co-movements are due to their </a:t>
            </a:r>
            <a:r>
              <a:rPr lang="en-US" b="1" dirty="0"/>
              <a:t>selling </a:t>
            </a:r>
            <a:r>
              <a:rPr lang="en-US" dirty="0"/>
              <a:t>stocks with </a:t>
            </a:r>
            <a:r>
              <a:rPr lang="en-US" b="1" dirty="0"/>
              <a:t>low return,</a:t>
            </a:r>
            <a:r>
              <a:rPr lang="en-US" dirty="0"/>
              <a:t> and </a:t>
            </a:r>
            <a:r>
              <a:rPr lang="en-US" b="1" dirty="0"/>
              <a:t>buying </a:t>
            </a:r>
            <a:r>
              <a:rPr lang="en-US" dirty="0"/>
              <a:t>the ones with </a:t>
            </a:r>
            <a:r>
              <a:rPr lang="en-US" b="1" dirty="0"/>
              <a:t>high return at intensified rate during t</a:t>
            </a:r>
            <a:r>
              <a:rPr lang="en-GB" b="1" dirty="0"/>
              <a:t>he last quarter </a:t>
            </a:r>
            <a:r>
              <a:rPr lang="en-GB" dirty="0"/>
              <a:t>- "window dressing“?</a:t>
            </a:r>
            <a:endParaRPr lang="en-US" dirty="0"/>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25108813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 dressing?</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p:cNvGraphicFramePr>
            <a:graphicFrameLocks noGrp="1"/>
          </p:cNvGraphicFramePr>
          <p:nvPr/>
        </p:nvGraphicFramePr>
        <p:xfrm>
          <a:off x="428595" y="1500174"/>
          <a:ext cx="8286810" cy="4486656"/>
        </p:xfrm>
        <a:graphic>
          <a:graphicData uri="http://schemas.openxmlformats.org/drawingml/2006/table">
            <a:tbl>
              <a:tblPr/>
              <a:tblGrid>
                <a:gridCol w="2143141">
                  <a:extLst>
                    <a:ext uri="{9D8B030D-6E8A-4147-A177-3AD203B41FA5}">
                      <a16:colId xmlns:a16="http://schemas.microsoft.com/office/drawing/2014/main" xmlns="" val="20000"/>
                    </a:ext>
                  </a:extLst>
                </a:gridCol>
                <a:gridCol w="1572134">
                  <a:extLst>
                    <a:ext uri="{9D8B030D-6E8A-4147-A177-3AD203B41FA5}">
                      <a16:colId xmlns:a16="http://schemas.microsoft.com/office/drawing/2014/main" xmlns="" val="20001"/>
                    </a:ext>
                  </a:extLst>
                </a:gridCol>
                <a:gridCol w="1523845">
                  <a:extLst>
                    <a:ext uri="{9D8B030D-6E8A-4147-A177-3AD203B41FA5}">
                      <a16:colId xmlns:a16="http://schemas.microsoft.com/office/drawing/2014/main" xmlns="" val="20002"/>
                    </a:ext>
                  </a:extLst>
                </a:gridCol>
                <a:gridCol w="1523845">
                  <a:extLst>
                    <a:ext uri="{9D8B030D-6E8A-4147-A177-3AD203B41FA5}">
                      <a16:colId xmlns:a16="http://schemas.microsoft.com/office/drawing/2014/main" xmlns="" val="20003"/>
                    </a:ext>
                  </a:extLst>
                </a:gridCol>
                <a:gridCol w="1523845">
                  <a:extLst>
                    <a:ext uri="{9D8B030D-6E8A-4147-A177-3AD203B41FA5}">
                      <a16:colId xmlns:a16="http://schemas.microsoft.com/office/drawing/2014/main" xmlns="" val="20004"/>
                    </a:ext>
                  </a:extLst>
                </a:gridCol>
              </a:tblGrid>
              <a:tr h="196324">
                <a:tc>
                  <a:txBody>
                    <a:bodyPr/>
                    <a:lstStyle/>
                    <a:p>
                      <a:pPr marL="0" marR="0">
                        <a:lnSpc>
                          <a:spcPct val="115000"/>
                        </a:lnSpc>
                        <a:spcBef>
                          <a:spcPts val="0"/>
                        </a:spcBef>
                        <a:spcAft>
                          <a:spcPts val="0"/>
                        </a:spcAft>
                      </a:pPr>
                      <a:r>
                        <a:rPr lang="en-US" sz="1600" dirty="0" err="1">
                          <a:latin typeface="Times New Roman"/>
                          <a:ea typeface="Calibri"/>
                          <a:cs typeface="Times New Roman"/>
                        </a:rPr>
                        <a:t>Tobit</a:t>
                      </a:r>
                      <a:endParaRPr lang="en-US" sz="1600" dirty="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(1)</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(2)</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(3)</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(4)</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Purchase -AP1</a:t>
                      </a:r>
                      <a:r>
                        <a:rPr lang="en-US" sz="1600" baseline="-25000">
                          <a:latin typeface="Times New Roman"/>
                          <a:ea typeface="Calibri"/>
                          <a:cs typeface="Times New Roman"/>
                        </a:rPr>
                        <a:t> T</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Purchase -AP2</a:t>
                      </a:r>
                      <a:r>
                        <a:rPr lang="en-US" sz="1600" baseline="-25000">
                          <a:latin typeface="Times New Roman"/>
                          <a:ea typeface="Calibri"/>
                          <a:cs typeface="Times New Roman"/>
                        </a:rPr>
                        <a:t> T</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Purchase -AP3</a:t>
                      </a:r>
                      <a:r>
                        <a:rPr lang="en-US" sz="1600" baseline="-25000">
                          <a:latin typeface="Times New Roman"/>
                          <a:ea typeface="Calibri"/>
                          <a:cs typeface="Times New Roman"/>
                        </a:rPr>
                        <a:t> T</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Purchase -AP4</a:t>
                      </a:r>
                      <a:r>
                        <a:rPr lang="en-US" sz="1600" baseline="-25000">
                          <a:latin typeface="Times New Roman"/>
                          <a:ea typeface="Calibri"/>
                          <a:cs typeface="Times New Roman"/>
                        </a:rPr>
                        <a:t> T</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High_return _dum</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0.015</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0.076*</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-0.000</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-0.087*</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3"/>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(0.048)</a:t>
                      </a:r>
                      <a:endParaRPr lang="en-US" sz="1600" dirty="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(0.041)</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(0.048)</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(0.052)</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4"/>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dirty="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5"/>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High_return*Quarter4</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0.045</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0.053</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0.148**</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-0.041</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6"/>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(0.079)</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(0.059)</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(0.074)</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(0.091)</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7"/>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8"/>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Quarter4</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-0.085**</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0.110***</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0.228***</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0.242***</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09"/>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(0.041)</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(0.029)</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(0.037)</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(0.052)</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10"/>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11"/>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Illiquidity</a:t>
                      </a:r>
                      <a:r>
                        <a:rPr lang="en-US" sz="1600" baseline="-25000">
                          <a:latin typeface="Times New Roman"/>
                          <a:ea typeface="Calibri"/>
                          <a:cs typeface="Times New Roman"/>
                        </a:rPr>
                        <a:t> T-1</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-0.001</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-0.008</a:t>
                      </a:r>
                      <a:endParaRPr lang="en-US" sz="1600">
                        <a:latin typeface="Calibri"/>
                        <a:ea typeface="Calibri"/>
                        <a:cs typeface="Times New Roman"/>
                      </a:endParaRPr>
                    </a:p>
                  </a:txBody>
                  <a:tcPr marL="64019" marR="64019"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-0.003</a:t>
                      </a:r>
                      <a:endParaRPr lang="en-US" sz="1600">
                        <a:latin typeface="Calibri"/>
                        <a:ea typeface="Calibri"/>
                        <a:cs typeface="Times New Roman"/>
                      </a:endParaRPr>
                    </a:p>
                  </a:txBody>
                  <a:tcPr marL="64019" marR="64019" marT="0" marB="0">
                    <a:lnL>
                      <a:noFill/>
                    </a:lnL>
                    <a:lnR>
                      <a:noFill/>
                    </a:lnR>
                    <a:lnT>
                      <a:noFill/>
                    </a:lnT>
                    <a:lnB>
                      <a:noFill/>
                    </a:lnB>
                  </a:tcPr>
                </a:tc>
                <a:extLst>
                  <a:ext uri="{0D108BD9-81ED-4DB2-BD59-A6C34878D82A}">
                    <a16:rowId xmlns:a16="http://schemas.microsoft.com/office/drawing/2014/main" xmlns="" val="10012"/>
                  </a:ext>
                </a:extLst>
              </a:tr>
              <a:tr h="19632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(0.022)</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(0.009)</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(0.013)</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96324">
                <a:tc>
                  <a:txBody>
                    <a:bodyPr/>
                    <a:lstStyle/>
                    <a:p>
                      <a:pPr marL="0" marR="0">
                        <a:lnSpc>
                          <a:spcPct val="115000"/>
                        </a:lnSpc>
                        <a:spcBef>
                          <a:spcPts val="0"/>
                        </a:spcBef>
                        <a:spcAft>
                          <a:spcPts val="0"/>
                        </a:spcAft>
                      </a:pPr>
                      <a:r>
                        <a:rPr lang="en-US" sz="1600" i="1">
                          <a:latin typeface="Times New Roman"/>
                          <a:ea typeface="Calibri"/>
                          <a:cs typeface="Times New Roman"/>
                        </a:rPr>
                        <a:t>N</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5838</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5838</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5838</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5838</a:t>
                      </a:r>
                      <a:endParaRPr lang="en-US" sz="1600">
                        <a:latin typeface="Calibri"/>
                        <a:ea typeface="Calibri"/>
                        <a:cs typeface="Times New Roman"/>
                      </a:endParaRPr>
                    </a:p>
                  </a:txBody>
                  <a:tcPr marL="64019" marR="6401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4"/>
                  </a:ext>
                </a:extLst>
              </a:tr>
              <a:tr h="196324">
                <a:tc>
                  <a:txBody>
                    <a:bodyPr/>
                    <a:lstStyle/>
                    <a:p>
                      <a:pPr marL="0" marR="0">
                        <a:lnSpc>
                          <a:spcPct val="115000"/>
                        </a:lnSpc>
                        <a:spcBef>
                          <a:spcPts val="0"/>
                        </a:spcBef>
                        <a:spcAft>
                          <a:spcPts val="0"/>
                        </a:spcAft>
                      </a:pPr>
                      <a:r>
                        <a:rPr lang="en-US" sz="1600">
                          <a:latin typeface="Times New Roman"/>
                          <a:ea typeface="Calibri"/>
                          <a:cs typeface="Times New Roman"/>
                        </a:rPr>
                        <a:t>pseudo </a:t>
                      </a:r>
                      <a:r>
                        <a:rPr lang="en-US" sz="1600" i="1">
                          <a:latin typeface="Times New Roman"/>
                          <a:ea typeface="Calibri"/>
                          <a:cs typeface="Times New Roman"/>
                        </a:rPr>
                        <a:t>R</a:t>
                      </a:r>
                      <a:r>
                        <a:rPr lang="en-US" sz="1600" baseline="30000">
                          <a:latin typeface="Times New Roman"/>
                          <a:ea typeface="Calibri"/>
                          <a:cs typeface="Times New Roman"/>
                        </a:rPr>
                        <a:t>2</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0.002</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0.006</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0.006</a:t>
                      </a:r>
                      <a:endParaRPr lang="en-US" sz="1600" dirty="0">
                        <a:latin typeface="Calibri"/>
                        <a:ea typeface="Calibri"/>
                        <a:cs typeface="Times New Roman"/>
                      </a:endParaRPr>
                    </a:p>
                  </a:txBody>
                  <a:tcPr marL="64019" marR="6401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xmlns="" val="8465315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 dressing?</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aphicFrame>
        <p:nvGraphicFramePr>
          <p:cNvPr id="5" name="Table 4"/>
          <p:cNvGraphicFramePr>
            <a:graphicFrameLocks noGrp="1"/>
          </p:cNvGraphicFramePr>
          <p:nvPr/>
        </p:nvGraphicFramePr>
        <p:xfrm>
          <a:off x="428596" y="1428736"/>
          <a:ext cx="8215371" cy="4486656"/>
        </p:xfrm>
        <a:graphic>
          <a:graphicData uri="http://schemas.openxmlformats.org/drawingml/2006/table">
            <a:tbl>
              <a:tblPr/>
              <a:tblGrid>
                <a:gridCol w="2065232">
                  <a:extLst>
                    <a:ext uri="{9D8B030D-6E8A-4147-A177-3AD203B41FA5}">
                      <a16:colId xmlns:a16="http://schemas.microsoft.com/office/drawing/2014/main" xmlns="" val="20000"/>
                    </a:ext>
                  </a:extLst>
                </a:gridCol>
                <a:gridCol w="1594481">
                  <a:extLst>
                    <a:ext uri="{9D8B030D-6E8A-4147-A177-3AD203B41FA5}">
                      <a16:colId xmlns:a16="http://schemas.microsoft.com/office/drawing/2014/main" xmlns="" val="20001"/>
                    </a:ext>
                  </a:extLst>
                </a:gridCol>
                <a:gridCol w="1594481">
                  <a:extLst>
                    <a:ext uri="{9D8B030D-6E8A-4147-A177-3AD203B41FA5}">
                      <a16:colId xmlns:a16="http://schemas.microsoft.com/office/drawing/2014/main" xmlns="" val="20002"/>
                    </a:ext>
                  </a:extLst>
                </a:gridCol>
                <a:gridCol w="1442625">
                  <a:extLst>
                    <a:ext uri="{9D8B030D-6E8A-4147-A177-3AD203B41FA5}">
                      <a16:colId xmlns:a16="http://schemas.microsoft.com/office/drawing/2014/main" xmlns="" val="20003"/>
                    </a:ext>
                  </a:extLst>
                </a:gridCol>
                <a:gridCol w="1518552">
                  <a:extLst>
                    <a:ext uri="{9D8B030D-6E8A-4147-A177-3AD203B41FA5}">
                      <a16:colId xmlns:a16="http://schemas.microsoft.com/office/drawing/2014/main" xmlns="" val="20004"/>
                    </a:ext>
                  </a:extLst>
                </a:gridCol>
              </a:tblGrid>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(1)</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(2)</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(3)</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(4)</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-AP1</a:t>
                      </a:r>
                      <a:r>
                        <a:rPr lang="en-US" sz="1600" baseline="-25000">
                          <a:latin typeface="Times New Roman"/>
                          <a:ea typeface="Calibri"/>
                          <a:cs typeface="Times New Roman"/>
                        </a:rPr>
                        <a:t> T</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-AP2</a:t>
                      </a:r>
                      <a:r>
                        <a:rPr lang="en-US" sz="1600" baseline="-25000">
                          <a:latin typeface="Times New Roman"/>
                          <a:ea typeface="Calibri"/>
                          <a:cs typeface="Times New Roman"/>
                        </a:rPr>
                        <a:t> T</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-AP3</a:t>
                      </a:r>
                      <a:r>
                        <a:rPr lang="en-US" sz="1600" baseline="-25000">
                          <a:latin typeface="Times New Roman"/>
                          <a:ea typeface="Calibri"/>
                          <a:cs typeface="Times New Roman"/>
                        </a:rPr>
                        <a:t> T</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Calibri"/>
                          <a:cs typeface="Times New Roman"/>
                        </a:rPr>
                        <a:t>Sales -AP4 </a:t>
                      </a:r>
                      <a:r>
                        <a:rPr lang="en-US" sz="1600" baseline="-25000">
                          <a:latin typeface="Times New Roman"/>
                          <a:ea typeface="Calibri"/>
                          <a:cs typeface="Times New Roman"/>
                        </a:rPr>
                        <a:t>T</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model</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Low_return </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-0.050</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-0.036</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-0.028</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3"/>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(0.046)</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(0.040)</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(0.047)</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(0.056)</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4"/>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5"/>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Low_return*Quarter4</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-0.115</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0.014</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0.116</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-0.266**</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6"/>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(0.080)</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(0.091)</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(0.083)</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(0.114)</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7"/>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8"/>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Quarter4</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0.087***</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-0.155***</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-0.258***</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-0.013</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09"/>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(0.027)</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(0.034)</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(0.033)</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(0.033)</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10"/>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11"/>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Illiquidity</a:t>
                      </a:r>
                      <a:r>
                        <a:rPr lang="en-US" sz="1600" baseline="-25000">
                          <a:latin typeface="Times New Roman"/>
                          <a:ea typeface="Calibri"/>
                          <a:cs typeface="Times New Roman"/>
                        </a:rPr>
                        <a:t> T</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-0.059</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-0.013</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7567" marR="67567" marT="0" marB="0">
                    <a:lnL>
                      <a:noFill/>
                    </a:lnL>
                    <a:lnR>
                      <a:noFill/>
                    </a:lnR>
                    <a:lnT>
                      <a:noFill/>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-0.011</a:t>
                      </a:r>
                      <a:endParaRPr lang="en-US" sz="1600">
                        <a:latin typeface="Calibri"/>
                        <a:ea typeface="Calibri"/>
                        <a:cs typeface="Times New Roman"/>
                      </a:endParaRPr>
                    </a:p>
                  </a:txBody>
                  <a:tcPr marL="67567" marR="67567" marT="0" marB="0">
                    <a:lnL>
                      <a:noFill/>
                    </a:lnL>
                    <a:lnR>
                      <a:noFill/>
                    </a:lnR>
                    <a:lnT>
                      <a:noFill/>
                    </a:lnT>
                    <a:lnB>
                      <a:noFill/>
                    </a:lnB>
                  </a:tcPr>
                </a:tc>
                <a:extLst>
                  <a:ext uri="{0D108BD9-81ED-4DB2-BD59-A6C34878D82A}">
                    <a16:rowId xmlns:a16="http://schemas.microsoft.com/office/drawing/2014/main" xmlns="" val="10012"/>
                  </a:ext>
                </a:extLst>
              </a:tr>
              <a:tr h="207204">
                <a:tc>
                  <a:txBody>
                    <a:bodyPr/>
                    <a:lstStyle/>
                    <a:p>
                      <a:pPr marL="0" marR="0">
                        <a:lnSpc>
                          <a:spcPct val="115000"/>
                        </a:lnSpc>
                        <a:spcBef>
                          <a:spcPts val="0"/>
                        </a:spcBef>
                        <a:spcAft>
                          <a:spcPts val="0"/>
                        </a:spcAft>
                      </a:pPr>
                      <a:endParaRPr lang="en-US" sz="1600">
                        <a:latin typeface="Times New Roman"/>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(0.052)</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07204">
                <a:tc>
                  <a:txBody>
                    <a:bodyPr/>
                    <a:lstStyle/>
                    <a:p>
                      <a:pPr marL="0" marR="0">
                        <a:lnSpc>
                          <a:spcPct val="115000"/>
                        </a:lnSpc>
                        <a:spcBef>
                          <a:spcPts val="0"/>
                        </a:spcBef>
                        <a:spcAft>
                          <a:spcPts val="0"/>
                        </a:spcAft>
                      </a:pPr>
                      <a:r>
                        <a:rPr lang="en-US" sz="1600" i="1">
                          <a:latin typeface="Times New Roman"/>
                          <a:ea typeface="Calibri"/>
                          <a:cs typeface="Times New Roman"/>
                        </a:rPr>
                        <a:t>N</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8449</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8449</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8449</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Times New Roman"/>
                          <a:ea typeface="Calibri"/>
                          <a:cs typeface="Times New Roman"/>
                        </a:rPr>
                        <a:t>8449</a:t>
                      </a:r>
                      <a:endParaRPr lang="en-US" sz="1600">
                        <a:latin typeface="Calibri"/>
                        <a:ea typeface="Calibri"/>
                        <a:cs typeface="Times New Roman"/>
                      </a:endParaRPr>
                    </a:p>
                  </a:txBody>
                  <a:tcPr marL="67567" marR="6756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4"/>
                  </a:ext>
                </a:extLst>
              </a:tr>
              <a:tr h="207204">
                <a:tc>
                  <a:txBody>
                    <a:bodyPr/>
                    <a:lstStyle/>
                    <a:p>
                      <a:pPr marL="0" marR="0">
                        <a:lnSpc>
                          <a:spcPct val="115000"/>
                        </a:lnSpc>
                        <a:spcBef>
                          <a:spcPts val="0"/>
                        </a:spcBef>
                        <a:spcAft>
                          <a:spcPts val="0"/>
                        </a:spcAft>
                      </a:pPr>
                      <a:r>
                        <a:rPr lang="en-US" sz="1600">
                          <a:latin typeface="Times New Roman"/>
                          <a:ea typeface="Calibri"/>
                          <a:cs typeface="Times New Roman"/>
                        </a:rPr>
                        <a:t>pseudo </a:t>
                      </a:r>
                      <a:r>
                        <a:rPr lang="en-US" sz="1600" i="1">
                          <a:latin typeface="Times New Roman"/>
                          <a:ea typeface="Calibri"/>
                          <a:cs typeface="Times New Roman"/>
                        </a:rPr>
                        <a:t>R</a:t>
                      </a:r>
                      <a:r>
                        <a:rPr lang="en-US" sz="1600" baseline="30000">
                          <a:latin typeface="Times New Roman"/>
                          <a:ea typeface="Calibri"/>
                          <a:cs typeface="Times New Roman"/>
                        </a:rPr>
                        <a:t>2</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0.010</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0.006</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Calibri"/>
                          <a:cs typeface="Times New Roman"/>
                        </a:rPr>
                        <a:t>0.012</a:t>
                      </a:r>
                      <a:endParaRPr lang="en-US" sz="160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0.003</a:t>
                      </a:r>
                      <a:endParaRPr lang="en-US" sz="1600" dirty="0">
                        <a:latin typeface="Calibri"/>
                        <a:ea typeface="Calibri"/>
                        <a:cs typeface="Times New Roman"/>
                      </a:endParaRPr>
                    </a:p>
                  </a:txBody>
                  <a:tcPr marL="67567" marR="6756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xmlns="" val="25451035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Result-3:</a:t>
            </a:r>
          </a:p>
        </p:txBody>
      </p:sp>
      <p:sp>
        <p:nvSpPr>
          <p:cNvPr id="3" name="Content Placeholder 2"/>
          <p:cNvSpPr>
            <a:spLocks noGrp="1"/>
          </p:cNvSpPr>
          <p:nvPr>
            <p:ph idx="1"/>
          </p:nvPr>
        </p:nvSpPr>
        <p:spPr/>
        <p:txBody>
          <a:bodyPr/>
          <a:lstStyle/>
          <a:p>
            <a:endParaRPr lang="en-US" b="1" dirty="0"/>
          </a:p>
          <a:p>
            <a:endParaRPr lang="en-US" b="1" dirty="0"/>
          </a:p>
          <a:p>
            <a:endParaRPr lang="en-US" b="1" dirty="0"/>
          </a:p>
          <a:p>
            <a:pPr marL="0" indent="0">
              <a:buNone/>
            </a:pPr>
            <a:r>
              <a:rPr lang="en-US" b="1" dirty="0"/>
              <a:t>Window dressing is not likely to explain co-movements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304782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Active role in corporate governance: Obstacles</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grpSp>
        <p:nvGrpSpPr>
          <p:cNvPr id="5" name="Group 51"/>
          <p:cNvGrpSpPr>
            <a:grpSpLocks/>
          </p:cNvGrpSpPr>
          <p:nvPr/>
        </p:nvGrpSpPr>
        <p:grpSpPr bwMode="auto">
          <a:xfrm>
            <a:off x="1928794" y="1714488"/>
            <a:ext cx="5286412" cy="4071966"/>
            <a:chOff x="4366" y="1239"/>
            <a:chExt cx="4553" cy="4574"/>
          </a:xfrm>
        </p:grpSpPr>
        <p:cxnSp>
          <p:nvCxnSpPr>
            <p:cNvPr id="6" name="AutoShape 74"/>
            <p:cNvCxnSpPr>
              <a:cxnSpLocks noChangeShapeType="1"/>
            </p:cNvCxnSpPr>
            <p:nvPr/>
          </p:nvCxnSpPr>
          <p:spPr bwMode="auto">
            <a:xfrm>
              <a:off x="5232" y="2481"/>
              <a:ext cx="1" cy="403"/>
            </a:xfrm>
            <a:prstGeom prst="straightConnector1">
              <a:avLst/>
            </a:prstGeom>
            <a:noFill/>
            <a:ln w="9525">
              <a:solidFill>
                <a:srgbClr val="000000"/>
              </a:solidFill>
              <a:round/>
              <a:headEnd/>
              <a:tailEnd type="triangle" w="med" len="med"/>
            </a:ln>
          </p:spPr>
        </p:cxnSp>
        <p:sp>
          <p:nvSpPr>
            <p:cNvPr id="7" name="Text Box 79"/>
            <p:cNvSpPr txBox="1">
              <a:spLocks noChangeArrowheads="1"/>
            </p:cNvSpPr>
            <p:nvPr/>
          </p:nvSpPr>
          <p:spPr bwMode="auto">
            <a:xfrm>
              <a:off x="4464" y="2339"/>
              <a:ext cx="720" cy="39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a:ln>
                    <a:noFill/>
                  </a:ln>
                  <a:solidFill>
                    <a:schemeClr val="tx1"/>
                  </a:solidFill>
                  <a:effectLst/>
                  <a:latin typeface="Times New Roman" pitchFamily="18" charset="0"/>
                  <a:cs typeface="Arial" pitchFamily="34" charset="0"/>
                </a:rPr>
                <a:t>(1)</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sp>
          <p:nvSpPr>
            <p:cNvPr id="8" name="Text Box 80"/>
            <p:cNvSpPr txBox="1">
              <a:spLocks noChangeArrowheads="1"/>
            </p:cNvSpPr>
            <p:nvPr/>
          </p:nvSpPr>
          <p:spPr bwMode="auto">
            <a:xfrm>
              <a:off x="4368" y="4313"/>
              <a:ext cx="720" cy="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a:ln>
                    <a:noFill/>
                  </a:ln>
                  <a:solidFill>
                    <a:schemeClr val="tx1"/>
                  </a:solidFill>
                  <a:effectLst/>
                  <a:latin typeface="Times New Roman" pitchFamily="18" charset="0"/>
                  <a:cs typeface="Arial" pitchFamily="34" charset="0"/>
                </a:rPr>
                <a:t>(2)</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sp>
          <p:nvSpPr>
            <p:cNvPr id="9" name="Text Box 82"/>
            <p:cNvSpPr txBox="1">
              <a:spLocks noChangeArrowheads="1"/>
            </p:cNvSpPr>
            <p:nvPr/>
          </p:nvSpPr>
          <p:spPr bwMode="auto">
            <a:xfrm>
              <a:off x="6475" y="2735"/>
              <a:ext cx="720" cy="41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a:ln>
                    <a:noFill/>
                  </a:ln>
                  <a:solidFill>
                    <a:schemeClr val="tx1"/>
                  </a:solidFill>
                  <a:effectLst/>
                  <a:latin typeface="Times New Roman" pitchFamily="18" charset="0"/>
                  <a:cs typeface="Arial" pitchFamily="34" charset="0"/>
                </a:rPr>
                <a:t>(</a:t>
              </a:r>
              <a:r>
                <a:rPr kumimoji="0" lang="ru-RU" sz="1600" b="1" i="0" u="none" strike="noStrike" cap="none" normalizeH="0" baseline="0">
                  <a:ln>
                    <a:noFill/>
                  </a:ln>
                  <a:solidFill>
                    <a:schemeClr val="tx1"/>
                  </a:solidFill>
                  <a:effectLst/>
                  <a:latin typeface="Times New Roman" pitchFamily="18" charset="0"/>
                  <a:cs typeface="Arial" pitchFamily="34" charset="0"/>
                </a:rPr>
                <a:t>3</a:t>
              </a:r>
              <a:r>
                <a:rPr kumimoji="0" lang="en-US" sz="1600" b="1" i="0" u="none" strike="noStrike" cap="none" normalizeH="0" baseline="0">
                  <a:ln>
                    <a:noFill/>
                  </a:ln>
                  <a:solidFill>
                    <a:schemeClr val="tx1"/>
                  </a:solidFill>
                  <a:effectLst/>
                  <a:latin typeface="Times New Roman" pitchFamily="18" charset="0"/>
                  <a:cs typeface="Arial" pitchFamily="34" charset="0"/>
                </a:rPr>
                <a:t>)</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cxnSp>
          <p:nvCxnSpPr>
            <p:cNvPr id="10" name="AutoShape 55"/>
            <p:cNvCxnSpPr>
              <a:cxnSpLocks noChangeShapeType="1"/>
            </p:cNvCxnSpPr>
            <p:nvPr/>
          </p:nvCxnSpPr>
          <p:spPr bwMode="auto">
            <a:xfrm flipV="1">
              <a:off x="5232" y="1930"/>
              <a:ext cx="0" cy="551"/>
            </a:xfrm>
            <a:prstGeom prst="straightConnector1">
              <a:avLst/>
            </a:prstGeom>
            <a:noFill/>
            <a:ln w="9525">
              <a:solidFill>
                <a:srgbClr val="000000"/>
              </a:solidFill>
              <a:round/>
              <a:headEnd/>
              <a:tailEnd type="triangle" w="med" len="med"/>
            </a:ln>
          </p:spPr>
        </p:cxnSp>
        <p:sp>
          <p:nvSpPr>
            <p:cNvPr id="11" name="Rectangle 37"/>
            <p:cNvSpPr>
              <a:spLocks noChangeArrowheads="1"/>
            </p:cNvSpPr>
            <p:nvPr/>
          </p:nvSpPr>
          <p:spPr bwMode="auto">
            <a:xfrm>
              <a:off x="4366" y="1239"/>
              <a:ext cx="1711" cy="7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Arial" pitchFamily="34" charset="0"/>
                </a:rPr>
                <a:t>Beneficiaries: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Arial" pitchFamily="34" charset="0"/>
                </a:rPr>
                <a:t>Principals</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cxnSp>
          <p:nvCxnSpPr>
            <p:cNvPr id="12" name="AutoShape 72"/>
            <p:cNvCxnSpPr>
              <a:cxnSpLocks noChangeShapeType="1"/>
            </p:cNvCxnSpPr>
            <p:nvPr/>
          </p:nvCxnSpPr>
          <p:spPr bwMode="auto">
            <a:xfrm>
              <a:off x="5352" y="2567"/>
              <a:ext cx="1959" cy="0"/>
            </a:xfrm>
            <a:prstGeom prst="straightConnector1">
              <a:avLst/>
            </a:prstGeom>
            <a:noFill/>
            <a:ln w="9525">
              <a:solidFill>
                <a:srgbClr val="000000"/>
              </a:solidFill>
              <a:prstDash val="dash"/>
              <a:round/>
              <a:headEnd/>
              <a:tailEnd type="triangle" w="med" len="med"/>
            </a:ln>
          </p:spPr>
        </p:cxnSp>
        <p:cxnSp>
          <p:nvCxnSpPr>
            <p:cNvPr id="13" name="AutoShape 73"/>
            <p:cNvCxnSpPr>
              <a:cxnSpLocks noChangeShapeType="1"/>
            </p:cNvCxnSpPr>
            <p:nvPr/>
          </p:nvCxnSpPr>
          <p:spPr bwMode="auto">
            <a:xfrm flipH="1">
              <a:off x="6088" y="3222"/>
              <a:ext cx="1223" cy="1"/>
            </a:xfrm>
            <a:prstGeom prst="straightConnector1">
              <a:avLst/>
            </a:prstGeom>
            <a:noFill/>
            <a:ln w="9525">
              <a:solidFill>
                <a:srgbClr val="000000"/>
              </a:solidFill>
              <a:prstDash val="dash"/>
              <a:round/>
              <a:headEnd type="triangle" w="med" len="med"/>
              <a:tailEnd type="triangle" w="med" len="med"/>
            </a:ln>
          </p:spPr>
        </p:cxnSp>
        <p:sp>
          <p:nvSpPr>
            <p:cNvPr id="14" name="Rectangle 70"/>
            <p:cNvSpPr>
              <a:spLocks noChangeArrowheads="1"/>
            </p:cNvSpPr>
            <p:nvPr/>
          </p:nvSpPr>
          <p:spPr bwMode="auto">
            <a:xfrm>
              <a:off x="4370" y="2889"/>
              <a:ext cx="1711" cy="6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Asset managers: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Agents</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cxnSp>
          <p:nvCxnSpPr>
            <p:cNvPr id="15" name="AutoShape 75"/>
            <p:cNvCxnSpPr>
              <a:cxnSpLocks noChangeShapeType="1"/>
            </p:cNvCxnSpPr>
            <p:nvPr/>
          </p:nvCxnSpPr>
          <p:spPr bwMode="auto">
            <a:xfrm flipV="1">
              <a:off x="5352" y="1930"/>
              <a:ext cx="0" cy="638"/>
            </a:xfrm>
            <a:prstGeom prst="straightConnector1">
              <a:avLst/>
            </a:prstGeom>
            <a:noFill/>
            <a:ln w="9525">
              <a:solidFill>
                <a:srgbClr val="000000"/>
              </a:solidFill>
              <a:prstDash val="dash"/>
              <a:round/>
              <a:headEnd/>
              <a:tailEnd type="triangle" w="med" len="med"/>
            </a:ln>
          </p:spPr>
        </p:cxnSp>
        <p:cxnSp>
          <p:nvCxnSpPr>
            <p:cNvPr id="16" name="AutoShape 76"/>
            <p:cNvCxnSpPr>
              <a:cxnSpLocks noChangeShapeType="1"/>
            </p:cNvCxnSpPr>
            <p:nvPr/>
          </p:nvCxnSpPr>
          <p:spPr bwMode="auto">
            <a:xfrm>
              <a:off x="5228" y="4216"/>
              <a:ext cx="0" cy="666"/>
            </a:xfrm>
            <a:prstGeom prst="straightConnector1">
              <a:avLst/>
            </a:prstGeom>
            <a:noFill/>
            <a:ln w="9525">
              <a:solidFill>
                <a:srgbClr val="000000"/>
              </a:solidFill>
              <a:round/>
              <a:headEnd type="triangle" w="med" len="med"/>
              <a:tailEnd type="triangle" w="med" len="med"/>
            </a:ln>
          </p:spPr>
        </p:cxnSp>
        <p:grpSp>
          <p:nvGrpSpPr>
            <p:cNvPr id="17" name="Group 87"/>
            <p:cNvGrpSpPr>
              <a:grpSpLocks/>
            </p:cNvGrpSpPr>
            <p:nvPr/>
          </p:nvGrpSpPr>
          <p:grpSpPr bwMode="auto">
            <a:xfrm>
              <a:off x="7311" y="2216"/>
              <a:ext cx="1608" cy="1345"/>
              <a:chOff x="8400" y="2910"/>
              <a:chExt cx="1608" cy="1345"/>
            </a:xfrm>
          </p:grpSpPr>
          <p:sp>
            <p:nvSpPr>
              <p:cNvPr id="23" name="Rectangle 45"/>
              <p:cNvSpPr>
                <a:spLocks noChangeArrowheads="1"/>
              </p:cNvSpPr>
              <p:nvPr/>
            </p:nvSpPr>
            <p:spPr bwMode="auto">
              <a:xfrm>
                <a:off x="8400" y="2910"/>
                <a:ext cx="1608" cy="679"/>
              </a:xfrm>
              <a:prstGeom prst="rect">
                <a:avLst/>
              </a:prstGeom>
              <a:solidFill>
                <a:srgbClr val="FFFFFF"/>
              </a:solidFill>
              <a:ln w="9525">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Government: Agent</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sp>
            <p:nvSpPr>
              <p:cNvPr id="24" name="Rectangle 46"/>
              <p:cNvSpPr>
                <a:spLocks noChangeArrowheads="1"/>
              </p:cNvSpPr>
              <p:nvPr/>
            </p:nvSpPr>
            <p:spPr bwMode="auto">
              <a:xfrm>
                <a:off x="8400" y="3576"/>
                <a:ext cx="1608" cy="679"/>
              </a:xfrm>
              <a:prstGeom prst="rect">
                <a:avLst/>
              </a:prstGeom>
              <a:solidFill>
                <a:srgbClr val="FFFFFF"/>
              </a:solidFill>
              <a:ln w="9525">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Government: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Principal</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grpSp>
        <p:sp>
          <p:nvSpPr>
            <p:cNvPr id="18" name="Rectangle 85"/>
            <p:cNvSpPr>
              <a:spLocks noChangeArrowheads="1"/>
            </p:cNvSpPr>
            <p:nvPr/>
          </p:nvSpPr>
          <p:spPr bwMode="auto">
            <a:xfrm>
              <a:off x="4366" y="3550"/>
              <a:ext cx="1711" cy="6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Asset managers: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Principals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p:txBody>
        </p:sp>
        <p:sp>
          <p:nvSpPr>
            <p:cNvPr id="19" name="Rectangle 42"/>
            <p:cNvSpPr>
              <a:spLocks noChangeArrowheads="1"/>
            </p:cNvSpPr>
            <p:nvPr/>
          </p:nvSpPr>
          <p:spPr bwMode="auto">
            <a:xfrm>
              <a:off x="4381" y="4887"/>
              <a:ext cx="1707" cy="9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Company managers: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Agents</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sp>
          <p:nvSpPr>
            <p:cNvPr id="20" name="Rectangle 90"/>
            <p:cNvSpPr>
              <a:spLocks noChangeArrowheads="1"/>
            </p:cNvSpPr>
            <p:nvPr/>
          </p:nvSpPr>
          <p:spPr bwMode="auto">
            <a:xfrm>
              <a:off x="6176" y="1239"/>
              <a:ext cx="1608" cy="703"/>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Taxpayers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Arial" pitchFamily="34" charset="0"/>
                </a:rPr>
                <a:t>Principals</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cxnSp>
          <p:nvCxnSpPr>
            <p:cNvPr id="21" name="AutoShape 93"/>
            <p:cNvCxnSpPr>
              <a:cxnSpLocks noChangeShapeType="1"/>
            </p:cNvCxnSpPr>
            <p:nvPr/>
          </p:nvCxnSpPr>
          <p:spPr bwMode="auto">
            <a:xfrm>
              <a:off x="8174" y="1533"/>
              <a:ext cx="0" cy="683"/>
            </a:xfrm>
            <a:prstGeom prst="straightConnector1">
              <a:avLst/>
            </a:prstGeom>
            <a:noFill/>
            <a:ln w="9525">
              <a:solidFill>
                <a:srgbClr val="000000"/>
              </a:solidFill>
              <a:prstDash val="dash"/>
              <a:round/>
              <a:headEnd/>
              <a:tailEnd type="triangle" w="med" len="med"/>
            </a:ln>
          </p:spPr>
        </p:cxnSp>
        <p:cxnSp>
          <p:nvCxnSpPr>
            <p:cNvPr id="22" name="AutoShape 94"/>
            <p:cNvCxnSpPr>
              <a:cxnSpLocks noChangeShapeType="1"/>
            </p:cNvCxnSpPr>
            <p:nvPr/>
          </p:nvCxnSpPr>
          <p:spPr bwMode="auto">
            <a:xfrm flipH="1">
              <a:off x="7784" y="1533"/>
              <a:ext cx="389" cy="0"/>
            </a:xfrm>
            <a:prstGeom prst="straightConnector1">
              <a:avLst/>
            </a:prstGeom>
            <a:noFill/>
            <a:ln w="9525">
              <a:solidFill>
                <a:srgbClr val="000000"/>
              </a:solidFill>
              <a:prstDash val="dash"/>
              <a:round/>
              <a:headEnd/>
              <a:tailEnd type="triangle" w="med" len="med"/>
            </a:ln>
          </p:spPr>
        </p:cxnSp>
      </p:grpSp>
      <p:sp>
        <p:nvSpPr>
          <p:cNvPr id="26" name="Content Placeholder 2"/>
          <p:cNvSpPr>
            <a:spLocks noGrp="1"/>
          </p:cNvSpPr>
          <p:nvPr>
            <p:ph idx="1"/>
          </p:nvPr>
        </p:nvSpPr>
        <p:spPr>
          <a:xfrm>
            <a:off x="4071934" y="4357694"/>
            <a:ext cx="4643470" cy="1285884"/>
          </a:xfrm>
        </p:spPr>
        <p:txBody>
          <a:bodyPr/>
          <a:lstStyle/>
          <a:p>
            <a:pPr marL="1085850" indent="-400050">
              <a:lnSpc>
                <a:spcPct val="150000"/>
              </a:lnSpc>
              <a:buNone/>
            </a:pPr>
            <a:r>
              <a:rPr lang="en-US" sz="1800" dirty="0"/>
              <a:t>Multilayer agency problem associated with institutional monitoring:</a:t>
            </a:r>
          </a:p>
          <a:p>
            <a:pPr lvl="4">
              <a:lnSpc>
                <a:spcPct val="150000"/>
              </a:lnSpc>
              <a:buNone/>
            </a:pPr>
            <a:endParaRPr lang="en-US" dirty="0"/>
          </a:p>
          <a:p>
            <a:pPr marL="2514600" indent="-400050">
              <a:buNone/>
            </a:pPr>
            <a:endParaRPr lang="en-US" dirty="0"/>
          </a:p>
          <a:p>
            <a:pPr marL="457200" indent="-457200">
              <a:buNone/>
            </a:pPr>
            <a:endParaRPr lang="en-US" dirty="0"/>
          </a:p>
        </p:txBody>
      </p:sp>
    </p:spTree>
    <p:extLst>
      <p:ext uri="{BB962C8B-B14F-4D97-AF65-F5344CB8AC3E}">
        <p14:creationId xmlns:p14="http://schemas.microsoft.com/office/powerpoint/2010/main" xmlns="" val="4173278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solution</a:t>
            </a:r>
          </a:p>
        </p:txBody>
      </p:sp>
      <p:sp>
        <p:nvSpPr>
          <p:cNvPr id="3" name="Content Placeholder 2"/>
          <p:cNvSpPr>
            <a:spLocks noGrp="1"/>
          </p:cNvSpPr>
          <p:nvPr>
            <p:ph idx="1"/>
          </p:nvPr>
        </p:nvSpPr>
        <p:spPr>
          <a:xfrm>
            <a:off x="976313" y="1643051"/>
            <a:ext cx="6978650" cy="4378338"/>
          </a:xfrm>
        </p:spPr>
        <p:txBody>
          <a:bodyPr/>
          <a:lstStyle/>
          <a:p>
            <a:pPr>
              <a:buNone/>
            </a:pPr>
            <a:endParaRPr lang="en-US" dirty="0"/>
          </a:p>
          <a:p>
            <a:pPr indent="-9525">
              <a:buNone/>
            </a:pPr>
            <a:r>
              <a:rPr lang="en-US" dirty="0"/>
              <a:t>Can </a:t>
            </a:r>
            <a:r>
              <a:rPr lang="en-US" b="1" dirty="0"/>
              <a:t>competition</a:t>
            </a:r>
            <a:r>
              <a:rPr lang="en-US" dirty="0"/>
              <a:t> between asset managers stimulate better management of the funds, also through </a:t>
            </a:r>
            <a:r>
              <a:rPr lang="en-US" b="1" dirty="0"/>
              <a:t>active corporate governance involvement</a:t>
            </a:r>
            <a:r>
              <a:rPr lang="en-US" dirty="0"/>
              <a:t>?</a:t>
            </a:r>
          </a:p>
          <a:p>
            <a:pPr indent="-9525">
              <a:buNone/>
            </a:pPr>
            <a:endParaRPr lang="en-US" dirty="0"/>
          </a:p>
          <a:p>
            <a:pPr indent="-9525">
              <a:buNone/>
            </a:pPr>
            <a:r>
              <a:rPr lang="en-US" dirty="0"/>
              <a:t>Are there evidences for stimulation of competition for that objective?</a:t>
            </a:r>
          </a:p>
        </p:txBody>
      </p:sp>
      <p:sp>
        <p:nvSpPr>
          <p:cNvPr id="4" name="Footer Placeholder 3"/>
          <p:cNvSpPr>
            <a:spLocks noGrp="1"/>
          </p:cNvSpPr>
          <p:nvPr>
            <p:ph type="ftr" sz="quarter" idx="10"/>
          </p:nvPr>
        </p:nvSpPr>
        <p:spPr/>
        <p:txBody>
          <a:bodyPr/>
          <a:lstStyle/>
          <a:p>
            <a:pPr>
              <a:defRPr/>
            </a:pPr>
            <a:r>
              <a:rPr lang="sv-SE"/>
              <a:t>Hanken Svenska handelshögskolan / Hanken School of Economics www.hanken.fi </a:t>
            </a:r>
            <a:endParaRPr lang="en-GB"/>
          </a:p>
        </p:txBody>
      </p:sp>
    </p:spTree>
    <p:extLst>
      <p:ext uri="{BB962C8B-B14F-4D97-AF65-F5344CB8AC3E}">
        <p14:creationId xmlns:p14="http://schemas.microsoft.com/office/powerpoint/2010/main" xmlns="" val="33189599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5&quot;/&gt;&lt;/object&gt;&lt;object type=&quot;3&quot; unique_id=&quot;10005&quot;&gt;&lt;property id=&quot;20148&quot; value=&quot;5&quot;/&gt;&lt;property id=&quot;20300&quot; value=&quot;Slide 2 - &amp;quot;Georgia 32 pt&amp;quot;&quot;/&gt;&lt;property id=&quot;20307&quot; value=&quot;266&quot;/&gt;&lt;/object&gt;&lt;object type=&quot;3&quot; unique_id=&quot;10006&quot;&gt;&lt;property id=&quot;20148&quot; value=&quot;5&quot;/&gt;&lt;property id=&quot;20300&quot; value=&quot;Slide 3 - &amp;quot;Georgia 32 pt, italic&amp;quot;&quot;/&gt;&lt;property id=&quot;20307&quot; value=&quot;267&quot;/&gt;&lt;/object&gt;&lt;object type=&quot;3&quot; unique_id=&quot;10007&quot;&gt;&lt;property id=&quot;20148&quot; value=&quot;5&quot;/&gt;&lt;property id=&quot;20300&quot; value=&quot;Slide 4 - &amp;quot;Georgia 32 pt, italic&amp;quot;&quot;/&gt;&lt;property id=&quot;20307&quot; value=&quot;268&quot;/&gt;&lt;/object&gt;&lt;object type=&quot;3&quot; unique_id=&quot;10008&quot;&gt;&lt;property id=&quot;20148&quot; value=&quot;5&quot;/&gt;&lt;property id=&quot;20300&quot; value=&quot;Slide 5 - &amp;quot;Georgia 32 pt, italic&amp;quot;&quot;/&gt;&lt;property id=&quot;20307&quot; value=&quot;269&quot;/&gt;&lt;/object&gt;&lt;object type=&quot;3&quot; unique_id=&quot;10009&quot;&gt;&lt;property id=&quot;20148&quot; value=&quot;5&quot;/&gt;&lt;property id=&quot;20300&quot; value=&quot;Slide 6 - &amp;quot;Georgia 32 pt, italic&amp;quot;&quot;/&gt;&lt;property id=&quot;20307&quot; value=&quot;270&quot;/&gt;&lt;/object&gt;&lt;object type=&quot;3&quot; unique_id=&quot;10010&quot;&gt;&lt;property id=&quot;20148&quot; value=&quot;5&quot;/&gt;&lt;property id=&quot;20300&quot; value=&quot;Slide 7 - &amp;quot;Georgia 32 pt, italic&amp;quot;&quot;/&gt;&lt;property id=&quot;20307&quot; value=&quot;271&quot;/&gt;&lt;/object&gt;&lt;object type=&quot;3&quot; unique_id=&quot;10011&quot;&gt;&lt;property id=&quot;20148&quot; value=&quot;5&quot;/&gt;&lt;property id=&quot;20300&quot; value=&quot;Slide 8 - &amp;quot;Georgia 32 pt, italic&amp;quot;&quot;/&gt;&lt;property id=&quot;20307&quot; value=&quot;272&quot;/&gt;&lt;/object&gt;&lt;object type=&quot;3&quot; unique_id=&quot;10012&quot;&gt;&lt;property id=&quot;20148&quot; value=&quot;5&quot;/&gt;&lt;property id=&quot;20300&quot; value=&quot;Slide 9 - &amp;quot;Georgia 32 pt, italic&amp;quot;&quot;/&gt;&lt;property id=&quot;20307&quot; value=&quot;274&quot;/&gt;&lt;/object&gt;&lt;object type=&quot;3&quot; unique_id=&quot;10013&quot;&gt;&lt;property id=&quot;20148&quot; value=&quot;5&quot;/&gt;&lt;property id=&quot;20300&quot; value=&quot;Slide 10 - &amp;quot;Georgia 32 pt, italic&amp;quot;&quot;/&gt;&lt;property id=&quot;20307&quot; value=&quot;273&quot;/&gt;&lt;/object&gt;&lt;object type=&quot;3&quot; unique_id=&quot;10014&quot;&gt;&lt;property id=&quot;20148&quot; value=&quot;5&quot;/&gt;&lt;property id=&quot;20300&quot; value=&quot;Slide 11&quot;/&gt;&lt;property id=&quot;20307&quot; value=&quot;275&quot;/&gt;&lt;/object&gt;&lt;object type=&quot;3&quot; unique_id=&quot;10015&quot;&gt;&lt;property id=&quot;20148&quot; value=&quot;5&quot;/&gt;&lt;property id=&quot;20300&quot; value=&quot;Slide 12 - &amp;quot;Georgia 32 pt, italic&amp;quot;&quot;/&gt;&lt;property id=&quot;20307&quot; value=&quot;277&quot;/&gt;&lt;/object&gt;&lt;object type=&quot;3&quot; unique_id=&quot;10016&quot;&gt;&lt;property id=&quot;20148&quot; value=&quot;5&quot;/&gt;&lt;property id=&quot;20300&quot; value=&quot;Slide 13 - &amp;quot;Georgia 32 pt, italic&amp;quot;&quot;/&gt;&lt;property id=&quot;20307&quot; value=&quot;280&quot;/&gt;&lt;/object&gt;&lt;object type=&quot;3&quot; unique_id=&quot;10017&quot;&gt;&lt;property id=&quot;20148&quot; value=&quot;5&quot;/&gt;&lt;property id=&quot;20300&quot; value=&quot;Slide 14 - &amp;quot;Georgia 32 pt, italic&amp;quot;&quot;/&gt;&lt;property id=&quot;20307&quot; value=&quot;281&quot;/&gt;&lt;/object&gt;&lt;object type=&quot;3&quot; unique_id=&quot;10018&quot;&gt;&lt;property id=&quot;20148&quot; value=&quot;5&quot;/&gt;&lt;property id=&quot;20300&quot; value=&quot;Slide 15 - &amp;quot;Georgia 32 pt, italic&amp;quot;&quot;/&gt;&lt;property id=&quot;20307&quot; value=&quot;278&quot;/&gt;&lt;/object&gt;&lt;object type=&quot;3&quot; unique_id=&quot;10019&quot;&gt;&lt;property id=&quot;20148&quot; value=&quot;5&quot;/&gt;&lt;property id=&quot;20300&quot; value=&quot;Slide 16 - &amp;quot;Georgia 32 pt, italic&amp;quot;&quot;/&gt;&lt;property id=&quot;20307&quot; value=&quot;279&quot;/&gt;&lt;/object&gt;&lt;object type=&quot;3&quot; unique_id=&quot;10020&quot;&gt;&lt;property id=&quot;20148&quot; value=&quot;5&quot;/&gt;&lt;property id=&quot;20300&quot; value=&quot;Slide 17 - &amp;quot;Georgia 32 pt, italic&amp;quot;&quot;/&gt;&lt;property id=&quot;20307&quot; value=&quot;282&quot;/&gt;&lt;/object&gt;&lt;object type=&quot;3&quot; unique_id=&quot;10021&quot;&gt;&lt;property id=&quot;20148&quot; value=&quot;5&quot;/&gt;&lt;property id=&quot;20300&quot; value=&quot;Slide 18 - &amp;quot;Georgia 32 pt, italic&amp;quot;&quot;/&gt;&lt;property id=&quot;20307&quot; value=&quot;283&quot;/&gt;&lt;/object&gt;&lt;/object&gt;&lt;/object&gt;&lt;/database&gt;"/>
  <p:tag name="SECTOMILLISECCONVERTED" val="1"/>
</p:tagLst>
</file>

<file path=ppt/theme/theme1.xml><?xml version="1.0" encoding="utf-8"?>
<a:theme xmlns:a="http://schemas.openxmlformats.org/drawingml/2006/main" name="Hanken PPT mall v11">
  <a:themeElements>
    <a:clrScheme name="Hanken svart 1">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fontScheme name="Hanken svart">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nken svart 1">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anken Blå 2">
  <a:themeElements>
    <a:clrScheme name="Hanken Blå 2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fontScheme name="Hanken Blå 2">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nken Blå 2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Blå 2 2">
        <a:dk1>
          <a:srgbClr val="000000"/>
        </a:dk1>
        <a:lt1>
          <a:srgbClr val="8DA19E"/>
        </a:lt1>
        <a:dk2>
          <a:srgbClr val="005F79"/>
        </a:dk2>
        <a:lt2>
          <a:srgbClr val="527E7C"/>
        </a:lt2>
        <a:accent1>
          <a:srgbClr val="E19A8C"/>
        </a:accent1>
        <a:accent2>
          <a:srgbClr val="D64C25"/>
        </a:accent2>
        <a:accent3>
          <a:srgbClr val="C5CDCC"/>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Blå 2 3">
        <a:dk1>
          <a:srgbClr val="000000"/>
        </a:dk1>
        <a:lt1>
          <a:srgbClr val="005F79"/>
        </a:lt1>
        <a:dk2>
          <a:srgbClr val="8DA19E"/>
        </a:dk2>
        <a:lt2>
          <a:srgbClr val="527E7C"/>
        </a:lt2>
        <a:accent1>
          <a:srgbClr val="E19A8C"/>
        </a:accent1>
        <a:accent2>
          <a:srgbClr val="D64C25"/>
        </a:accent2>
        <a:accent3>
          <a:srgbClr val="AAB6BE"/>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Blå 2 4">
        <a:dk1>
          <a:srgbClr val="000000"/>
        </a:dk1>
        <a:lt1>
          <a:srgbClr val="E19A8C"/>
        </a:lt1>
        <a:dk2>
          <a:srgbClr val="8DA19E"/>
        </a:dk2>
        <a:lt2>
          <a:srgbClr val="527E7C"/>
        </a:lt2>
        <a:accent1>
          <a:srgbClr val="005F79"/>
        </a:accent1>
        <a:accent2>
          <a:srgbClr val="D64C25"/>
        </a:accent2>
        <a:accent3>
          <a:srgbClr val="EECAC5"/>
        </a:accent3>
        <a:accent4>
          <a:srgbClr val="000000"/>
        </a:accent4>
        <a:accent5>
          <a:srgbClr val="AAB6BE"/>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Blå 2 5">
        <a:dk1>
          <a:srgbClr val="000000"/>
        </a:dk1>
        <a:lt1>
          <a:srgbClr val="D64C25"/>
        </a:lt1>
        <a:dk2>
          <a:srgbClr val="8DA19E"/>
        </a:dk2>
        <a:lt2>
          <a:srgbClr val="527E7C"/>
        </a:lt2>
        <a:accent1>
          <a:srgbClr val="005F79"/>
        </a:accent1>
        <a:accent2>
          <a:srgbClr val="E19A8C"/>
        </a:accent2>
        <a:accent3>
          <a:srgbClr val="E8B2AC"/>
        </a:accent3>
        <a:accent4>
          <a:srgbClr val="000000"/>
        </a:accent4>
        <a:accent5>
          <a:srgbClr val="AAB6BE"/>
        </a:accent5>
        <a:accent6>
          <a:srgbClr val="CC8B7E"/>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Blå 2 6">
        <a:dk1>
          <a:srgbClr val="000000"/>
        </a:dk1>
        <a:lt1>
          <a:srgbClr val="A69E42"/>
        </a:lt1>
        <a:dk2>
          <a:srgbClr val="8DA19E"/>
        </a:dk2>
        <a:lt2>
          <a:srgbClr val="527E7C"/>
        </a:lt2>
        <a:accent1>
          <a:srgbClr val="005F79"/>
        </a:accent1>
        <a:accent2>
          <a:srgbClr val="E19A8C"/>
        </a:accent2>
        <a:accent3>
          <a:srgbClr val="D0CCB0"/>
        </a:accent3>
        <a:accent4>
          <a:srgbClr val="000000"/>
        </a:accent4>
        <a:accent5>
          <a:srgbClr val="AAB6BE"/>
        </a:accent5>
        <a:accent6>
          <a:srgbClr val="CC8B7E"/>
        </a:accent6>
        <a:hlink>
          <a:srgbClr val="D64C25"/>
        </a:hlink>
        <a:folHlink>
          <a:srgbClr val="5C6C0B"/>
        </a:folHlink>
      </a:clrScheme>
      <a:clrMap bg1="lt1" tx1="dk1" bg2="lt2" tx2="dk2" accent1="accent1" accent2="accent2" accent3="accent3" accent4="accent4" accent5="accent5" accent6="accent6" hlink="hlink" folHlink="folHlink"/>
    </a:extraClrScheme>
    <a:extraClrScheme>
      <a:clrScheme name="Hanken Blå 2 7">
        <a:dk1>
          <a:srgbClr val="000000"/>
        </a:dk1>
        <a:lt1>
          <a:srgbClr val="5C6C0B"/>
        </a:lt1>
        <a:dk2>
          <a:srgbClr val="8DA19E"/>
        </a:dk2>
        <a:lt2>
          <a:srgbClr val="527E7C"/>
        </a:lt2>
        <a:accent1>
          <a:srgbClr val="005F79"/>
        </a:accent1>
        <a:accent2>
          <a:srgbClr val="E19A8C"/>
        </a:accent2>
        <a:accent3>
          <a:srgbClr val="B5BAAA"/>
        </a:accent3>
        <a:accent4>
          <a:srgbClr val="000000"/>
        </a:accent4>
        <a:accent5>
          <a:srgbClr val="AAB6BE"/>
        </a:accent5>
        <a:accent6>
          <a:srgbClr val="CC8B7E"/>
        </a:accent6>
        <a:hlink>
          <a:srgbClr val="D64C25"/>
        </a:hlink>
        <a:folHlink>
          <a:srgbClr val="A69E42"/>
        </a:folHlink>
      </a:clrScheme>
      <a:clrMap bg1="lt1" tx1="dk1" bg2="lt2" tx2="dk2" accent1="accent1" accent2="accent2" accent3="accent3" accent4="accent4" accent5="accent5" accent6="accent6" hlink="hlink" folHlink="folHlink"/>
    </a:extraClrScheme>
    <a:extraClrScheme>
      <a:clrScheme name="Hanken Blå 2 8">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anken Röd 1">
  <a:themeElements>
    <a:clrScheme name="Hanken Röd 1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fontScheme name="Hanken Röd 1">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nken Röd 1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Röd 1 2">
        <a:dk1>
          <a:srgbClr val="000000"/>
        </a:dk1>
        <a:lt1>
          <a:srgbClr val="8DA19E"/>
        </a:lt1>
        <a:dk2>
          <a:srgbClr val="005F79"/>
        </a:dk2>
        <a:lt2>
          <a:srgbClr val="527E7C"/>
        </a:lt2>
        <a:accent1>
          <a:srgbClr val="E19A8C"/>
        </a:accent1>
        <a:accent2>
          <a:srgbClr val="D64C25"/>
        </a:accent2>
        <a:accent3>
          <a:srgbClr val="C5CDCC"/>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Röd 1 3">
        <a:dk1>
          <a:srgbClr val="000000"/>
        </a:dk1>
        <a:lt1>
          <a:srgbClr val="005F79"/>
        </a:lt1>
        <a:dk2>
          <a:srgbClr val="8DA19E"/>
        </a:dk2>
        <a:lt2>
          <a:srgbClr val="527E7C"/>
        </a:lt2>
        <a:accent1>
          <a:srgbClr val="E19A8C"/>
        </a:accent1>
        <a:accent2>
          <a:srgbClr val="D64C25"/>
        </a:accent2>
        <a:accent3>
          <a:srgbClr val="AAB6BE"/>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Röd 1 4">
        <a:dk1>
          <a:srgbClr val="000000"/>
        </a:dk1>
        <a:lt1>
          <a:srgbClr val="E19A8C"/>
        </a:lt1>
        <a:dk2>
          <a:srgbClr val="8DA19E"/>
        </a:dk2>
        <a:lt2>
          <a:srgbClr val="527E7C"/>
        </a:lt2>
        <a:accent1>
          <a:srgbClr val="005F79"/>
        </a:accent1>
        <a:accent2>
          <a:srgbClr val="D64C25"/>
        </a:accent2>
        <a:accent3>
          <a:srgbClr val="EECAC5"/>
        </a:accent3>
        <a:accent4>
          <a:srgbClr val="000000"/>
        </a:accent4>
        <a:accent5>
          <a:srgbClr val="AAB6BE"/>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Röd 1 5">
        <a:dk1>
          <a:srgbClr val="000000"/>
        </a:dk1>
        <a:lt1>
          <a:srgbClr val="D64C25"/>
        </a:lt1>
        <a:dk2>
          <a:srgbClr val="8DA19E"/>
        </a:dk2>
        <a:lt2>
          <a:srgbClr val="527E7C"/>
        </a:lt2>
        <a:accent1>
          <a:srgbClr val="005F79"/>
        </a:accent1>
        <a:accent2>
          <a:srgbClr val="E19A8C"/>
        </a:accent2>
        <a:accent3>
          <a:srgbClr val="E8B2AC"/>
        </a:accent3>
        <a:accent4>
          <a:srgbClr val="000000"/>
        </a:accent4>
        <a:accent5>
          <a:srgbClr val="AAB6BE"/>
        </a:accent5>
        <a:accent6>
          <a:srgbClr val="CC8B7E"/>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Hanken Röd 1 6">
        <a:dk1>
          <a:srgbClr val="000000"/>
        </a:dk1>
        <a:lt1>
          <a:srgbClr val="A69E42"/>
        </a:lt1>
        <a:dk2>
          <a:srgbClr val="8DA19E"/>
        </a:dk2>
        <a:lt2>
          <a:srgbClr val="527E7C"/>
        </a:lt2>
        <a:accent1>
          <a:srgbClr val="005F79"/>
        </a:accent1>
        <a:accent2>
          <a:srgbClr val="E19A8C"/>
        </a:accent2>
        <a:accent3>
          <a:srgbClr val="D0CCB0"/>
        </a:accent3>
        <a:accent4>
          <a:srgbClr val="000000"/>
        </a:accent4>
        <a:accent5>
          <a:srgbClr val="AAB6BE"/>
        </a:accent5>
        <a:accent6>
          <a:srgbClr val="CC8B7E"/>
        </a:accent6>
        <a:hlink>
          <a:srgbClr val="D64C25"/>
        </a:hlink>
        <a:folHlink>
          <a:srgbClr val="5C6C0B"/>
        </a:folHlink>
      </a:clrScheme>
      <a:clrMap bg1="lt1" tx1="dk1" bg2="lt2" tx2="dk2" accent1="accent1" accent2="accent2" accent3="accent3" accent4="accent4" accent5="accent5" accent6="accent6" hlink="hlink" folHlink="folHlink"/>
    </a:extraClrScheme>
    <a:extraClrScheme>
      <a:clrScheme name="Hanken Röd 1 7">
        <a:dk1>
          <a:srgbClr val="000000"/>
        </a:dk1>
        <a:lt1>
          <a:srgbClr val="5C6C0B"/>
        </a:lt1>
        <a:dk2>
          <a:srgbClr val="8DA19E"/>
        </a:dk2>
        <a:lt2>
          <a:srgbClr val="527E7C"/>
        </a:lt2>
        <a:accent1>
          <a:srgbClr val="005F79"/>
        </a:accent1>
        <a:accent2>
          <a:srgbClr val="E19A8C"/>
        </a:accent2>
        <a:accent3>
          <a:srgbClr val="B5BAAA"/>
        </a:accent3>
        <a:accent4>
          <a:srgbClr val="000000"/>
        </a:accent4>
        <a:accent5>
          <a:srgbClr val="AAB6BE"/>
        </a:accent5>
        <a:accent6>
          <a:srgbClr val="CC8B7E"/>
        </a:accent6>
        <a:hlink>
          <a:srgbClr val="D64C25"/>
        </a:hlink>
        <a:folHlink>
          <a:srgbClr val="A69E42"/>
        </a:folHlink>
      </a:clrScheme>
      <a:clrMap bg1="lt1" tx1="dk1" bg2="lt2" tx2="dk2" accent1="accent1" accent2="accent2" accent3="accent3" accent4="accent4" accent5="accent5" accent6="accent6" hlink="hlink" folHlink="folHlink"/>
    </a:extraClrScheme>
    <a:extraClrScheme>
      <a:clrScheme name="Hanken Röd 1 8">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Hanken Röd 2">
  <a:themeElements>
    <a:clrScheme name="1_Hanken Röd 2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fontScheme name="1_Hanken Röd 2">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Hanken Röd 2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1_Hanken Röd 2 2">
        <a:dk1>
          <a:srgbClr val="000000"/>
        </a:dk1>
        <a:lt1>
          <a:srgbClr val="8DA19E"/>
        </a:lt1>
        <a:dk2>
          <a:srgbClr val="005F79"/>
        </a:dk2>
        <a:lt2>
          <a:srgbClr val="527E7C"/>
        </a:lt2>
        <a:accent1>
          <a:srgbClr val="E19A8C"/>
        </a:accent1>
        <a:accent2>
          <a:srgbClr val="D64C25"/>
        </a:accent2>
        <a:accent3>
          <a:srgbClr val="C5CDCC"/>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1_Hanken Röd 2 3">
        <a:dk1>
          <a:srgbClr val="000000"/>
        </a:dk1>
        <a:lt1>
          <a:srgbClr val="005F79"/>
        </a:lt1>
        <a:dk2>
          <a:srgbClr val="8DA19E"/>
        </a:dk2>
        <a:lt2>
          <a:srgbClr val="527E7C"/>
        </a:lt2>
        <a:accent1>
          <a:srgbClr val="E19A8C"/>
        </a:accent1>
        <a:accent2>
          <a:srgbClr val="D64C25"/>
        </a:accent2>
        <a:accent3>
          <a:srgbClr val="AAB6BE"/>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1_Hanken Röd 2 4">
        <a:dk1>
          <a:srgbClr val="000000"/>
        </a:dk1>
        <a:lt1>
          <a:srgbClr val="E19A8C"/>
        </a:lt1>
        <a:dk2>
          <a:srgbClr val="8DA19E"/>
        </a:dk2>
        <a:lt2>
          <a:srgbClr val="527E7C"/>
        </a:lt2>
        <a:accent1>
          <a:srgbClr val="005F79"/>
        </a:accent1>
        <a:accent2>
          <a:srgbClr val="D64C25"/>
        </a:accent2>
        <a:accent3>
          <a:srgbClr val="EECAC5"/>
        </a:accent3>
        <a:accent4>
          <a:srgbClr val="000000"/>
        </a:accent4>
        <a:accent5>
          <a:srgbClr val="AAB6BE"/>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1_Hanken Röd 2 5">
        <a:dk1>
          <a:srgbClr val="000000"/>
        </a:dk1>
        <a:lt1>
          <a:srgbClr val="D64C25"/>
        </a:lt1>
        <a:dk2>
          <a:srgbClr val="8DA19E"/>
        </a:dk2>
        <a:lt2>
          <a:srgbClr val="527E7C"/>
        </a:lt2>
        <a:accent1>
          <a:srgbClr val="005F79"/>
        </a:accent1>
        <a:accent2>
          <a:srgbClr val="E19A8C"/>
        </a:accent2>
        <a:accent3>
          <a:srgbClr val="E8B2AC"/>
        </a:accent3>
        <a:accent4>
          <a:srgbClr val="000000"/>
        </a:accent4>
        <a:accent5>
          <a:srgbClr val="AAB6BE"/>
        </a:accent5>
        <a:accent6>
          <a:srgbClr val="CC8B7E"/>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1_Hanken Röd 2 6">
        <a:dk1>
          <a:srgbClr val="000000"/>
        </a:dk1>
        <a:lt1>
          <a:srgbClr val="A69E42"/>
        </a:lt1>
        <a:dk2>
          <a:srgbClr val="8DA19E"/>
        </a:dk2>
        <a:lt2>
          <a:srgbClr val="527E7C"/>
        </a:lt2>
        <a:accent1>
          <a:srgbClr val="005F79"/>
        </a:accent1>
        <a:accent2>
          <a:srgbClr val="E19A8C"/>
        </a:accent2>
        <a:accent3>
          <a:srgbClr val="D0CCB0"/>
        </a:accent3>
        <a:accent4>
          <a:srgbClr val="000000"/>
        </a:accent4>
        <a:accent5>
          <a:srgbClr val="AAB6BE"/>
        </a:accent5>
        <a:accent6>
          <a:srgbClr val="CC8B7E"/>
        </a:accent6>
        <a:hlink>
          <a:srgbClr val="D64C25"/>
        </a:hlink>
        <a:folHlink>
          <a:srgbClr val="5C6C0B"/>
        </a:folHlink>
      </a:clrScheme>
      <a:clrMap bg1="lt1" tx1="dk1" bg2="lt2" tx2="dk2" accent1="accent1" accent2="accent2" accent3="accent3" accent4="accent4" accent5="accent5" accent6="accent6" hlink="hlink" folHlink="folHlink"/>
    </a:extraClrScheme>
    <a:extraClrScheme>
      <a:clrScheme name="1_Hanken Röd 2 7">
        <a:dk1>
          <a:srgbClr val="000000"/>
        </a:dk1>
        <a:lt1>
          <a:srgbClr val="5C6C0B"/>
        </a:lt1>
        <a:dk2>
          <a:srgbClr val="8DA19E"/>
        </a:dk2>
        <a:lt2>
          <a:srgbClr val="527E7C"/>
        </a:lt2>
        <a:accent1>
          <a:srgbClr val="005F79"/>
        </a:accent1>
        <a:accent2>
          <a:srgbClr val="E19A8C"/>
        </a:accent2>
        <a:accent3>
          <a:srgbClr val="B5BAAA"/>
        </a:accent3>
        <a:accent4>
          <a:srgbClr val="000000"/>
        </a:accent4>
        <a:accent5>
          <a:srgbClr val="AAB6BE"/>
        </a:accent5>
        <a:accent6>
          <a:srgbClr val="CC8B7E"/>
        </a:accent6>
        <a:hlink>
          <a:srgbClr val="D64C25"/>
        </a:hlink>
        <a:folHlink>
          <a:srgbClr val="A69E42"/>
        </a:folHlink>
      </a:clrScheme>
      <a:clrMap bg1="lt1" tx1="dk1" bg2="lt2" tx2="dk2" accent1="accent1" accent2="accent2" accent3="accent3" accent4="accent4" accent5="accent5" accent6="accent6" hlink="hlink" folHlink="folHlink"/>
    </a:extraClrScheme>
    <a:extraClrScheme>
      <a:clrScheme name="1_Hanken Röd 2 8">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Hanken Blå 1">
  <a:themeElements>
    <a:clrScheme name="2_Hanken Blå 1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fontScheme name="2_Hanken Blå 1">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Hanken Blå 1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2_Hanken Blå 1 2">
        <a:dk1>
          <a:srgbClr val="000000"/>
        </a:dk1>
        <a:lt1>
          <a:srgbClr val="8DA19E"/>
        </a:lt1>
        <a:dk2>
          <a:srgbClr val="005F79"/>
        </a:dk2>
        <a:lt2>
          <a:srgbClr val="527E7C"/>
        </a:lt2>
        <a:accent1>
          <a:srgbClr val="E19A8C"/>
        </a:accent1>
        <a:accent2>
          <a:srgbClr val="D64C25"/>
        </a:accent2>
        <a:accent3>
          <a:srgbClr val="C5CDCC"/>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2_Hanken Blå 1 3">
        <a:dk1>
          <a:srgbClr val="000000"/>
        </a:dk1>
        <a:lt1>
          <a:srgbClr val="005F79"/>
        </a:lt1>
        <a:dk2>
          <a:srgbClr val="8DA19E"/>
        </a:dk2>
        <a:lt2>
          <a:srgbClr val="527E7C"/>
        </a:lt2>
        <a:accent1>
          <a:srgbClr val="E19A8C"/>
        </a:accent1>
        <a:accent2>
          <a:srgbClr val="D64C25"/>
        </a:accent2>
        <a:accent3>
          <a:srgbClr val="AAB6BE"/>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2_Hanken Blå 1 4">
        <a:dk1>
          <a:srgbClr val="000000"/>
        </a:dk1>
        <a:lt1>
          <a:srgbClr val="E19A8C"/>
        </a:lt1>
        <a:dk2>
          <a:srgbClr val="8DA19E"/>
        </a:dk2>
        <a:lt2>
          <a:srgbClr val="527E7C"/>
        </a:lt2>
        <a:accent1>
          <a:srgbClr val="005F79"/>
        </a:accent1>
        <a:accent2>
          <a:srgbClr val="D64C25"/>
        </a:accent2>
        <a:accent3>
          <a:srgbClr val="EECAC5"/>
        </a:accent3>
        <a:accent4>
          <a:srgbClr val="000000"/>
        </a:accent4>
        <a:accent5>
          <a:srgbClr val="AAB6BE"/>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2_Hanken Blå 1 5">
        <a:dk1>
          <a:srgbClr val="000000"/>
        </a:dk1>
        <a:lt1>
          <a:srgbClr val="D64C25"/>
        </a:lt1>
        <a:dk2>
          <a:srgbClr val="8DA19E"/>
        </a:dk2>
        <a:lt2>
          <a:srgbClr val="527E7C"/>
        </a:lt2>
        <a:accent1>
          <a:srgbClr val="005F79"/>
        </a:accent1>
        <a:accent2>
          <a:srgbClr val="E19A8C"/>
        </a:accent2>
        <a:accent3>
          <a:srgbClr val="E8B2AC"/>
        </a:accent3>
        <a:accent4>
          <a:srgbClr val="000000"/>
        </a:accent4>
        <a:accent5>
          <a:srgbClr val="AAB6BE"/>
        </a:accent5>
        <a:accent6>
          <a:srgbClr val="CC8B7E"/>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2_Hanken Blå 1 6">
        <a:dk1>
          <a:srgbClr val="000000"/>
        </a:dk1>
        <a:lt1>
          <a:srgbClr val="A69E42"/>
        </a:lt1>
        <a:dk2>
          <a:srgbClr val="8DA19E"/>
        </a:dk2>
        <a:lt2>
          <a:srgbClr val="527E7C"/>
        </a:lt2>
        <a:accent1>
          <a:srgbClr val="005F79"/>
        </a:accent1>
        <a:accent2>
          <a:srgbClr val="E19A8C"/>
        </a:accent2>
        <a:accent3>
          <a:srgbClr val="D0CCB0"/>
        </a:accent3>
        <a:accent4>
          <a:srgbClr val="000000"/>
        </a:accent4>
        <a:accent5>
          <a:srgbClr val="AAB6BE"/>
        </a:accent5>
        <a:accent6>
          <a:srgbClr val="CC8B7E"/>
        </a:accent6>
        <a:hlink>
          <a:srgbClr val="D64C25"/>
        </a:hlink>
        <a:folHlink>
          <a:srgbClr val="5C6C0B"/>
        </a:folHlink>
      </a:clrScheme>
      <a:clrMap bg1="lt1" tx1="dk1" bg2="lt2" tx2="dk2" accent1="accent1" accent2="accent2" accent3="accent3" accent4="accent4" accent5="accent5" accent6="accent6" hlink="hlink" folHlink="folHlink"/>
    </a:extraClrScheme>
    <a:extraClrScheme>
      <a:clrScheme name="2_Hanken Blå 1 7">
        <a:dk1>
          <a:srgbClr val="000000"/>
        </a:dk1>
        <a:lt1>
          <a:srgbClr val="5C6C0B"/>
        </a:lt1>
        <a:dk2>
          <a:srgbClr val="8DA19E"/>
        </a:dk2>
        <a:lt2>
          <a:srgbClr val="527E7C"/>
        </a:lt2>
        <a:accent1>
          <a:srgbClr val="005F79"/>
        </a:accent1>
        <a:accent2>
          <a:srgbClr val="E19A8C"/>
        </a:accent2>
        <a:accent3>
          <a:srgbClr val="B5BAAA"/>
        </a:accent3>
        <a:accent4>
          <a:srgbClr val="000000"/>
        </a:accent4>
        <a:accent5>
          <a:srgbClr val="AAB6BE"/>
        </a:accent5>
        <a:accent6>
          <a:srgbClr val="CC8B7E"/>
        </a:accent6>
        <a:hlink>
          <a:srgbClr val="D64C25"/>
        </a:hlink>
        <a:folHlink>
          <a:srgbClr val="A69E42"/>
        </a:folHlink>
      </a:clrScheme>
      <a:clrMap bg1="lt1" tx1="dk1" bg2="lt2" tx2="dk2" accent1="accent1" accent2="accent2" accent3="accent3" accent4="accent4" accent5="accent5" accent6="accent6" hlink="hlink" folHlink="folHlink"/>
    </a:extraClrScheme>
    <a:extraClrScheme>
      <a:clrScheme name="2_Hanken Blå 1 8">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Hanken Blå 3">
  <a:themeElements>
    <a:clrScheme name="3_Hanken Blå 3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fontScheme name="3_Hanken Blå 3">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Hanken Blå 3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3_Hanken Blå 3 2">
        <a:dk1>
          <a:srgbClr val="000000"/>
        </a:dk1>
        <a:lt1>
          <a:srgbClr val="8DA19E"/>
        </a:lt1>
        <a:dk2>
          <a:srgbClr val="005F79"/>
        </a:dk2>
        <a:lt2>
          <a:srgbClr val="527E7C"/>
        </a:lt2>
        <a:accent1>
          <a:srgbClr val="E19A8C"/>
        </a:accent1>
        <a:accent2>
          <a:srgbClr val="D64C25"/>
        </a:accent2>
        <a:accent3>
          <a:srgbClr val="C5CDCC"/>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3_Hanken Blå 3 3">
        <a:dk1>
          <a:srgbClr val="000000"/>
        </a:dk1>
        <a:lt1>
          <a:srgbClr val="005F79"/>
        </a:lt1>
        <a:dk2>
          <a:srgbClr val="8DA19E"/>
        </a:dk2>
        <a:lt2>
          <a:srgbClr val="527E7C"/>
        </a:lt2>
        <a:accent1>
          <a:srgbClr val="E19A8C"/>
        </a:accent1>
        <a:accent2>
          <a:srgbClr val="D64C25"/>
        </a:accent2>
        <a:accent3>
          <a:srgbClr val="AAB6BE"/>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3_Hanken Blå 3 4">
        <a:dk1>
          <a:srgbClr val="000000"/>
        </a:dk1>
        <a:lt1>
          <a:srgbClr val="E19A8C"/>
        </a:lt1>
        <a:dk2>
          <a:srgbClr val="8DA19E"/>
        </a:dk2>
        <a:lt2>
          <a:srgbClr val="527E7C"/>
        </a:lt2>
        <a:accent1>
          <a:srgbClr val="005F79"/>
        </a:accent1>
        <a:accent2>
          <a:srgbClr val="D64C25"/>
        </a:accent2>
        <a:accent3>
          <a:srgbClr val="EECAC5"/>
        </a:accent3>
        <a:accent4>
          <a:srgbClr val="000000"/>
        </a:accent4>
        <a:accent5>
          <a:srgbClr val="AAB6BE"/>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3_Hanken Blå 3 5">
        <a:dk1>
          <a:srgbClr val="000000"/>
        </a:dk1>
        <a:lt1>
          <a:srgbClr val="D64C25"/>
        </a:lt1>
        <a:dk2>
          <a:srgbClr val="8DA19E"/>
        </a:dk2>
        <a:lt2>
          <a:srgbClr val="527E7C"/>
        </a:lt2>
        <a:accent1>
          <a:srgbClr val="005F79"/>
        </a:accent1>
        <a:accent2>
          <a:srgbClr val="E19A8C"/>
        </a:accent2>
        <a:accent3>
          <a:srgbClr val="E8B2AC"/>
        </a:accent3>
        <a:accent4>
          <a:srgbClr val="000000"/>
        </a:accent4>
        <a:accent5>
          <a:srgbClr val="AAB6BE"/>
        </a:accent5>
        <a:accent6>
          <a:srgbClr val="CC8B7E"/>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3_Hanken Blå 3 6">
        <a:dk1>
          <a:srgbClr val="000000"/>
        </a:dk1>
        <a:lt1>
          <a:srgbClr val="A69E42"/>
        </a:lt1>
        <a:dk2>
          <a:srgbClr val="8DA19E"/>
        </a:dk2>
        <a:lt2>
          <a:srgbClr val="527E7C"/>
        </a:lt2>
        <a:accent1>
          <a:srgbClr val="005F79"/>
        </a:accent1>
        <a:accent2>
          <a:srgbClr val="E19A8C"/>
        </a:accent2>
        <a:accent3>
          <a:srgbClr val="D0CCB0"/>
        </a:accent3>
        <a:accent4>
          <a:srgbClr val="000000"/>
        </a:accent4>
        <a:accent5>
          <a:srgbClr val="AAB6BE"/>
        </a:accent5>
        <a:accent6>
          <a:srgbClr val="CC8B7E"/>
        </a:accent6>
        <a:hlink>
          <a:srgbClr val="D64C25"/>
        </a:hlink>
        <a:folHlink>
          <a:srgbClr val="5C6C0B"/>
        </a:folHlink>
      </a:clrScheme>
      <a:clrMap bg1="lt1" tx1="dk1" bg2="lt2" tx2="dk2" accent1="accent1" accent2="accent2" accent3="accent3" accent4="accent4" accent5="accent5" accent6="accent6" hlink="hlink" folHlink="folHlink"/>
    </a:extraClrScheme>
    <a:extraClrScheme>
      <a:clrScheme name="3_Hanken Blå 3 7">
        <a:dk1>
          <a:srgbClr val="000000"/>
        </a:dk1>
        <a:lt1>
          <a:srgbClr val="5C6C0B"/>
        </a:lt1>
        <a:dk2>
          <a:srgbClr val="8DA19E"/>
        </a:dk2>
        <a:lt2>
          <a:srgbClr val="527E7C"/>
        </a:lt2>
        <a:accent1>
          <a:srgbClr val="005F79"/>
        </a:accent1>
        <a:accent2>
          <a:srgbClr val="E19A8C"/>
        </a:accent2>
        <a:accent3>
          <a:srgbClr val="B5BAAA"/>
        </a:accent3>
        <a:accent4>
          <a:srgbClr val="000000"/>
        </a:accent4>
        <a:accent5>
          <a:srgbClr val="AAB6BE"/>
        </a:accent5>
        <a:accent6>
          <a:srgbClr val="CC8B7E"/>
        </a:accent6>
        <a:hlink>
          <a:srgbClr val="D64C25"/>
        </a:hlink>
        <a:folHlink>
          <a:srgbClr val="A69E42"/>
        </a:folHlink>
      </a:clrScheme>
      <a:clrMap bg1="lt1" tx1="dk1" bg2="lt2" tx2="dk2" accent1="accent1" accent2="accent2" accent3="accent3" accent4="accent4" accent5="accent5" accent6="accent6" hlink="hlink" folHlink="folHlink"/>
    </a:extraClrScheme>
    <a:extraClrScheme>
      <a:clrScheme name="3_Hanken Blå 3 8">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Hanken Grön 2">
  <a:themeElements>
    <a:clrScheme name="4_Hanken Grön 2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fontScheme name="4_Hanken Grön 2">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Hanken Grön 2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4_Hanken Grön 2 2">
        <a:dk1>
          <a:srgbClr val="000000"/>
        </a:dk1>
        <a:lt1>
          <a:srgbClr val="8DA19E"/>
        </a:lt1>
        <a:dk2>
          <a:srgbClr val="005F79"/>
        </a:dk2>
        <a:lt2>
          <a:srgbClr val="527E7C"/>
        </a:lt2>
        <a:accent1>
          <a:srgbClr val="E19A8C"/>
        </a:accent1>
        <a:accent2>
          <a:srgbClr val="D64C25"/>
        </a:accent2>
        <a:accent3>
          <a:srgbClr val="C5CDCC"/>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4_Hanken Grön 2 3">
        <a:dk1>
          <a:srgbClr val="000000"/>
        </a:dk1>
        <a:lt1>
          <a:srgbClr val="005F79"/>
        </a:lt1>
        <a:dk2>
          <a:srgbClr val="8DA19E"/>
        </a:dk2>
        <a:lt2>
          <a:srgbClr val="527E7C"/>
        </a:lt2>
        <a:accent1>
          <a:srgbClr val="E19A8C"/>
        </a:accent1>
        <a:accent2>
          <a:srgbClr val="D64C25"/>
        </a:accent2>
        <a:accent3>
          <a:srgbClr val="AAB6BE"/>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4_Hanken Grön 2 4">
        <a:dk1>
          <a:srgbClr val="000000"/>
        </a:dk1>
        <a:lt1>
          <a:srgbClr val="E19A8C"/>
        </a:lt1>
        <a:dk2>
          <a:srgbClr val="8DA19E"/>
        </a:dk2>
        <a:lt2>
          <a:srgbClr val="527E7C"/>
        </a:lt2>
        <a:accent1>
          <a:srgbClr val="005F79"/>
        </a:accent1>
        <a:accent2>
          <a:srgbClr val="D64C25"/>
        </a:accent2>
        <a:accent3>
          <a:srgbClr val="EECAC5"/>
        </a:accent3>
        <a:accent4>
          <a:srgbClr val="000000"/>
        </a:accent4>
        <a:accent5>
          <a:srgbClr val="AAB6BE"/>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4_Hanken Grön 2 5">
        <a:dk1>
          <a:srgbClr val="000000"/>
        </a:dk1>
        <a:lt1>
          <a:srgbClr val="D64C25"/>
        </a:lt1>
        <a:dk2>
          <a:srgbClr val="8DA19E"/>
        </a:dk2>
        <a:lt2>
          <a:srgbClr val="527E7C"/>
        </a:lt2>
        <a:accent1>
          <a:srgbClr val="005F79"/>
        </a:accent1>
        <a:accent2>
          <a:srgbClr val="E19A8C"/>
        </a:accent2>
        <a:accent3>
          <a:srgbClr val="E8B2AC"/>
        </a:accent3>
        <a:accent4>
          <a:srgbClr val="000000"/>
        </a:accent4>
        <a:accent5>
          <a:srgbClr val="AAB6BE"/>
        </a:accent5>
        <a:accent6>
          <a:srgbClr val="CC8B7E"/>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4_Hanken Grön 2 6">
        <a:dk1>
          <a:srgbClr val="000000"/>
        </a:dk1>
        <a:lt1>
          <a:srgbClr val="A69E42"/>
        </a:lt1>
        <a:dk2>
          <a:srgbClr val="8DA19E"/>
        </a:dk2>
        <a:lt2>
          <a:srgbClr val="527E7C"/>
        </a:lt2>
        <a:accent1>
          <a:srgbClr val="005F79"/>
        </a:accent1>
        <a:accent2>
          <a:srgbClr val="E19A8C"/>
        </a:accent2>
        <a:accent3>
          <a:srgbClr val="D0CCB0"/>
        </a:accent3>
        <a:accent4>
          <a:srgbClr val="000000"/>
        </a:accent4>
        <a:accent5>
          <a:srgbClr val="AAB6BE"/>
        </a:accent5>
        <a:accent6>
          <a:srgbClr val="CC8B7E"/>
        </a:accent6>
        <a:hlink>
          <a:srgbClr val="D64C25"/>
        </a:hlink>
        <a:folHlink>
          <a:srgbClr val="5C6C0B"/>
        </a:folHlink>
      </a:clrScheme>
      <a:clrMap bg1="lt1" tx1="dk1" bg2="lt2" tx2="dk2" accent1="accent1" accent2="accent2" accent3="accent3" accent4="accent4" accent5="accent5" accent6="accent6" hlink="hlink" folHlink="folHlink"/>
    </a:extraClrScheme>
    <a:extraClrScheme>
      <a:clrScheme name="4_Hanken Grön 2 7">
        <a:dk1>
          <a:srgbClr val="000000"/>
        </a:dk1>
        <a:lt1>
          <a:srgbClr val="5C6C0B"/>
        </a:lt1>
        <a:dk2>
          <a:srgbClr val="8DA19E"/>
        </a:dk2>
        <a:lt2>
          <a:srgbClr val="527E7C"/>
        </a:lt2>
        <a:accent1>
          <a:srgbClr val="005F79"/>
        </a:accent1>
        <a:accent2>
          <a:srgbClr val="E19A8C"/>
        </a:accent2>
        <a:accent3>
          <a:srgbClr val="B5BAAA"/>
        </a:accent3>
        <a:accent4>
          <a:srgbClr val="000000"/>
        </a:accent4>
        <a:accent5>
          <a:srgbClr val="AAB6BE"/>
        </a:accent5>
        <a:accent6>
          <a:srgbClr val="CC8B7E"/>
        </a:accent6>
        <a:hlink>
          <a:srgbClr val="D64C25"/>
        </a:hlink>
        <a:folHlink>
          <a:srgbClr val="A69E42"/>
        </a:folHlink>
      </a:clrScheme>
      <a:clrMap bg1="lt1" tx1="dk1" bg2="lt2" tx2="dk2" accent1="accent1" accent2="accent2" accent3="accent3" accent4="accent4" accent5="accent5" accent6="accent6" hlink="hlink" folHlink="folHlink"/>
    </a:extraClrScheme>
    <a:extraClrScheme>
      <a:clrScheme name="4_Hanken Grön 2 8">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Hanken Grön 1">
  <a:themeElements>
    <a:clrScheme name="5_Hanken Grön 1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fontScheme name="5_Hanken Grön 1">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Hanken Grön 1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5_Hanken Grön 1 2">
        <a:dk1>
          <a:srgbClr val="000000"/>
        </a:dk1>
        <a:lt1>
          <a:srgbClr val="8DA19E"/>
        </a:lt1>
        <a:dk2>
          <a:srgbClr val="005F79"/>
        </a:dk2>
        <a:lt2>
          <a:srgbClr val="527E7C"/>
        </a:lt2>
        <a:accent1>
          <a:srgbClr val="E19A8C"/>
        </a:accent1>
        <a:accent2>
          <a:srgbClr val="D64C25"/>
        </a:accent2>
        <a:accent3>
          <a:srgbClr val="C5CDCC"/>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5_Hanken Grön 1 3">
        <a:dk1>
          <a:srgbClr val="000000"/>
        </a:dk1>
        <a:lt1>
          <a:srgbClr val="005F79"/>
        </a:lt1>
        <a:dk2>
          <a:srgbClr val="8DA19E"/>
        </a:dk2>
        <a:lt2>
          <a:srgbClr val="527E7C"/>
        </a:lt2>
        <a:accent1>
          <a:srgbClr val="E19A8C"/>
        </a:accent1>
        <a:accent2>
          <a:srgbClr val="D64C25"/>
        </a:accent2>
        <a:accent3>
          <a:srgbClr val="AAB6BE"/>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5_Hanken Grön 1 4">
        <a:dk1>
          <a:srgbClr val="000000"/>
        </a:dk1>
        <a:lt1>
          <a:srgbClr val="E19A8C"/>
        </a:lt1>
        <a:dk2>
          <a:srgbClr val="8DA19E"/>
        </a:dk2>
        <a:lt2>
          <a:srgbClr val="527E7C"/>
        </a:lt2>
        <a:accent1>
          <a:srgbClr val="005F79"/>
        </a:accent1>
        <a:accent2>
          <a:srgbClr val="D64C25"/>
        </a:accent2>
        <a:accent3>
          <a:srgbClr val="EECAC5"/>
        </a:accent3>
        <a:accent4>
          <a:srgbClr val="000000"/>
        </a:accent4>
        <a:accent5>
          <a:srgbClr val="AAB6BE"/>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5_Hanken Grön 1 5">
        <a:dk1>
          <a:srgbClr val="000000"/>
        </a:dk1>
        <a:lt1>
          <a:srgbClr val="D64C25"/>
        </a:lt1>
        <a:dk2>
          <a:srgbClr val="8DA19E"/>
        </a:dk2>
        <a:lt2>
          <a:srgbClr val="527E7C"/>
        </a:lt2>
        <a:accent1>
          <a:srgbClr val="005F79"/>
        </a:accent1>
        <a:accent2>
          <a:srgbClr val="E19A8C"/>
        </a:accent2>
        <a:accent3>
          <a:srgbClr val="E8B2AC"/>
        </a:accent3>
        <a:accent4>
          <a:srgbClr val="000000"/>
        </a:accent4>
        <a:accent5>
          <a:srgbClr val="AAB6BE"/>
        </a:accent5>
        <a:accent6>
          <a:srgbClr val="CC8B7E"/>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5_Hanken Grön 1 6">
        <a:dk1>
          <a:srgbClr val="000000"/>
        </a:dk1>
        <a:lt1>
          <a:srgbClr val="A69E42"/>
        </a:lt1>
        <a:dk2>
          <a:srgbClr val="8DA19E"/>
        </a:dk2>
        <a:lt2>
          <a:srgbClr val="527E7C"/>
        </a:lt2>
        <a:accent1>
          <a:srgbClr val="005F79"/>
        </a:accent1>
        <a:accent2>
          <a:srgbClr val="E19A8C"/>
        </a:accent2>
        <a:accent3>
          <a:srgbClr val="D0CCB0"/>
        </a:accent3>
        <a:accent4>
          <a:srgbClr val="000000"/>
        </a:accent4>
        <a:accent5>
          <a:srgbClr val="AAB6BE"/>
        </a:accent5>
        <a:accent6>
          <a:srgbClr val="CC8B7E"/>
        </a:accent6>
        <a:hlink>
          <a:srgbClr val="D64C25"/>
        </a:hlink>
        <a:folHlink>
          <a:srgbClr val="5C6C0B"/>
        </a:folHlink>
      </a:clrScheme>
      <a:clrMap bg1="lt1" tx1="dk1" bg2="lt2" tx2="dk2" accent1="accent1" accent2="accent2" accent3="accent3" accent4="accent4" accent5="accent5" accent6="accent6" hlink="hlink" folHlink="folHlink"/>
    </a:extraClrScheme>
    <a:extraClrScheme>
      <a:clrScheme name="5_Hanken Grön 1 7">
        <a:dk1>
          <a:srgbClr val="000000"/>
        </a:dk1>
        <a:lt1>
          <a:srgbClr val="5C6C0B"/>
        </a:lt1>
        <a:dk2>
          <a:srgbClr val="8DA19E"/>
        </a:dk2>
        <a:lt2>
          <a:srgbClr val="527E7C"/>
        </a:lt2>
        <a:accent1>
          <a:srgbClr val="005F79"/>
        </a:accent1>
        <a:accent2>
          <a:srgbClr val="E19A8C"/>
        </a:accent2>
        <a:accent3>
          <a:srgbClr val="B5BAAA"/>
        </a:accent3>
        <a:accent4>
          <a:srgbClr val="000000"/>
        </a:accent4>
        <a:accent5>
          <a:srgbClr val="AAB6BE"/>
        </a:accent5>
        <a:accent6>
          <a:srgbClr val="CC8B7E"/>
        </a:accent6>
        <a:hlink>
          <a:srgbClr val="D64C25"/>
        </a:hlink>
        <a:folHlink>
          <a:srgbClr val="A69E42"/>
        </a:folHlink>
      </a:clrScheme>
      <a:clrMap bg1="lt1" tx1="dk1" bg2="lt2" tx2="dk2" accent1="accent1" accent2="accent2" accent3="accent3" accent4="accent4" accent5="accent5" accent6="accent6" hlink="hlink" folHlink="folHlink"/>
    </a:extraClrScheme>
    <a:extraClrScheme>
      <a:clrScheme name="5_Hanken Grön 1 8">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Skrivar vänlig">
  <a:themeElements>
    <a:clrScheme name="Skrivar vänlig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fontScheme name="Skrivar vänlig">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rivar vänlig 1">
        <a:dk1>
          <a:srgbClr val="000000"/>
        </a:dk1>
        <a:lt1>
          <a:srgbClr val="527E7C"/>
        </a:lt1>
        <a:dk2>
          <a:srgbClr val="005F79"/>
        </a:dk2>
        <a:lt2>
          <a:srgbClr val="8DA19E"/>
        </a:lt2>
        <a:accent1>
          <a:srgbClr val="E19A8C"/>
        </a:accent1>
        <a:accent2>
          <a:srgbClr val="D64C25"/>
        </a:accent2>
        <a:accent3>
          <a:srgbClr val="B3C0BF"/>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Skrivar vänlig 2">
        <a:dk1>
          <a:srgbClr val="000000"/>
        </a:dk1>
        <a:lt1>
          <a:srgbClr val="8DA19E"/>
        </a:lt1>
        <a:dk2>
          <a:srgbClr val="005F79"/>
        </a:dk2>
        <a:lt2>
          <a:srgbClr val="527E7C"/>
        </a:lt2>
        <a:accent1>
          <a:srgbClr val="E19A8C"/>
        </a:accent1>
        <a:accent2>
          <a:srgbClr val="D64C25"/>
        </a:accent2>
        <a:accent3>
          <a:srgbClr val="C5CDCC"/>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Skrivar vänlig 3">
        <a:dk1>
          <a:srgbClr val="000000"/>
        </a:dk1>
        <a:lt1>
          <a:srgbClr val="005F79"/>
        </a:lt1>
        <a:dk2>
          <a:srgbClr val="8DA19E"/>
        </a:dk2>
        <a:lt2>
          <a:srgbClr val="527E7C"/>
        </a:lt2>
        <a:accent1>
          <a:srgbClr val="E19A8C"/>
        </a:accent1>
        <a:accent2>
          <a:srgbClr val="D64C25"/>
        </a:accent2>
        <a:accent3>
          <a:srgbClr val="AAB6BE"/>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Skrivar vänlig 4">
        <a:dk1>
          <a:srgbClr val="000000"/>
        </a:dk1>
        <a:lt1>
          <a:srgbClr val="E19A8C"/>
        </a:lt1>
        <a:dk2>
          <a:srgbClr val="8DA19E"/>
        </a:dk2>
        <a:lt2>
          <a:srgbClr val="527E7C"/>
        </a:lt2>
        <a:accent1>
          <a:srgbClr val="005F79"/>
        </a:accent1>
        <a:accent2>
          <a:srgbClr val="D64C25"/>
        </a:accent2>
        <a:accent3>
          <a:srgbClr val="EECAC5"/>
        </a:accent3>
        <a:accent4>
          <a:srgbClr val="000000"/>
        </a:accent4>
        <a:accent5>
          <a:srgbClr val="AAB6BE"/>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Skrivar vänlig 5">
        <a:dk1>
          <a:srgbClr val="000000"/>
        </a:dk1>
        <a:lt1>
          <a:srgbClr val="D64C25"/>
        </a:lt1>
        <a:dk2>
          <a:srgbClr val="8DA19E"/>
        </a:dk2>
        <a:lt2>
          <a:srgbClr val="527E7C"/>
        </a:lt2>
        <a:accent1>
          <a:srgbClr val="005F79"/>
        </a:accent1>
        <a:accent2>
          <a:srgbClr val="E19A8C"/>
        </a:accent2>
        <a:accent3>
          <a:srgbClr val="E8B2AC"/>
        </a:accent3>
        <a:accent4>
          <a:srgbClr val="000000"/>
        </a:accent4>
        <a:accent5>
          <a:srgbClr val="AAB6BE"/>
        </a:accent5>
        <a:accent6>
          <a:srgbClr val="CC8B7E"/>
        </a:accent6>
        <a:hlink>
          <a:srgbClr val="A69E42"/>
        </a:hlink>
        <a:folHlink>
          <a:srgbClr val="5C6C0B"/>
        </a:folHlink>
      </a:clrScheme>
      <a:clrMap bg1="lt1" tx1="dk1" bg2="lt2" tx2="dk2" accent1="accent1" accent2="accent2" accent3="accent3" accent4="accent4" accent5="accent5" accent6="accent6" hlink="hlink" folHlink="folHlink"/>
    </a:extraClrScheme>
    <a:extraClrScheme>
      <a:clrScheme name="Skrivar vänlig 6">
        <a:dk1>
          <a:srgbClr val="000000"/>
        </a:dk1>
        <a:lt1>
          <a:srgbClr val="A69E42"/>
        </a:lt1>
        <a:dk2>
          <a:srgbClr val="8DA19E"/>
        </a:dk2>
        <a:lt2>
          <a:srgbClr val="527E7C"/>
        </a:lt2>
        <a:accent1>
          <a:srgbClr val="005F79"/>
        </a:accent1>
        <a:accent2>
          <a:srgbClr val="E19A8C"/>
        </a:accent2>
        <a:accent3>
          <a:srgbClr val="D0CCB0"/>
        </a:accent3>
        <a:accent4>
          <a:srgbClr val="000000"/>
        </a:accent4>
        <a:accent5>
          <a:srgbClr val="AAB6BE"/>
        </a:accent5>
        <a:accent6>
          <a:srgbClr val="CC8B7E"/>
        </a:accent6>
        <a:hlink>
          <a:srgbClr val="D64C25"/>
        </a:hlink>
        <a:folHlink>
          <a:srgbClr val="5C6C0B"/>
        </a:folHlink>
      </a:clrScheme>
      <a:clrMap bg1="lt1" tx1="dk1" bg2="lt2" tx2="dk2" accent1="accent1" accent2="accent2" accent3="accent3" accent4="accent4" accent5="accent5" accent6="accent6" hlink="hlink" folHlink="folHlink"/>
    </a:extraClrScheme>
    <a:extraClrScheme>
      <a:clrScheme name="Skrivar vänlig 7">
        <a:dk1>
          <a:srgbClr val="000000"/>
        </a:dk1>
        <a:lt1>
          <a:srgbClr val="5C6C0B"/>
        </a:lt1>
        <a:dk2>
          <a:srgbClr val="8DA19E"/>
        </a:dk2>
        <a:lt2>
          <a:srgbClr val="527E7C"/>
        </a:lt2>
        <a:accent1>
          <a:srgbClr val="005F79"/>
        </a:accent1>
        <a:accent2>
          <a:srgbClr val="E19A8C"/>
        </a:accent2>
        <a:accent3>
          <a:srgbClr val="B5BAAA"/>
        </a:accent3>
        <a:accent4>
          <a:srgbClr val="000000"/>
        </a:accent4>
        <a:accent5>
          <a:srgbClr val="AAB6BE"/>
        </a:accent5>
        <a:accent6>
          <a:srgbClr val="CC8B7E"/>
        </a:accent6>
        <a:hlink>
          <a:srgbClr val="D64C25"/>
        </a:hlink>
        <a:folHlink>
          <a:srgbClr val="A69E42"/>
        </a:folHlink>
      </a:clrScheme>
      <a:clrMap bg1="lt1" tx1="dk1" bg2="lt2" tx2="dk2" accent1="accent1" accent2="accent2" accent3="accent3" accent4="accent4" accent5="accent5" accent6="accent6" hlink="hlink" folHlink="folHlink"/>
    </a:extraClrScheme>
    <a:extraClrScheme>
      <a:clrScheme name="Skrivar vänlig 8">
        <a:dk1>
          <a:srgbClr val="000000"/>
        </a:dk1>
        <a:lt1>
          <a:srgbClr val="000000"/>
        </a:lt1>
        <a:dk2>
          <a:srgbClr val="005F79"/>
        </a:dk2>
        <a:lt2>
          <a:srgbClr val="8DA19E"/>
        </a:lt2>
        <a:accent1>
          <a:srgbClr val="E19A8C"/>
        </a:accent1>
        <a:accent2>
          <a:srgbClr val="D64C25"/>
        </a:accent2>
        <a:accent3>
          <a:srgbClr val="AAAAAA"/>
        </a:accent3>
        <a:accent4>
          <a:srgbClr val="000000"/>
        </a:accent4>
        <a:accent5>
          <a:srgbClr val="EECAC5"/>
        </a:accent5>
        <a:accent6>
          <a:srgbClr val="C24420"/>
        </a:accent6>
        <a:hlink>
          <a:srgbClr val="A69E42"/>
        </a:hlink>
        <a:folHlink>
          <a:srgbClr val="5C6C0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Hanken PPT mall v11</Template>
  <TotalTime>19481</TotalTime>
  <Words>6400</Words>
  <Application>Microsoft Office PowerPoint</Application>
  <PresentationFormat>Affichage à l'écran (4:3)</PresentationFormat>
  <Paragraphs>1596</Paragraphs>
  <Slides>75</Slides>
  <Notes>8</Notes>
  <HiddenSlides>16</HiddenSlides>
  <MMClips>0</MMClips>
  <ScaleCrop>false</ScaleCrop>
  <HeadingPairs>
    <vt:vector size="4" baseType="variant">
      <vt:variant>
        <vt:lpstr>Thème</vt:lpstr>
      </vt:variant>
      <vt:variant>
        <vt:i4>9</vt:i4>
      </vt:variant>
      <vt:variant>
        <vt:lpstr>Titres des diapositives</vt:lpstr>
      </vt:variant>
      <vt:variant>
        <vt:i4>75</vt:i4>
      </vt:variant>
    </vt:vector>
  </HeadingPairs>
  <TitlesOfParts>
    <vt:vector size="84" baseType="lpstr">
      <vt:lpstr>Hanken PPT mall v11</vt:lpstr>
      <vt:lpstr>Hanken Blå 2</vt:lpstr>
      <vt:lpstr>Hanken Röd 1</vt:lpstr>
      <vt:lpstr>1_Hanken Röd 2</vt:lpstr>
      <vt:lpstr>2_Hanken Blå 1</vt:lpstr>
      <vt:lpstr>3_Hanken Blå 3</vt:lpstr>
      <vt:lpstr>4_Hanken Grön 2</vt:lpstr>
      <vt:lpstr>5_Hanken Grön 1</vt:lpstr>
      <vt:lpstr>Skrivar vänlig</vt:lpstr>
      <vt:lpstr>Swedish public pension funds as shareholders </vt:lpstr>
      <vt:lpstr>Presentation outline</vt:lpstr>
      <vt:lpstr>Corporate governance</vt:lpstr>
      <vt:lpstr>Agency problem</vt:lpstr>
      <vt:lpstr>Increasing importance of institutional investors in capital markets</vt:lpstr>
      <vt:lpstr>Share ownership &amp; corporate governance</vt:lpstr>
      <vt:lpstr>Active role in corporate governance: Advantages</vt:lpstr>
      <vt:lpstr>Active role in corporate governance: Obstacles</vt:lpstr>
      <vt:lpstr>Possible solution</vt:lpstr>
      <vt:lpstr>Swedish pension system</vt:lpstr>
      <vt:lpstr>Swedish pension system as background</vt:lpstr>
      <vt:lpstr>Swedish Pension system</vt:lpstr>
      <vt:lpstr>Swedish pension system</vt:lpstr>
      <vt:lpstr>Investment rules for AP  Funds</vt:lpstr>
      <vt:lpstr>AP buffer funds  </vt:lpstr>
      <vt:lpstr>AP fund ownership</vt:lpstr>
      <vt:lpstr>Research question</vt:lpstr>
      <vt:lpstr>Data</vt:lpstr>
      <vt:lpstr>Market valuation of firms and public pension fund ownership</vt:lpstr>
      <vt:lpstr>Paper-1: Market/Book - public pension fund ownership</vt:lpstr>
      <vt:lpstr>Paper-1: Market/Book - public pension fund ownership</vt:lpstr>
      <vt:lpstr>Paper-1 Results</vt:lpstr>
      <vt:lpstr>Paper-1 Results</vt:lpstr>
      <vt:lpstr>Paper-1 Results</vt:lpstr>
      <vt:lpstr>Paper-1: Market/Book - public pension fund ownership Conclusion</vt:lpstr>
      <vt:lpstr>Corporate governance by Swedish public pension funds </vt:lpstr>
      <vt:lpstr>Paper-2: Public pension funds and quality of corporate governance</vt:lpstr>
      <vt:lpstr>Paper-2: Public pension funds and quality of corporate governance</vt:lpstr>
      <vt:lpstr>Paper-2: Research question</vt:lpstr>
      <vt:lpstr>Paper-2: Public pension funds and quality of  corporate governance Empirical results</vt:lpstr>
      <vt:lpstr>Public pension funds as shareholders and firm performance </vt:lpstr>
      <vt:lpstr>Paper-3:  Public pension funds at underperforming firms </vt:lpstr>
      <vt:lpstr>Paper-3:  Public pension funds at underperforming firms Hypotheses test</vt:lpstr>
      <vt:lpstr>Paper-3:  Public pension funds at underperforming firms </vt:lpstr>
      <vt:lpstr>Paper-3: Approach</vt:lpstr>
      <vt:lpstr>Methodology</vt:lpstr>
      <vt:lpstr>Methodology</vt:lpstr>
      <vt:lpstr>Paper-3: Results</vt:lpstr>
      <vt:lpstr>Paper-3: Results</vt:lpstr>
      <vt:lpstr>Paper-3: Results</vt:lpstr>
      <vt:lpstr>Paper-3: Results</vt:lpstr>
      <vt:lpstr>Paper-3: Results</vt:lpstr>
      <vt:lpstr>COMPETITION AS A DRIVING FORCE AMONG INSTITUTIONAL INVESTORS. THE CASE OF SWEDISH PENSION FUNDS. </vt:lpstr>
      <vt:lpstr>Paper-4: Research questions</vt:lpstr>
      <vt:lpstr>Paper 4: Hypotheses </vt:lpstr>
      <vt:lpstr>Paper-4: Data</vt:lpstr>
      <vt:lpstr>Paper-4: Portfolio similarity </vt:lpstr>
      <vt:lpstr>Paper-4: Portfolio similarity </vt:lpstr>
      <vt:lpstr>  Return on Swedish Equity portfolios (before expenses)  of AP 1-4  funds  </vt:lpstr>
      <vt:lpstr>Paper-4: Results</vt:lpstr>
      <vt:lpstr>Paper-4: Co-movements</vt:lpstr>
      <vt:lpstr>Paper-4: Co-movements</vt:lpstr>
      <vt:lpstr>Paper-4: Co-movements</vt:lpstr>
      <vt:lpstr>Paper-4: Result-2</vt:lpstr>
      <vt:lpstr>Paper-4: Window dressing?</vt:lpstr>
      <vt:lpstr>Paper-4: Window dressing?</vt:lpstr>
      <vt:lpstr>Paper-4: Window dressing?</vt:lpstr>
      <vt:lpstr>Paper-4: Result 3</vt:lpstr>
      <vt:lpstr>Paper-4: Findings</vt:lpstr>
      <vt:lpstr>Summary </vt:lpstr>
      <vt:lpstr>Conclusions</vt:lpstr>
      <vt:lpstr>Conclusion</vt:lpstr>
      <vt:lpstr>Thank you</vt:lpstr>
      <vt:lpstr>  Return on Swedish Equity portfolios (before expenses)  of AP 1-4  funds  </vt:lpstr>
      <vt:lpstr>Portfolio similarity </vt:lpstr>
      <vt:lpstr>Portfolio similarity </vt:lpstr>
      <vt:lpstr>Results-1</vt:lpstr>
      <vt:lpstr>Co-movements</vt:lpstr>
      <vt:lpstr>Co-movements</vt:lpstr>
      <vt:lpstr>Co-movements</vt:lpstr>
      <vt:lpstr>Result-2</vt:lpstr>
      <vt:lpstr>Window dressing?</vt:lpstr>
      <vt:lpstr>Window dressing?</vt:lpstr>
      <vt:lpstr>Window dressing?</vt:lpstr>
      <vt:lpstr>Result-3:</vt:lpstr>
    </vt:vector>
  </TitlesOfParts>
  <Company>Hanken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Naufal Alimov</dc:creator>
  <cp:lastModifiedBy>Thomas</cp:lastModifiedBy>
  <cp:revision>723</cp:revision>
  <dcterms:created xsi:type="dcterms:W3CDTF">2011-02-01T12:01:56Z</dcterms:created>
  <dcterms:modified xsi:type="dcterms:W3CDTF">2018-03-21T14:18:18Z</dcterms:modified>
</cp:coreProperties>
</file>